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4"/>
  </p:sldMasterIdLst>
  <p:notesMasterIdLst>
    <p:notesMasterId r:id="rId36"/>
  </p:notesMasterIdLst>
  <p:sldIdLst>
    <p:sldId id="2103813012" r:id="rId5"/>
    <p:sldId id="2076137711" r:id="rId6"/>
    <p:sldId id="2145706120" r:id="rId7"/>
    <p:sldId id="2146846783" r:id="rId8"/>
    <p:sldId id="2147468197" r:id="rId9"/>
    <p:sldId id="2147469819" r:id="rId10"/>
    <p:sldId id="1185" r:id="rId11"/>
    <p:sldId id="2147469818" r:id="rId12"/>
    <p:sldId id="2147468138" r:id="rId13"/>
    <p:sldId id="2147469767" r:id="rId14"/>
    <p:sldId id="2147469768" r:id="rId15"/>
    <p:sldId id="2145706221" r:id="rId16"/>
    <p:sldId id="2145705939" r:id="rId17"/>
    <p:sldId id="2147468201" r:id="rId18"/>
    <p:sldId id="2142532932" r:id="rId19"/>
    <p:sldId id="2147468202" r:id="rId20"/>
    <p:sldId id="2147468203" r:id="rId21"/>
    <p:sldId id="2147468204" r:id="rId22"/>
    <p:sldId id="2147468200" r:id="rId23"/>
    <p:sldId id="2145705820" r:id="rId24"/>
    <p:sldId id="2147308449" r:id="rId25"/>
    <p:sldId id="2147308448" r:id="rId26"/>
    <p:sldId id="2147469821" r:id="rId27"/>
    <p:sldId id="2147468208" r:id="rId28"/>
    <p:sldId id="2147469824" r:id="rId29"/>
    <p:sldId id="2147308484" r:id="rId30"/>
    <p:sldId id="2147469857" r:id="rId31"/>
    <p:sldId id="2147469474" r:id="rId32"/>
    <p:sldId id="2147469884" r:id="rId33"/>
    <p:sldId id="2147469816" r:id="rId34"/>
    <p:sldId id="21474682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03F0923-C5D8-4096-8FCC-F21B5789F8BC}">
          <p14:sldIdLst>
            <p14:sldId id="2103813012"/>
            <p14:sldId id="2076137711"/>
          </p14:sldIdLst>
        </p14:section>
        <p14:section name="Customer reality &amp; market trends" id="{053D134E-A167-49E6-A8BA-67CA76485288}">
          <p14:sldIdLst>
            <p14:sldId id="2145706120"/>
            <p14:sldId id="2146846783"/>
            <p14:sldId id="2147468197"/>
          </p14:sldIdLst>
        </p14:section>
        <p14:section name="HCI opportunity" id="{37C90249-3FE0-4843-BADB-1438036FF511}">
          <p14:sldIdLst>
            <p14:sldId id="2147469819"/>
            <p14:sldId id="1185"/>
            <p14:sldId id="2147469818"/>
            <p14:sldId id="2147468138"/>
          </p14:sldIdLst>
        </p14:section>
        <p14:section name="Product introduction" id="{403D0640-F239-4BA6-8A6F-014F9F2E051F}">
          <p14:sldIdLst>
            <p14:sldId id="2147469767"/>
            <p14:sldId id="2147469768"/>
            <p14:sldId id="2145706221"/>
            <p14:sldId id="2145705939"/>
          </p14:sldIdLst>
        </p14:section>
        <p14:section name="Partner Opportunity" id="{0A806FAB-4C7C-4839-A714-2BC4524BE72B}">
          <p14:sldIdLst>
            <p14:sldId id="2147468201"/>
            <p14:sldId id="2142532932"/>
            <p14:sldId id="2147468202"/>
            <p14:sldId id="2147468203"/>
            <p14:sldId id="2147468204"/>
            <p14:sldId id="2147468200"/>
          </p14:sldIdLst>
        </p14:section>
        <p14:section name="Licensing and pricing" id="{978DEF39-509C-4AF7-9AE4-C48E90C14F77}">
          <p14:sldIdLst>
            <p14:sldId id="2145705820"/>
            <p14:sldId id="2147308449"/>
            <p14:sldId id="2147308448"/>
            <p14:sldId id="2147469821"/>
            <p14:sldId id="2147468208"/>
          </p14:sldIdLst>
        </p14:section>
        <p14:section name="Resources" id="{47017351-0BA8-42BB-9F4A-68AC4F8A6417}">
          <p14:sldIdLst>
            <p14:sldId id="2147469824"/>
            <p14:sldId id="2147308484"/>
          </p14:sldIdLst>
        </p14:section>
        <p14:section name="Programs" id="{ABBC254D-5685-405A-9DF7-BEF3DC8DA9CB}">
          <p14:sldIdLst>
            <p14:sldId id="2147469857"/>
            <p14:sldId id="2147469474"/>
            <p14:sldId id="2147469884"/>
            <p14:sldId id="2147469816"/>
          </p14:sldIdLst>
        </p14:section>
        <p14:section name="Next steps" id="{B3F46189-241F-4398-84B2-EF81C371BF90}">
          <p14:sldIdLst>
            <p14:sldId id="214746820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58D7A7-8C83-07DD-9613-7EE527C39502}" name="Chris Boar" initials="CB" userId="S::cboar@microsoft.com::f625f69b-aa30-438b-8460-4eb56f06f18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0070C0"/>
    <a:srgbClr val="EFCC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1" autoAdjust="0"/>
    <p:restoredTop sz="93634" autoAdjust="0"/>
  </p:normalViewPr>
  <p:slideViewPr>
    <p:cSldViewPr snapToGrid="0">
      <p:cViewPr>
        <p:scale>
          <a:sx n="60" d="100"/>
          <a:sy n="60" d="100"/>
        </p:scale>
        <p:origin x="768"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20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HCI</c:v>
                </c:pt>
              </c:strCache>
            </c:strRef>
          </c:tx>
          <c:spPr>
            <a:solidFill>
              <a:schemeClr val="accent1"/>
            </a:solidFill>
            <a:ln>
              <a:noFill/>
            </a:ln>
            <a:effectLst/>
          </c:spPr>
          <c:invertIfNegative val="0"/>
          <c:dLbls>
            <c:dLbl>
              <c:idx val="0"/>
              <c:layout>
                <c:manualLayout>
                  <c:x val="0"/>
                  <c:y val="7.57628818441511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A80-4B54-8CAF-DD2B00320B82}"/>
                </c:ext>
              </c:extLst>
            </c:dLbl>
            <c:dLbl>
              <c:idx val="1"/>
              <c:layout>
                <c:manualLayout>
                  <c:x val="1.1261261261261261E-3"/>
                  <c:y val="8.13749471659401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A80-4B54-8CAF-DD2B00320B82}"/>
                </c:ext>
              </c:extLst>
            </c:dLbl>
            <c:dLbl>
              <c:idx val="2"/>
              <c:layout>
                <c:manualLayout>
                  <c:x val="0"/>
                  <c:y val="8.69870124877291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756-4C35-860F-A2125F416DE1}"/>
                </c:ext>
              </c:extLst>
            </c:dLbl>
            <c:dLbl>
              <c:idx val="3"/>
              <c:layout>
                <c:manualLayout>
                  <c:x val="1.1261261261261261E-3"/>
                  <c:y val="8.69870124877291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756-4C35-860F-A2125F416DE1}"/>
                </c:ext>
              </c:extLst>
            </c:dLbl>
            <c:dLbl>
              <c:idx val="4"/>
              <c:layout>
                <c:manualLayout>
                  <c:x val="3.4694469519536142E-18"/>
                  <c:y val="0.1038232084530960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756-4C35-860F-A2125F416DE1}"/>
                </c:ext>
              </c:extLst>
            </c:dLbl>
            <c:dLbl>
              <c:idx val="5"/>
              <c:layout>
                <c:manualLayout>
                  <c:x val="1.1261261261261261E-3"/>
                  <c:y val="9.5405110470412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756-4C35-860F-A2125F416DE1}"/>
                </c:ext>
              </c:extLst>
            </c:dLbl>
            <c:dLbl>
              <c:idx val="10"/>
              <c:layout>
                <c:manualLayout>
                  <c:x val="-2.2522522522522522E-3"/>
                  <c:y val="2.22065983339298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182-42B5-9D67-D3724CE5DD6B}"/>
                </c:ext>
              </c:extLst>
            </c:dLbl>
            <c:numFmt formatCode="&quot;$&quot;#,##0.0&quot;B&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2015</c:v>
                </c:pt>
                <c:pt idx="1">
                  <c:v>2016</c:v>
                </c:pt>
                <c:pt idx="2">
                  <c:v>2017</c:v>
                </c:pt>
                <c:pt idx="3">
                  <c:v>2018</c:v>
                </c:pt>
                <c:pt idx="4">
                  <c:v>2019</c:v>
                </c:pt>
                <c:pt idx="5">
                  <c:v>2020</c:v>
                </c:pt>
                <c:pt idx="6">
                  <c:v>2021</c:v>
                </c:pt>
                <c:pt idx="7">
                  <c:v>2022</c:v>
                </c:pt>
                <c:pt idx="8">
                  <c:v>2023</c:v>
                </c:pt>
                <c:pt idx="9">
                  <c:v>2024</c:v>
                </c:pt>
                <c:pt idx="10">
                  <c:v>2025</c:v>
                </c:pt>
              </c:strCache>
            </c:strRef>
          </c:cat>
          <c:val>
            <c:numRef>
              <c:f>Sheet1!$B$2:$B$12</c:f>
              <c:numCache>
                <c:formatCode>"$"#,##0.0</c:formatCode>
                <c:ptCount val="11"/>
                <c:pt idx="0">
                  <c:v>1.129706007054156</c:v>
                </c:pt>
                <c:pt idx="1">
                  <c:v>2.3982451809816108</c:v>
                </c:pt>
                <c:pt idx="2">
                  <c:v>3.9084537046710119</c:v>
                </c:pt>
                <c:pt idx="3">
                  <c:v>6.6844625090382515</c:v>
                </c:pt>
                <c:pt idx="4">
                  <c:v>8.4603357120752225</c:v>
                </c:pt>
                <c:pt idx="5">
                  <c:v>8.8956763553498952</c:v>
                </c:pt>
                <c:pt idx="6">
                  <c:v>10.319463311484025</c:v>
                </c:pt>
                <c:pt idx="7">
                  <c:v>11.70145860586587</c:v>
                </c:pt>
                <c:pt idx="8">
                  <c:v>13.007388729278228</c:v>
                </c:pt>
                <c:pt idx="9">
                  <c:v>14.250723249621039</c:v>
                </c:pt>
                <c:pt idx="10">
                  <c:v>15.344250989565834</c:v>
                </c:pt>
              </c:numCache>
            </c:numRef>
          </c:val>
          <c:extLst>
            <c:ext xmlns:c16="http://schemas.microsoft.com/office/drawing/2014/chart" uri="{C3380CC4-5D6E-409C-BE32-E72D297353CC}">
              <c16:uniqueId val="{00000000-E194-4E4D-864E-F66AAB53217E}"/>
            </c:ext>
          </c:extLst>
        </c:ser>
        <c:dLbls>
          <c:showLegendKey val="0"/>
          <c:showVal val="0"/>
          <c:showCatName val="0"/>
          <c:showSerName val="0"/>
          <c:showPercent val="0"/>
          <c:showBubbleSize val="0"/>
        </c:dLbls>
        <c:gapWidth val="219"/>
        <c:overlap val="-27"/>
        <c:axId val="1325068927"/>
        <c:axId val="1620956879"/>
      </c:barChart>
      <c:catAx>
        <c:axId val="1325068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0956879"/>
        <c:crosses val="autoZero"/>
        <c:auto val="1"/>
        <c:lblAlgn val="ctr"/>
        <c:lblOffset val="100"/>
        <c:noMultiLvlLbl val="0"/>
      </c:catAx>
      <c:valAx>
        <c:axId val="1620956879"/>
        <c:scaling>
          <c:orientation val="minMax"/>
          <c:max val="16"/>
        </c:scaling>
        <c:delete val="0"/>
        <c:axPos val="l"/>
        <c:majorGridlines>
          <c:spPr>
            <a:ln w="9525" cap="flat" cmpd="sng" algn="ctr">
              <a:solidFill>
                <a:schemeClr val="tx1">
                  <a:lumMod val="15000"/>
                  <a:lumOff val="85000"/>
                </a:schemeClr>
              </a:solidFill>
              <a:round/>
            </a:ln>
            <a:effectLst/>
          </c:spPr>
        </c:majorGridlines>
        <c:numFmt formatCode="&quot;$&quot;#,##0&quot;B&quot;"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25068927"/>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E84A0-69CA-4DE1-BD26-0A0E608B2031}" type="doc">
      <dgm:prSet loTypeId="urn:microsoft.com/office/officeart/2005/8/layout/hChevron3" loCatId="process" qsTypeId="urn:microsoft.com/office/officeart/2005/8/quickstyle/simple1" qsCatId="simple" csTypeId="urn:microsoft.com/office/officeart/2005/8/colors/accent0_3" csCatId="mainScheme" phldr="1"/>
      <dgm:spPr/>
      <dgm:t>
        <a:bodyPr/>
        <a:lstStyle/>
        <a:p>
          <a:endParaRPr lang="en-US"/>
        </a:p>
      </dgm:t>
    </dgm:pt>
    <dgm:pt modelId="{E2F07159-EE97-40FC-9151-EB3067B030F5}">
      <dgm:prSet phldrT="[Text]" custT="1"/>
      <dgm:spPr/>
      <dgm:t>
        <a:bodyPr/>
        <a:lstStyle/>
        <a:p>
          <a:r>
            <a:rPr lang="en-US" sz="1000" b="1" dirty="0">
              <a:latin typeface="Segoe UI" panose="020B0502040204020203" pitchFamily="34" charset="0"/>
              <a:cs typeface="Segoe UI" panose="020B0502040204020203" pitchFamily="34" charset="0"/>
            </a:rPr>
            <a:t>MS Seller nominates customers via OneAsk Program ID 1810</a:t>
          </a:r>
        </a:p>
      </dgm:t>
    </dgm:pt>
    <dgm:pt modelId="{FBFA4841-984A-4B0D-98A5-4CF6FF15D78B}" type="parTrans" cxnId="{7FF66B0D-9481-465F-8378-142DB1FCB51F}">
      <dgm:prSet/>
      <dgm:spPr/>
      <dgm:t>
        <a:bodyPr/>
        <a:lstStyle/>
        <a:p>
          <a:endParaRPr lang="en-US" sz="1000" b="1">
            <a:solidFill>
              <a:schemeClr val="bg1"/>
            </a:solidFill>
            <a:latin typeface="Segoe UI" panose="020B0502040204020203" pitchFamily="34" charset="0"/>
            <a:cs typeface="Segoe UI" panose="020B0502040204020203" pitchFamily="34" charset="0"/>
          </a:endParaRPr>
        </a:p>
      </dgm:t>
    </dgm:pt>
    <dgm:pt modelId="{F060BE58-23BB-4272-8810-0AB09C52F97D}" type="sibTrans" cxnId="{7FF66B0D-9481-465F-8378-142DB1FCB51F}">
      <dgm:prSet/>
      <dgm:spPr/>
      <dgm:t>
        <a:bodyPr/>
        <a:lstStyle/>
        <a:p>
          <a:endParaRPr lang="en-US" sz="1000" b="1">
            <a:solidFill>
              <a:schemeClr val="bg1"/>
            </a:solidFill>
            <a:latin typeface="Segoe UI" panose="020B0502040204020203" pitchFamily="34" charset="0"/>
            <a:cs typeface="Segoe UI" panose="020B0502040204020203" pitchFamily="34" charset="0"/>
          </a:endParaRPr>
        </a:p>
      </dgm:t>
    </dgm:pt>
    <dgm:pt modelId="{E12F5460-938D-4BB0-8BEB-5159C1472623}">
      <dgm:prSet phldrT="[Text]" custT="1"/>
      <dgm:spPr/>
      <dgm:t>
        <a:bodyPr/>
        <a:lstStyle/>
        <a:p>
          <a:r>
            <a:rPr lang="en-US" sz="1000" b="1" dirty="0">
              <a:latin typeface="Segoe UI" panose="020B0502040204020203" pitchFamily="34" charset="0"/>
              <a:cs typeface="Segoe UI" panose="020B0502040204020203" pitchFamily="34" charset="0"/>
            </a:rPr>
            <a:t>Planning &amp; Logistics</a:t>
          </a:r>
        </a:p>
      </dgm:t>
    </dgm:pt>
    <dgm:pt modelId="{832B6755-E328-43AF-B4ED-FE8A722E42E4}" type="parTrans" cxnId="{8812ED92-D527-46E0-B39A-D3FE9567D056}">
      <dgm:prSet/>
      <dgm:spPr/>
      <dgm:t>
        <a:bodyPr/>
        <a:lstStyle/>
        <a:p>
          <a:endParaRPr lang="en-US" sz="1000" b="1">
            <a:solidFill>
              <a:schemeClr val="bg1"/>
            </a:solidFill>
            <a:latin typeface="Segoe UI" panose="020B0502040204020203" pitchFamily="34" charset="0"/>
            <a:cs typeface="Segoe UI" panose="020B0502040204020203" pitchFamily="34" charset="0"/>
          </a:endParaRPr>
        </a:p>
      </dgm:t>
    </dgm:pt>
    <dgm:pt modelId="{14A688BE-27B8-41C7-AFE4-54E2B01C6EDE}" type="sibTrans" cxnId="{8812ED92-D527-46E0-B39A-D3FE9567D056}">
      <dgm:prSet/>
      <dgm:spPr/>
      <dgm:t>
        <a:bodyPr/>
        <a:lstStyle/>
        <a:p>
          <a:endParaRPr lang="en-US" sz="1000" b="1">
            <a:solidFill>
              <a:schemeClr val="bg1"/>
            </a:solidFill>
            <a:latin typeface="Segoe UI" panose="020B0502040204020203" pitchFamily="34" charset="0"/>
            <a:cs typeface="Segoe UI" panose="020B0502040204020203" pitchFamily="34" charset="0"/>
          </a:endParaRPr>
        </a:p>
      </dgm:t>
    </dgm:pt>
    <dgm:pt modelId="{C0B2C0D8-F541-4BE5-9CD7-9A50AC4E1999}">
      <dgm:prSet phldrT="[Text]" custT="1"/>
      <dgm:spPr/>
      <dgm:t>
        <a:bodyPr/>
        <a:lstStyle/>
        <a:p>
          <a:r>
            <a:rPr lang="en-US" sz="1000" b="1" dirty="0">
              <a:latin typeface="Segoe UI" panose="020B0502040204020203" pitchFamily="34" charset="0"/>
              <a:cs typeface="Segoe UI" panose="020B0502040204020203" pitchFamily="34" charset="0"/>
            </a:rPr>
            <a:t>POC or Deployment Execution</a:t>
          </a:r>
        </a:p>
      </dgm:t>
    </dgm:pt>
    <dgm:pt modelId="{CF0F00E6-C0AE-478D-BC33-762AA241C669}" type="parTrans" cxnId="{639D78A9-E563-42DA-9364-0909B7F2D75C}">
      <dgm:prSet/>
      <dgm:spPr/>
      <dgm:t>
        <a:bodyPr/>
        <a:lstStyle/>
        <a:p>
          <a:endParaRPr lang="en-US" sz="1000" b="1">
            <a:solidFill>
              <a:schemeClr val="bg1"/>
            </a:solidFill>
            <a:latin typeface="Segoe UI" panose="020B0502040204020203" pitchFamily="34" charset="0"/>
            <a:cs typeface="Segoe UI" panose="020B0502040204020203" pitchFamily="34" charset="0"/>
          </a:endParaRPr>
        </a:p>
      </dgm:t>
    </dgm:pt>
    <dgm:pt modelId="{C4DF05E7-4575-4C26-8CA6-C56BCC96A2A5}" type="sibTrans" cxnId="{639D78A9-E563-42DA-9364-0909B7F2D75C}">
      <dgm:prSet/>
      <dgm:spPr/>
      <dgm:t>
        <a:bodyPr/>
        <a:lstStyle/>
        <a:p>
          <a:endParaRPr lang="en-US" sz="1000" b="1">
            <a:solidFill>
              <a:schemeClr val="bg1"/>
            </a:solidFill>
            <a:latin typeface="Segoe UI" panose="020B0502040204020203" pitchFamily="34" charset="0"/>
            <a:cs typeface="Segoe UI" panose="020B0502040204020203" pitchFamily="34" charset="0"/>
          </a:endParaRPr>
        </a:p>
      </dgm:t>
    </dgm:pt>
    <dgm:pt modelId="{3B45F8D7-13CA-4076-85AD-9274C3791039}">
      <dgm:prSet phldrT="[Text]" custT="1"/>
      <dgm:spPr/>
      <dgm:t>
        <a:bodyPr/>
        <a:lstStyle/>
        <a:p>
          <a:r>
            <a:rPr lang="en-US" sz="1000" b="1">
              <a:latin typeface="Segoe UI" panose="020B0502040204020203" pitchFamily="34" charset="0"/>
              <a:cs typeface="Segoe UI" panose="020B0502040204020203" pitchFamily="34" charset="0"/>
            </a:rPr>
            <a:t>Understand customer requirements</a:t>
          </a:r>
          <a:endParaRPr lang="en-US" sz="1000" b="1" dirty="0">
            <a:latin typeface="Segoe UI" panose="020B0502040204020203" pitchFamily="34" charset="0"/>
            <a:cs typeface="Segoe UI" panose="020B0502040204020203" pitchFamily="34" charset="0"/>
          </a:endParaRPr>
        </a:p>
      </dgm:t>
    </dgm:pt>
    <dgm:pt modelId="{CDC251F7-A14B-4710-95C2-66EAAEDA2861}" type="parTrans" cxnId="{FC01D146-8D71-4645-AAF7-A1D5A82E7052}">
      <dgm:prSet/>
      <dgm:spPr/>
      <dgm:t>
        <a:bodyPr/>
        <a:lstStyle/>
        <a:p>
          <a:endParaRPr lang="en-US" sz="1000" b="1">
            <a:solidFill>
              <a:schemeClr val="bg1"/>
            </a:solidFill>
            <a:latin typeface="Segoe UI" panose="020B0502040204020203" pitchFamily="34" charset="0"/>
            <a:cs typeface="Segoe UI" panose="020B0502040204020203" pitchFamily="34" charset="0"/>
          </a:endParaRPr>
        </a:p>
      </dgm:t>
    </dgm:pt>
    <dgm:pt modelId="{08F8EDA9-C05B-489E-AE62-CF5A6E2E0097}" type="sibTrans" cxnId="{FC01D146-8D71-4645-AAF7-A1D5A82E7052}">
      <dgm:prSet/>
      <dgm:spPr/>
      <dgm:t>
        <a:bodyPr/>
        <a:lstStyle/>
        <a:p>
          <a:endParaRPr lang="en-US" sz="1000" b="1">
            <a:solidFill>
              <a:schemeClr val="bg1"/>
            </a:solidFill>
            <a:latin typeface="Segoe UI" panose="020B0502040204020203" pitchFamily="34" charset="0"/>
            <a:cs typeface="Segoe UI" panose="020B0502040204020203" pitchFamily="34" charset="0"/>
          </a:endParaRPr>
        </a:p>
      </dgm:t>
    </dgm:pt>
    <dgm:pt modelId="{8D6C1068-EEF4-4DC6-A2CB-627A479848F7}" type="pres">
      <dgm:prSet presAssocID="{A6FE84A0-69CA-4DE1-BD26-0A0E608B2031}" presName="Name0" presStyleCnt="0">
        <dgm:presLayoutVars>
          <dgm:dir/>
          <dgm:resizeHandles val="exact"/>
        </dgm:presLayoutVars>
      </dgm:prSet>
      <dgm:spPr/>
    </dgm:pt>
    <dgm:pt modelId="{38CA9471-3BBB-4832-A716-C3D1B66B8B4A}" type="pres">
      <dgm:prSet presAssocID="{E2F07159-EE97-40FC-9151-EB3067B030F5}" presName="parTxOnly" presStyleLbl="node1" presStyleIdx="0" presStyleCnt="4">
        <dgm:presLayoutVars>
          <dgm:bulletEnabled val="1"/>
        </dgm:presLayoutVars>
      </dgm:prSet>
      <dgm:spPr/>
    </dgm:pt>
    <dgm:pt modelId="{5E6F40DF-5896-4748-8F89-6756A9C4E498}" type="pres">
      <dgm:prSet presAssocID="{F060BE58-23BB-4272-8810-0AB09C52F97D}" presName="parSpace" presStyleCnt="0"/>
      <dgm:spPr/>
    </dgm:pt>
    <dgm:pt modelId="{5C359316-E37D-4104-8942-0945240A6C6E}" type="pres">
      <dgm:prSet presAssocID="{3B45F8D7-13CA-4076-85AD-9274C3791039}" presName="parTxOnly" presStyleLbl="node1" presStyleIdx="1" presStyleCnt="4">
        <dgm:presLayoutVars>
          <dgm:bulletEnabled val="1"/>
        </dgm:presLayoutVars>
      </dgm:prSet>
      <dgm:spPr/>
    </dgm:pt>
    <dgm:pt modelId="{7FBD97BA-4948-4068-AFB5-99DF117BC9D9}" type="pres">
      <dgm:prSet presAssocID="{08F8EDA9-C05B-489E-AE62-CF5A6E2E0097}" presName="parSpace" presStyleCnt="0"/>
      <dgm:spPr/>
    </dgm:pt>
    <dgm:pt modelId="{7316CA63-E409-4C67-926F-4A0CA3AA7A3A}" type="pres">
      <dgm:prSet presAssocID="{E12F5460-938D-4BB0-8BEB-5159C1472623}" presName="parTxOnly" presStyleLbl="node1" presStyleIdx="2" presStyleCnt="4">
        <dgm:presLayoutVars>
          <dgm:bulletEnabled val="1"/>
        </dgm:presLayoutVars>
      </dgm:prSet>
      <dgm:spPr/>
    </dgm:pt>
    <dgm:pt modelId="{56C76DE8-7AAD-4FB6-944F-E8E76E6DBE9C}" type="pres">
      <dgm:prSet presAssocID="{14A688BE-27B8-41C7-AFE4-54E2B01C6EDE}" presName="parSpace" presStyleCnt="0"/>
      <dgm:spPr/>
    </dgm:pt>
    <dgm:pt modelId="{9DE726FD-6931-4F04-BBB0-9E16AEC0144E}" type="pres">
      <dgm:prSet presAssocID="{C0B2C0D8-F541-4BE5-9CD7-9A50AC4E1999}" presName="parTxOnly" presStyleLbl="node1" presStyleIdx="3" presStyleCnt="4">
        <dgm:presLayoutVars>
          <dgm:bulletEnabled val="1"/>
        </dgm:presLayoutVars>
      </dgm:prSet>
      <dgm:spPr/>
    </dgm:pt>
  </dgm:ptLst>
  <dgm:cxnLst>
    <dgm:cxn modelId="{7FF66B0D-9481-465F-8378-142DB1FCB51F}" srcId="{A6FE84A0-69CA-4DE1-BD26-0A0E608B2031}" destId="{E2F07159-EE97-40FC-9151-EB3067B030F5}" srcOrd="0" destOrd="0" parTransId="{FBFA4841-984A-4B0D-98A5-4CF6FF15D78B}" sibTransId="{F060BE58-23BB-4272-8810-0AB09C52F97D}"/>
    <dgm:cxn modelId="{45FEE323-17F1-439E-A578-A5468D14F1ED}" type="presOf" srcId="{3B45F8D7-13CA-4076-85AD-9274C3791039}" destId="{5C359316-E37D-4104-8942-0945240A6C6E}" srcOrd="0" destOrd="0" presId="urn:microsoft.com/office/officeart/2005/8/layout/hChevron3"/>
    <dgm:cxn modelId="{12F3A332-366E-4F6A-BB23-1441577ACA92}" type="presOf" srcId="{E12F5460-938D-4BB0-8BEB-5159C1472623}" destId="{7316CA63-E409-4C67-926F-4A0CA3AA7A3A}" srcOrd="0" destOrd="0" presId="urn:microsoft.com/office/officeart/2005/8/layout/hChevron3"/>
    <dgm:cxn modelId="{E667D540-9D51-4739-AB65-1DB49A6D26A3}" type="presOf" srcId="{C0B2C0D8-F541-4BE5-9CD7-9A50AC4E1999}" destId="{9DE726FD-6931-4F04-BBB0-9E16AEC0144E}" srcOrd="0" destOrd="0" presId="urn:microsoft.com/office/officeart/2005/8/layout/hChevron3"/>
    <dgm:cxn modelId="{FC01D146-8D71-4645-AAF7-A1D5A82E7052}" srcId="{A6FE84A0-69CA-4DE1-BD26-0A0E608B2031}" destId="{3B45F8D7-13CA-4076-85AD-9274C3791039}" srcOrd="1" destOrd="0" parTransId="{CDC251F7-A14B-4710-95C2-66EAAEDA2861}" sibTransId="{08F8EDA9-C05B-489E-AE62-CF5A6E2E0097}"/>
    <dgm:cxn modelId="{8812ED92-D527-46E0-B39A-D3FE9567D056}" srcId="{A6FE84A0-69CA-4DE1-BD26-0A0E608B2031}" destId="{E12F5460-938D-4BB0-8BEB-5159C1472623}" srcOrd="2" destOrd="0" parTransId="{832B6755-E328-43AF-B4ED-FE8A722E42E4}" sibTransId="{14A688BE-27B8-41C7-AFE4-54E2B01C6EDE}"/>
    <dgm:cxn modelId="{639D78A9-E563-42DA-9364-0909B7F2D75C}" srcId="{A6FE84A0-69CA-4DE1-BD26-0A0E608B2031}" destId="{C0B2C0D8-F541-4BE5-9CD7-9A50AC4E1999}" srcOrd="3" destOrd="0" parTransId="{CF0F00E6-C0AE-478D-BC33-762AA241C669}" sibTransId="{C4DF05E7-4575-4C26-8CA6-C56BCC96A2A5}"/>
    <dgm:cxn modelId="{85A04CD9-E158-444F-BED2-B1394A34FA57}" type="presOf" srcId="{A6FE84A0-69CA-4DE1-BD26-0A0E608B2031}" destId="{8D6C1068-EEF4-4DC6-A2CB-627A479848F7}" srcOrd="0" destOrd="0" presId="urn:microsoft.com/office/officeart/2005/8/layout/hChevron3"/>
    <dgm:cxn modelId="{2F2D3CED-7AB0-4E59-BDD2-53A79AD4AB7E}" type="presOf" srcId="{E2F07159-EE97-40FC-9151-EB3067B030F5}" destId="{38CA9471-3BBB-4832-A716-C3D1B66B8B4A}" srcOrd="0" destOrd="0" presId="urn:microsoft.com/office/officeart/2005/8/layout/hChevron3"/>
    <dgm:cxn modelId="{511DC09A-50F8-4857-8FA1-983F2B665BF1}" type="presParOf" srcId="{8D6C1068-EEF4-4DC6-A2CB-627A479848F7}" destId="{38CA9471-3BBB-4832-A716-C3D1B66B8B4A}" srcOrd="0" destOrd="0" presId="urn:microsoft.com/office/officeart/2005/8/layout/hChevron3"/>
    <dgm:cxn modelId="{959315DA-4A37-405E-9E42-8ECBE6CACB3A}" type="presParOf" srcId="{8D6C1068-EEF4-4DC6-A2CB-627A479848F7}" destId="{5E6F40DF-5896-4748-8F89-6756A9C4E498}" srcOrd="1" destOrd="0" presId="urn:microsoft.com/office/officeart/2005/8/layout/hChevron3"/>
    <dgm:cxn modelId="{E1B0CCAF-9ED5-4AF9-8939-361C9764F3F9}" type="presParOf" srcId="{8D6C1068-EEF4-4DC6-A2CB-627A479848F7}" destId="{5C359316-E37D-4104-8942-0945240A6C6E}" srcOrd="2" destOrd="0" presId="urn:microsoft.com/office/officeart/2005/8/layout/hChevron3"/>
    <dgm:cxn modelId="{3400A63D-C51F-42CF-B60B-574FEC59A377}" type="presParOf" srcId="{8D6C1068-EEF4-4DC6-A2CB-627A479848F7}" destId="{7FBD97BA-4948-4068-AFB5-99DF117BC9D9}" srcOrd="3" destOrd="0" presId="urn:microsoft.com/office/officeart/2005/8/layout/hChevron3"/>
    <dgm:cxn modelId="{6C798C8C-5225-4C98-BA13-8D8B30C14A39}" type="presParOf" srcId="{8D6C1068-EEF4-4DC6-A2CB-627A479848F7}" destId="{7316CA63-E409-4C67-926F-4A0CA3AA7A3A}" srcOrd="4" destOrd="0" presId="urn:microsoft.com/office/officeart/2005/8/layout/hChevron3"/>
    <dgm:cxn modelId="{A26C6C8A-ADF2-467C-AEE9-188E53E7CE93}" type="presParOf" srcId="{8D6C1068-EEF4-4DC6-A2CB-627A479848F7}" destId="{56C76DE8-7AAD-4FB6-944F-E8E76E6DBE9C}" srcOrd="5" destOrd="0" presId="urn:microsoft.com/office/officeart/2005/8/layout/hChevron3"/>
    <dgm:cxn modelId="{09EA3118-448C-44CC-B54E-5D5660123357}" type="presParOf" srcId="{8D6C1068-EEF4-4DC6-A2CB-627A479848F7}" destId="{9DE726FD-6931-4F04-BBB0-9E16AEC0144E}" srcOrd="6"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A9471-3BBB-4832-A716-C3D1B66B8B4A}">
      <dsp:nvSpPr>
        <dsp:cNvPr id="0" name=""/>
        <dsp:cNvSpPr/>
      </dsp:nvSpPr>
      <dsp:spPr>
        <a:xfrm>
          <a:off x="1738" y="154710"/>
          <a:ext cx="1744092" cy="697637"/>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Segoe UI" panose="020B0502040204020203" pitchFamily="34" charset="0"/>
              <a:cs typeface="Segoe UI" panose="020B0502040204020203" pitchFamily="34" charset="0"/>
            </a:rPr>
            <a:t>MS Seller nominates customers via OneAsk Program ID 1810</a:t>
          </a:r>
        </a:p>
      </dsp:txBody>
      <dsp:txXfrm>
        <a:off x="1738" y="154710"/>
        <a:ext cx="1569683" cy="697637"/>
      </dsp:txXfrm>
    </dsp:sp>
    <dsp:sp modelId="{5C359316-E37D-4104-8942-0945240A6C6E}">
      <dsp:nvSpPr>
        <dsp:cNvPr id="0" name=""/>
        <dsp:cNvSpPr/>
      </dsp:nvSpPr>
      <dsp:spPr>
        <a:xfrm>
          <a:off x="1397012" y="154710"/>
          <a:ext cx="1744092" cy="697637"/>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latin typeface="Segoe UI" panose="020B0502040204020203" pitchFamily="34" charset="0"/>
              <a:cs typeface="Segoe UI" panose="020B0502040204020203" pitchFamily="34" charset="0"/>
            </a:rPr>
            <a:t>Understand customer requirements</a:t>
          </a:r>
          <a:endParaRPr lang="en-US" sz="1000" b="1" kern="1200" dirty="0">
            <a:latin typeface="Segoe UI" panose="020B0502040204020203" pitchFamily="34" charset="0"/>
            <a:cs typeface="Segoe UI" panose="020B0502040204020203" pitchFamily="34" charset="0"/>
          </a:endParaRPr>
        </a:p>
      </dsp:txBody>
      <dsp:txXfrm>
        <a:off x="1745831" y="154710"/>
        <a:ext cx="1046455" cy="697637"/>
      </dsp:txXfrm>
    </dsp:sp>
    <dsp:sp modelId="{7316CA63-E409-4C67-926F-4A0CA3AA7A3A}">
      <dsp:nvSpPr>
        <dsp:cNvPr id="0" name=""/>
        <dsp:cNvSpPr/>
      </dsp:nvSpPr>
      <dsp:spPr>
        <a:xfrm>
          <a:off x="2792286" y="154710"/>
          <a:ext cx="1744092" cy="697637"/>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Segoe UI" panose="020B0502040204020203" pitchFamily="34" charset="0"/>
              <a:cs typeface="Segoe UI" panose="020B0502040204020203" pitchFamily="34" charset="0"/>
            </a:rPr>
            <a:t>Planning &amp; Logistics</a:t>
          </a:r>
        </a:p>
      </dsp:txBody>
      <dsp:txXfrm>
        <a:off x="3141105" y="154710"/>
        <a:ext cx="1046455" cy="697637"/>
      </dsp:txXfrm>
    </dsp:sp>
    <dsp:sp modelId="{9DE726FD-6931-4F04-BBB0-9E16AEC0144E}">
      <dsp:nvSpPr>
        <dsp:cNvPr id="0" name=""/>
        <dsp:cNvSpPr/>
      </dsp:nvSpPr>
      <dsp:spPr>
        <a:xfrm>
          <a:off x="4187560" y="154710"/>
          <a:ext cx="1744092" cy="697637"/>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Segoe UI" panose="020B0502040204020203" pitchFamily="34" charset="0"/>
              <a:cs typeface="Segoe UI" panose="020B0502040204020203" pitchFamily="34" charset="0"/>
            </a:rPr>
            <a:t>POC or Deployment Execution</a:t>
          </a:r>
        </a:p>
      </dsp:txBody>
      <dsp:txXfrm>
        <a:off x="4536379" y="154710"/>
        <a:ext cx="1046455" cy="69763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4"/>
    </inkml:context>
    <inkml:brush xml:id="br0">
      <inkml:brushProperty name="width" value="0.03528" units="cm"/>
      <inkml:brushProperty name="height" value="0.03528" units="cm"/>
      <inkml:brushProperty name="color" value="#0078D4"/>
      <inkml:brushProperty name="ignorePressure" value="1"/>
    </inkml:brush>
  </inkml:definitions>
  <inkml:trace contextRef="#ctx0" brushRef="#br0">500 0,'0'9,"0"1,-1-1,0 0,0 0,-1 0,0 0,-1 0,0 0,0 0,-1-1,-1 0,2 0,-2 0,0 0,-4 5,-19 22,1-1,-2-1,-2-2,-1-1,-12 7,25-22,-1-2,0 0,0-1,-1-1,-1-2,0-1,0 1,-1-2,0-1,-16 2,28-6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5"/>
    </inkml:context>
    <inkml:brush xml:id="br0">
      <inkml:brushProperty name="width" value="0.03528" units="cm"/>
      <inkml:brushProperty name="height" value="0.03528" units="cm"/>
      <inkml:brushProperty name="color" value="#0078D4"/>
      <inkml:brushProperty name="ignorePressure" value="1"/>
    </inkml:brush>
  </inkml:definitions>
  <inkml:trace contextRef="#ctx0" brushRef="#br0">90 1,'-1'7,"0"0,-1 0,1-1,-2 1,1 0,-1-1,0 1,0-1,-1 0,0 0,0 0,0 0,-1-1,-1 2,1-2,1 0,0 0,0 1,0 0,0-1,1 1,0 1,0-1,1 0,0 1,0-1,0 1,0 4,2-8,0-1,1 1,-1 0,0-1,1 1,0-1,0 1,-1 0,1-1,1 0,-1 1,0-1,1 0,-1 0,1 1,-1-2,1 2,0-2,0 1,0 0,0 0,0-1,1 1,-1-1,0 0,1 0,10 5,-1-1,1-1,0 0,14 2,27 9,-47-11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2"/>
    </inkml:context>
    <inkml:brush xml:id="br0">
      <inkml:brushProperty name="width" value="0.07938" units="cm"/>
      <inkml:brushProperty name="height" value="0.07938" units="cm"/>
      <inkml:brushProperty name="color" value="#0078D4"/>
      <inkml:brushProperty name="ignorePressure" value="1"/>
    </inkml:brush>
  </inkml:definitions>
  <inkml:trace contextRef="#ctx0" brushRef="#br0">82 0,'0'9,"-2"12,-3 14,-5 21,-3 18,1 18,0 16,1 9,3 8,3 1,2-2,4-13,3-20,4-18,1-17,0-17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3"/>
    </inkml:context>
    <inkml:brush xml:id="br0">
      <inkml:brushProperty name="width" value="0.07938" units="cm"/>
      <inkml:brushProperty name="height" value="0.07938" units="cm"/>
      <inkml:brushProperty name="color" value="#0386E0"/>
      <inkml:brushProperty name="ignorePressure" value="1"/>
    </inkml:brush>
  </inkml:definitions>
  <inkml:trace contextRef="#ctx0" brushRef="#br0">-1 0,'3'5,"-1"-1,0 1,1 0,-2 0,1 0,0 0,-1 1,0-1,0 0,-1 1,0-1,1 1,3 24,-1-14,-2-13,-1 1,1 0,0-1,0 1,0-1,1 1,-1-1,1 1,1 0,-2-3,0 0,0-1,0 1,-1-1,1 1,0-1,0 1,1-1,-1 0,0 0,0 1,0-1,0 0,0 0,0 0,0 0,0 0,0-1,0 1,0 0,1 0,-1-1,0 1,0 0,0-1,0 1,-1-1,1 0,0 1,0-1,0 0,0 1,0-1,-1 0,1 0,35-21,1 2,31-13,-8 4,-50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5C6F4-E122-4DE1-B600-1D3E3A1D75CA}"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AEE41-3925-437B-81F3-3649A0CD0F7E}" type="slidenum">
              <a:rPr lang="en-US" smtClean="0"/>
              <a:t>‹#›</a:t>
            </a:fld>
            <a:endParaRPr lang="en-US"/>
          </a:p>
        </p:txBody>
      </p:sp>
    </p:spTree>
    <p:extLst>
      <p:ext uri="{BB962C8B-B14F-4D97-AF65-F5344CB8AC3E}">
        <p14:creationId xmlns:p14="http://schemas.microsoft.com/office/powerpoint/2010/main" val="1992924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tackpartners.azurewebsites.net/isv"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1149858" marR="0" lvl="0" indent="0" algn="l" defTabSz="183916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18766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876677" rtl="0" eaLnBrk="1" fontAlgn="auto" latinLnBrk="0" hangingPunct="1">
                <a:lnSpc>
                  <a:spcPct val="100000"/>
                </a:lnSpc>
                <a:spcBef>
                  <a:spcPts val="0"/>
                </a:spcBef>
                <a:spcAft>
                  <a:spcPts val="0"/>
                </a:spcAft>
                <a:buClrTx/>
                <a:buSzTx/>
                <a:buFontTx/>
                <a:buNone/>
                <a:tabLst/>
                <a:defRPr/>
              </a:pPr>
              <a:t>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73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This example shows the potential of “unlocking” an Azure service such as Sentinel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Like Azure Sentinel, other Azure services can be unlocked using Azure Arc. Services such as (but not limited to) Azure Security Center, Azure Monitor, Azure Log Analytics, etc. can now all be applied and utilized by Azure Arc enabled servers.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153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A9B71-7211-4480-8F60-AF796C8878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1485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01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29A8DA-8574-4132-A0BD-313077C7B8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256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29A8DA-8574-4132-A0BD-313077C7B8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256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29A8DA-8574-4132-A0BD-313077C7B8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611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400" dirty="0">
                <a:solidFill>
                  <a:schemeClr val="bg1"/>
                </a:solidFill>
              </a:rPr>
              <a:t>Partner Requirements</a:t>
            </a:r>
          </a:p>
          <a:p>
            <a:pPr marL="336145" indent="-336145" algn="l">
              <a:spcBef>
                <a:spcPts val="0"/>
              </a:spcBef>
              <a:spcAft>
                <a:spcPts val="588"/>
              </a:spcAft>
              <a:buFont typeface="Arial" panose="020B0604020202020204" pitchFamily="34" charset="0"/>
              <a:buChar char="•"/>
            </a:pPr>
            <a:endParaRPr lang="en-US" sz="1961" dirty="0">
              <a:solidFill>
                <a:schemeClr val="bg1"/>
              </a:solidFill>
            </a:endParaRPr>
          </a:p>
          <a:p>
            <a:pPr marL="283464" marR="182880" lvl="2" indent="-283464" algn="l" defTabSz="914400" rtl="0" eaLnBrk="1" fontAlgn="t" latinLnBrk="0" hangingPunct="1">
              <a:lnSpc>
                <a:spcPct val="100000"/>
              </a:lnSpc>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Partner must have a product or solution that interoperates with the Azure Stack family in a specific vertical. </a:t>
            </a:r>
          </a:p>
          <a:p>
            <a:pPr marL="283464" marR="182880" lvl="2" indent="-283464" algn="l" defTabSz="914400" rtl="0" eaLnBrk="1" fontAlgn="t" latinLnBrk="0" hangingPunct="1">
              <a:lnSpc>
                <a:spcPct val="100000"/>
              </a:lnSpc>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Must have identified &gt;3 customers opportunity for ISV solution on Microsoft Stack Platform.</a:t>
            </a:r>
          </a:p>
          <a:p>
            <a:pPr marL="283464" marR="182880" lvl="2" indent="-283464" algn="l" defTabSz="914400" rtl="0" eaLnBrk="1" fontAlgn="t" latinLnBrk="0" hangingPunct="1">
              <a:lnSpc>
                <a:spcPct val="100000"/>
              </a:lnSpc>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Size of opportunity identified &gt;1M ACR are eligible for up to $50K in funding for ISV services. </a:t>
            </a:r>
          </a:p>
          <a:p>
            <a:pPr marL="283464" marR="182880" lvl="2" indent="-283464" algn="l" defTabSz="914400" rtl="0" eaLnBrk="1" fontAlgn="t" latinLnBrk="0" hangingPunct="1">
              <a:lnSpc>
                <a:spcPct val="100000"/>
              </a:lnSpc>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Partner must have NDA.</a:t>
            </a:r>
          </a:p>
          <a:p>
            <a:pPr marL="283464" marR="182880" lvl="2" indent="-283464" algn="l" defTabSz="914400" rtl="0" eaLnBrk="1" fontAlgn="t" latinLnBrk="0" hangingPunct="1">
              <a:lnSpc>
                <a:spcPct val="100000"/>
              </a:lnSpc>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Partner must be a MPN member. </a:t>
            </a:r>
          </a:p>
          <a:p>
            <a:pPr marL="283464" marR="182880" lvl="2" indent="-283464" algn="l" defTabSz="914400" rtl="0" eaLnBrk="1" fontAlgn="t" latinLnBrk="0" hangingPunct="1">
              <a:lnSpc>
                <a:spcPct val="100000"/>
              </a:lnSpc>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Partner must have a Microsoft Support Agreement in place. </a:t>
            </a:r>
          </a:p>
          <a:p>
            <a:pPr marL="283464" marR="182880" lvl="2" indent="-283464" algn="l" defTabSz="914400" rtl="0" eaLnBrk="1" fontAlgn="t" latinLnBrk="0" hangingPunct="1">
              <a:lnSpc>
                <a:spcPct val="100000"/>
              </a:lnSpc>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Exceptions for high visibility and multi-site opportunities reviewed on case-by-case basis. </a:t>
            </a:r>
          </a:p>
          <a:p>
            <a:pPr marL="283464" marR="182880" lvl="2" indent="-283464" algn="l" defTabSz="914400" rtl="0" eaLnBrk="1" fontAlgn="t" latinLnBrk="0" hangingPunct="1">
              <a:lnSpc>
                <a:spcPct val="100000"/>
              </a:lnSpc>
              <a:spcAft>
                <a:spcPts val="1200"/>
              </a:spcAft>
              <a:buClrTx/>
              <a:buSzTx/>
              <a:buFont typeface="+mj-lt"/>
              <a:buAutoNum type="arabicPeriod"/>
              <a:tabLst/>
              <a:defRPr/>
            </a:pPr>
            <a:endParaRPr kumimoji="0" lang="en-US" sz="1600" b="0" i="0" u="none" strike="noStrike" kern="1200" cap="none" spc="0" normalizeH="0" baseline="0" noProof="0" dirty="0">
              <a:ln>
                <a:noFill/>
              </a:ln>
              <a:solidFill>
                <a:schemeClr val="bg1"/>
              </a:solidFill>
              <a:effectLst/>
              <a:uLnTx/>
              <a:uFillTx/>
              <a:latin typeface="Segoe UI"/>
              <a:ea typeface="+mn-ea"/>
              <a:cs typeface="+mn-cs"/>
            </a:endParaRPr>
          </a:p>
          <a:p>
            <a:pPr algn="l"/>
            <a:r>
              <a:rPr lang="en-US" sz="2400" dirty="0">
                <a:solidFill>
                  <a:schemeClr val="bg1"/>
                </a:solidFill>
              </a:rPr>
              <a:t>Partner Benefits</a:t>
            </a:r>
          </a:p>
          <a:p>
            <a:pPr marL="336145" indent="-336145" algn="l">
              <a:spcBef>
                <a:spcPts val="0"/>
              </a:spcBef>
              <a:spcAft>
                <a:spcPts val="588"/>
              </a:spcAft>
              <a:buFont typeface="Arial" panose="020B0604020202020204" pitchFamily="34" charset="0"/>
              <a:buChar char="•"/>
            </a:pPr>
            <a:endParaRPr lang="en-US" sz="1800" dirty="0">
              <a:solidFill>
                <a:schemeClr val="bg1"/>
              </a:solidFill>
              <a:latin typeface="+mn-lt"/>
            </a:endParaRPr>
          </a:p>
          <a:p>
            <a:pPr marL="283464" marR="0" lvl="0" indent="-283464"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i="0" u="none" strike="noStrike" kern="1200" cap="none" spc="0" normalizeH="0" baseline="0" noProof="0" dirty="0">
                <a:ln>
                  <a:noFill/>
                </a:ln>
                <a:solidFill>
                  <a:schemeClr val="bg1"/>
                </a:solidFill>
                <a:effectLst/>
                <a:uLnTx/>
                <a:uFillTx/>
                <a:latin typeface="+mn-lt"/>
                <a:cs typeface="Segoe UI" panose="020B0502040204020203" pitchFamily="34" charset="0"/>
              </a:rPr>
              <a:t>Regular communications regarding key events, technologies, products, and programs.</a:t>
            </a:r>
          </a:p>
          <a:p>
            <a:pPr marL="283464" marR="0" lvl="0" indent="-283464"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i="0" u="none" strike="noStrike" kern="1200" cap="none" spc="0" normalizeH="0" baseline="0" noProof="0" dirty="0">
                <a:ln>
                  <a:noFill/>
                </a:ln>
                <a:solidFill>
                  <a:schemeClr val="bg1"/>
                </a:solidFill>
                <a:effectLst/>
                <a:uLnTx/>
                <a:uFillTx/>
                <a:latin typeface="+mn-lt"/>
                <a:cs typeface="Segoe UI" panose="020B0502040204020203" pitchFamily="34" charset="0"/>
              </a:rPr>
              <a:t>Location for partners to showcase their Azure Stack solutions.</a:t>
            </a:r>
          </a:p>
          <a:p>
            <a:pPr marL="283464" marR="0" lvl="0" indent="-283464"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i="0" u="none" strike="noStrike" kern="1200" cap="none" spc="0" normalizeH="0" baseline="0" noProof="0" dirty="0">
                <a:ln>
                  <a:noFill/>
                </a:ln>
                <a:solidFill>
                  <a:schemeClr val="bg1"/>
                </a:solidFill>
                <a:effectLst/>
                <a:uLnTx/>
                <a:uFillTx/>
                <a:latin typeface="+mn-lt"/>
                <a:cs typeface="Segoe UI" panose="020B0502040204020203" pitchFamily="34" charset="0"/>
              </a:rPr>
              <a:t>Receive product updates.</a:t>
            </a:r>
          </a:p>
          <a:p>
            <a:pPr marL="283464" marR="0" lvl="0" indent="-283464"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i="0" strike="noStrike" kern="1200" cap="none" spc="0" normalizeH="0" baseline="0" noProof="0" dirty="0">
                <a:ln>
                  <a:noFill/>
                </a:ln>
                <a:solidFill>
                  <a:schemeClr val="bg1"/>
                </a:solidFill>
                <a:effectLst/>
                <a:uLnTx/>
                <a:uFillTx/>
                <a:latin typeface="+mn-lt"/>
              </a:rPr>
              <a:t>Your company logo @ </a:t>
            </a:r>
            <a:r>
              <a:rPr kumimoji="0" lang="en-US" sz="1600" i="0" strike="noStrike" kern="1200" cap="none" spc="0" normalizeH="0" baseline="0" noProof="0" dirty="0">
                <a:ln>
                  <a:noFill/>
                </a:ln>
                <a:solidFill>
                  <a:schemeClr val="bg1"/>
                </a:solidFill>
                <a:effectLst/>
                <a:uLnTx/>
                <a:uFillTx/>
                <a:latin typeface="+mn-lt"/>
                <a:hlinkClick r:id="rId3">
                  <a:extLst>
                    <a:ext uri="{A12FA001-AC4F-418D-AE19-62706E023703}">
                      <ahyp:hlinkClr xmlns:ahyp="http://schemas.microsoft.com/office/drawing/2018/hyperlinkcolor" val="tx"/>
                    </a:ext>
                  </a:extLst>
                </a:hlinkClick>
              </a:rPr>
              <a:t>Azure Stack Partner Catalog</a:t>
            </a:r>
            <a:r>
              <a:rPr kumimoji="0" lang="en-US" sz="1600" i="0" strike="noStrike" kern="1200" cap="none" spc="0" normalizeH="0" baseline="0" noProof="0" dirty="0">
                <a:ln>
                  <a:noFill/>
                </a:ln>
                <a:solidFill>
                  <a:schemeClr val="bg1"/>
                </a:solidFill>
                <a:effectLst/>
                <a:uLnTx/>
                <a:uFillTx/>
                <a:latin typeface="+mn-lt"/>
              </a:rPr>
              <a:t>. </a:t>
            </a:r>
          </a:p>
          <a:p>
            <a:pPr marL="283464" marR="0" lvl="0" indent="-283464" algn="l" defTabSz="932472" rtl="0" eaLnBrk="1" fontAlgn="base" latinLnBrk="0" hangingPunct="1">
              <a:lnSpc>
                <a:spcPct val="100000"/>
              </a:lnSpc>
              <a:spcBef>
                <a:spcPct val="0"/>
              </a:spcBef>
              <a:spcAft>
                <a:spcPts val="1200"/>
              </a:spcAft>
              <a:buClrTx/>
              <a:buSzTx/>
              <a:buFont typeface="+mj-lt"/>
              <a:buAutoNum type="arabicPeriod"/>
              <a:tabLst/>
              <a:defRPr/>
            </a:pPr>
            <a:r>
              <a:rPr lang="en-US" sz="1600" spc="0" dirty="0">
                <a:solidFill>
                  <a:schemeClr val="bg1"/>
                </a:solidFill>
                <a:latin typeface="+mn-lt"/>
              </a:rPr>
              <a:t>Engineering and GTM support from Microsoft &amp; Intel.  </a:t>
            </a:r>
            <a:endParaRPr kumimoji="0" lang="en-US" sz="1600" i="0" strike="noStrike" kern="1200" cap="none" spc="0" normalizeH="0" baseline="0" noProof="0" dirty="0">
              <a:ln>
                <a:noFill/>
              </a:ln>
              <a:solidFill>
                <a:schemeClr val="bg1"/>
              </a:solidFill>
              <a:effectLst/>
              <a:uLnTx/>
              <a:uFillTx/>
              <a:latin typeface="+mn-lt"/>
            </a:endParaRPr>
          </a:p>
          <a:p>
            <a:pPr marL="283464" indent="-283464" algn="l" defTabSz="932472" fontAlgn="base">
              <a:lnSpc>
                <a:spcPct val="100000"/>
              </a:lnSpc>
              <a:spcBef>
                <a:spcPct val="0"/>
              </a:spcBef>
              <a:spcAft>
                <a:spcPts val="1200"/>
              </a:spcAft>
              <a:buClrTx/>
              <a:buSzTx/>
              <a:buFont typeface="+mj-lt"/>
              <a:buAutoNum type="arabicPeriod"/>
              <a:defRPr/>
            </a:pPr>
            <a:r>
              <a:rPr kumimoji="0" lang="en-US" sz="1600" i="0" strike="noStrike" kern="1200" cap="none" spc="0" normalizeH="0" baseline="0" noProof="0" dirty="0">
                <a:ln>
                  <a:noFill/>
                </a:ln>
                <a:solidFill>
                  <a:schemeClr val="bg1"/>
                </a:solidFill>
                <a:effectLst/>
                <a:uLnTx/>
                <a:uFillTx/>
                <a:latin typeface="+mn-lt"/>
                <a:ea typeface="Segoe UI" panose="020B0502040204020203" pitchFamily="34" charset="0"/>
                <a:cs typeface="Segoe UI" panose="020B0502040204020203" pitchFamily="34" charset="0"/>
              </a:rPr>
              <a:t>Access to ASAP (Azure Stack HCI Accelerator Program) and </a:t>
            </a:r>
            <a:r>
              <a:rPr kumimoji="0" lang="en-US" sz="1600" i="0" u="none" strike="noStrike" kern="1200" cap="none" spc="0" normalizeH="0" baseline="0" noProof="0" dirty="0">
                <a:ln>
                  <a:noFill/>
                </a:ln>
                <a:solidFill>
                  <a:schemeClr val="bg1"/>
                </a:solidFill>
                <a:effectLst/>
                <a:uLnTx/>
                <a:uFillTx/>
                <a:latin typeface="+mn-lt"/>
              </a:rPr>
              <a:t>Joint customer engagement</a:t>
            </a:r>
            <a:r>
              <a:rPr lang="en-US" sz="1600" spc="0" dirty="0">
                <a:solidFill>
                  <a:schemeClr val="bg1"/>
                </a:solidFill>
                <a:latin typeface="+mn-lt"/>
                <a:cs typeface="Calibri"/>
              </a:rPr>
              <a:t> </a:t>
            </a:r>
            <a:r>
              <a:rPr kumimoji="0" lang="en-US" sz="1600" i="0" strike="noStrike" kern="1200" cap="none" spc="0" normalizeH="0" baseline="0" noProof="0" dirty="0">
                <a:ln>
                  <a:noFill/>
                </a:ln>
                <a:solidFill>
                  <a:schemeClr val="bg1"/>
                </a:solidFill>
                <a:effectLst/>
                <a:uLnTx/>
                <a:uFillTx/>
                <a:latin typeface="+mn-lt"/>
                <a:ea typeface="Segoe UI" panose="020B0502040204020203" pitchFamily="34" charset="0"/>
                <a:cs typeface="Segoe UI" panose="020B0502040204020203" pitchFamily="34" charset="0"/>
              </a:rPr>
              <a:t> (</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Customer commitment for evidence required</a:t>
            </a:r>
            <a:r>
              <a:rPr kumimoji="0" lang="en-US" sz="1600" i="0" strike="noStrike" kern="1200" cap="none" spc="0" normalizeH="0" baseline="0" noProof="0" dirty="0">
                <a:ln>
                  <a:noFill/>
                </a:ln>
                <a:solidFill>
                  <a:schemeClr val="bg1"/>
                </a:solidFill>
                <a:effectLst/>
                <a:uLnTx/>
                <a:uFillTx/>
                <a:latin typeface="+mn-lt"/>
                <a:ea typeface="Segoe UI" panose="020B0502040204020203" pitchFamily="34" charset="0"/>
                <a:cs typeface="Segoe UI" panose="020B0502040204020203" pitchFamily="34" charset="0"/>
              </a:rPr>
              <a:t>) </a:t>
            </a:r>
          </a:p>
          <a:p>
            <a:pPr marL="0" marR="182880" lvl="2" indent="0" algn="l" defTabSz="914400" rtl="0" eaLnBrk="1" fontAlgn="t" latinLnBrk="0" hangingPunct="1">
              <a:lnSpc>
                <a:spcPct val="100000"/>
              </a:lnSpc>
              <a:spcAft>
                <a:spcPts val="1200"/>
              </a:spcAft>
              <a:buClrTx/>
              <a:buSzTx/>
              <a:buFont typeface="+mj-lt"/>
              <a:buNone/>
              <a:tabLst/>
              <a:defRPr/>
            </a:pPr>
            <a:endParaRPr kumimoji="0" lang="en-US" sz="1600" b="0" i="0" u="sng" strike="noStrike" kern="1200" cap="none" spc="0" normalizeH="0" baseline="0" noProof="0" dirty="0">
              <a:ln>
                <a:noFill/>
              </a:ln>
              <a:solidFill>
                <a:schemeClr val="bg1"/>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29A8DA-8574-4132-A0BD-313077C7B8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928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gn="l"/>
            <a:r>
              <a:rPr lang="en-US" sz="1800" b="0" i="0">
                <a:effectLst/>
                <a:latin typeface="Calibri" panose="020F0502020204030204" pitchFamily="34" charset="0"/>
              </a:rPr>
              <a:t>When we look at the actual numbers behind the continuum we see there’s a varying degree of additional revenue and gross margin associated with each bucket.</a:t>
            </a:r>
            <a:endParaRPr lang="en-US" b="0" i="0">
              <a:effectLst/>
              <a:latin typeface="Segoe UI" panose="020B0502040204020203" pitchFamily="34" charset="0"/>
            </a:endParaRPr>
          </a:p>
          <a:p>
            <a:pPr indent="0" algn="l"/>
            <a:r>
              <a:rPr lang="en-US" sz="1800" b="0" i="0">
                <a:effectLst/>
                <a:latin typeface="Calibri" panose="020F0502020204030204" pitchFamily="34" charset="0"/>
              </a:rPr>
              <a:t>Starting from the top left we have basic strategy assessment services, services spanning from infrastructure migration, app modernization, to application development, all the way to two reoccurring revenue streams of managed services and software IP sales. There’s a wide opportunity for additional revenue and more and more Azure partners have been flexing from their core business in pursuit of higher margins.</a:t>
            </a:r>
          </a:p>
          <a:p>
            <a:pPr indent="0" algn="l"/>
            <a:endParaRPr lang="en-US" b="0" i="0">
              <a:effectLst/>
              <a:latin typeface="Segoe UI" panose="020B0502040204020203" pitchFamily="34" charset="0"/>
            </a:endParaRPr>
          </a:p>
          <a:p>
            <a:pPr indent="0" algn="l"/>
            <a:r>
              <a:rPr lang="en-US" sz="1800" b="0" i="0">
                <a:effectLst/>
                <a:latin typeface="Calibri" panose="020F0502020204030204" pitchFamily="34" charset="0"/>
              </a:rPr>
              <a:t>Many companies have added capabilities through standing up new practices, acquisitions, or partnering with other complementary organizations. Azure has enabled a lot of our partners to take advantage of the opportunity through our deep partner ecosystem: finding the right partners, knowledge sharing, or access to our customer base.</a:t>
            </a:r>
            <a:endParaRPr lang="en-US" b="0" i="0">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032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TBR Findings</a:t>
            </a:r>
          </a:p>
          <a:p>
            <a:r>
              <a:rPr lang="en-US" dirty="0"/>
              <a:t>A significant 89% of respondents indicated they are leveraging HCI for either a private or hybrid cloud installation. Sixty-seven percent are doing so for hybrid cloud specifically. TBR believes the responses for hybrid and private cloud deployments have to be considered in totality. Private cloud decreases most often come as respondents increase their hybrid cloud deployment. Regardless of cloud deployment variant, these respondents are opting for HCI as the underpinning infrastructure.</a:t>
            </a:r>
          </a:p>
          <a:p>
            <a:r>
              <a:rPr lang="en-US" dirty="0"/>
              <a:t>As such, TBR believes HCI vendors can benefit from aligning their market messaging with this cloud-centric desire by customers. Cloud enablement is of rising concern to customers as they continue their digital transformation journeys.</a:t>
            </a:r>
          </a:p>
          <a:p>
            <a:endParaRPr lang="en-US" dirty="0"/>
          </a:p>
        </p:txBody>
      </p:sp>
      <p:sp>
        <p:nvSpPr>
          <p:cNvPr id="4" name="Slide Number Placeholder 3"/>
          <p:cNvSpPr>
            <a:spLocks noGrp="1"/>
          </p:cNvSpPr>
          <p:nvPr>
            <p:ph type="sldNum" sz="quarter" idx="5"/>
          </p:nvPr>
        </p:nvSpPr>
        <p:spPr/>
        <p:txBody>
          <a:bodyPr/>
          <a:lstStyle/>
          <a:p>
            <a:fld id="{E65AEE41-3925-437B-81F3-3649A0CD0F7E}" type="slidenum">
              <a:rPr lang="en-US" smtClean="0"/>
              <a:t>6</a:t>
            </a:fld>
            <a:endParaRPr lang="en-US"/>
          </a:p>
        </p:txBody>
      </p:sp>
    </p:spTree>
    <p:extLst>
      <p:ext uri="{BB962C8B-B14F-4D97-AF65-F5344CB8AC3E}">
        <p14:creationId xmlns:p14="http://schemas.microsoft.com/office/powerpoint/2010/main" val="412990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465887"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6588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783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Segoe UI" panose="020B0502040204020203" pitchFamily="34" charset="0"/>
              </a:rPr>
              <a:t>Hybrid is causing pain for partners</a:t>
            </a:r>
          </a:p>
          <a:p>
            <a:endParaRPr lang="en-US" sz="1200" dirty="0">
              <a:effectLst/>
              <a:latin typeface="Segoe UI" panose="020B0502040204020203" pitchFamily="34" charset="0"/>
            </a:endParaRPr>
          </a:p>
          <a:p>
            <a:r>
              <a:rPr lang="en-US" sz="1200" dirty="0">
                <a:effectLst/>
                <a:latin typeface="Segoe UI" panose="020B0502040204020203" pitchFamily="34" charset="0"/>
              </a:rPr>
              <a:t>There is no consistent view into all the assets meaning there is no consistent management, security or governance</a:t>
            </a:r>
          </a:p>
          <a:p>
            <a:endParaRPr lang="en-US" sz="1200" dirty="0">
              <a:effectLst/>
              <a:latin typeface="Segoe UI" panose="020B0502040204020203" pitchFamily="34" charset="0"/>
            </a:endParaRPr>
          </a:p>
          <a:p>
            <a:r>
              <a:rPr lang="en-US" sz="1200" dirty="0">
                <a:effectLst/>
                <a:latin typeface="Segoe UI" panose="020B0502040204020203" pitchFamily="34" charset="0"/>
              </a:rPr>
              <a:t>The varied flavors of customer databases have different end of support dates that need to be managed.</a:t>
            </a:r>
          </a:p>
          <a:p>
            <a:endParaRPr lang="en-US" sz="1200" dirty="0">
              <a:effectLst/>
              <a:latin typeface="Segoe UI" panose="020B0502040204020203" pitchFamily="34" charset="0"/>
            </a:endParaRPr>
          </a:p>
          <a:p>
            <a:r>
              <a:rPr lang="en-US" sz="1200" dirty="0">
                <a:effectLst/>
                <a:latin typeface="Segoe UI" panose="020B0502040204020203" pitchFamily="34" charset="0"/>
              </a:rPr>
              <a:t>They also require different tooling, different expertise, and separate manual patching, deployment, backup and HADR.  </a:t>
            </a:r>
          </a:p>
          <a:p>
            <a:endParaRPr lang="en-US" sz="1200" dirty="0">
              <a:effectLst/>
              <a:latin typeface="Segoe UI" panose="020B0502040204020203" pitchFamily="34" charset="0"/>
            </a:endParaRPr>
          </a:p>
          <a:p>
            <a:r>
              <a:rPr lang="en-US" sz="1200" dirty="0">
                <a:effectLst/>
                <a:latin typeface="Segoe UI" panose="020B0502040204020203" pitchFamily="34" charset="0"/>
              </a:rPr>
              <a:t>It is hard to quickly react to customer needs and slow to implement the DevOps practice of CICD as it’s time consuming to set up for the databases.</a:t>
            </a:r>
            <a:r>
              <a:rPr lang="en-US" b="0" i="0" dirty="0">
                <a:solidFill>
                  <a:srgbClr val="111111"/>
                </a:solidFill>
                <a:effectLst/>
                <a:latin typeface="Roboto"/>
              </a:rPr>
              <a:t> (continuous integration and continuous deployment)</a:t>
            </a:r>
            <a:endParaRPr lang="en-US" sz="1200" dirty="0">
              <a:effectLst/>
              <a:latin typeface="Segoe UI" panose="020B0502040204020203" pitchFamily="34" charset="0"/>
            </a:endParaRPr>
          </a:p>
          <a:p>
            <a:endParaRPr lang="en-US" sz="1200" dirty="0">
              <a:effectLst/>
              <a:latin typeface="Segoe UI" panose="020B0502040204020203" pitchFamily="34" charset="0"/>
            </a:endParaRPr>
          </a:p>
          <a:p>
            <a:endParaRPr lang="en-US" sz="1200" dirty="0">
              <a:effectLst/>
              <a:latin typeface="Segoe UI" panose="020B0502040204020203" pitchFamily="34" charset="0"/>
            </a:endParaRPr>
          </a:p>
          <a:p>
            <a:r>
              <a:rPr lang="en-US" sz="1800" dirty="0">
                <a:effectLst/>
                <a:latin typeface="Segoe UI" panose="020B0502040204020203" pitchFamily="34" charset="0"/>
              </a:rPr>
              <a:t>...</a:t>
            </a:r>
            <a:endParaRPr lang="en-US" sz="1800" dirty="0">
              <a:effectLst/>
              <a:latin typeface="Arial" panose="020B0604020202020204" pitchFamily="34" charset="0"/>
            </a:endParaRPr>
          </a:p>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09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2C81C-D4CD-4B56-9518-E3DD763D38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863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go all in with Azure</a:t>
            </a:r>
          </a:p>
          <a:p>
            <a:r>
              <a:rPr lang="en-US" dirty="0"/>
              <a:t>How to enable a Hybrid strategy with Azure</a:t>
            </a:r>
          </a:p>
          <a:p>
            <a:r>
              <a:rPr lang="en-US" dirty="0"/>
              <a:t>Flexibility with Azure to do it all</a:t>
            </a:r>
          </a:p>
          <a:p>
            <a:endParaRPr lang="en-US" dirty="0"/>
          </a:p>
          <a:p>
            <a:r>
              <a:rPr lang="en-US" dirty="0"/>
              <a:t>If you are looking for a fully managed Kubernetes solution on-premises in your datacenters and/or edge locations, AKS on Azure Stack HCI is a great option. AKS clusters on Azure Stack HCI can be connected to Azure Arc for centralized management. Once connected, you can deploy your  applications and Azure data services to these clusters and extend Azure management services such as Azure Monitor, Azure Policy and Azure Defender.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233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800" b="1">
                <a:effectLst/>
                <a:latin typeface="Segoe UI" panose="020B0502040204020203" pitchFamily="34" charset="0"/>
                <a:ea typeface="Times New Roman" panose="02020603050405020304" pitchFamily="18" charset="0"/>
                <a:cs typeface="Times New Roman" panose="02020603050405020304" pitchFamily="18" charset="0"/>
              </a:rPr>
              <a:t>With Azure Arc, you can benefit in 3 different scenarios. </a:t>
            </a:r>
            <a:r>
              <a:rPr lang="en-US" sz="800">
                <a:effectLst/>
                <a:latin typeface="Segoe UI" panose="020B0502040204020203" pitchFamily="34" charset="0"/>
                <a:ea typeface="Times New Roman" panose="02020603050405020304" pitchFamily="18" charset="0"/>
                <a:cs typeface="Times New Roman" panose="02020603050405020304" pitchFamily="18" charset="0"/>
              </a:rPr>
              <a:t>Arc helps you a</a:t>
            </a:r>
            <a:r>
              <a:rPr lang="en-US" sz="800">
                <a:latin typeface="Segoe UI Semibold"/>
              </a:rPr>
              <a:t>ccelerate innovation across hybrid and multi-cloud environments with simplified management, faster app development, and consistent Azure services.</a:t>
            </a:r>
          </a:p>
          <a:p>
            <a:pPr marL="0" marR="0" lvl="0" indent="0" algn="l" defTabSz="914400" rtl="0" eaLnBrk="1" fontAlgn="base" latinLnBrk="0" hangingPunct="1">
              <a:lnSpc>
                <a:spcPct val="107000"/>
              </a:lnSpc>
              <a:spcBef>
                <a:spcPts val="0"/>
              </a:spcBef>
              <a:spcAft>
                <a:spcPts val="800"/>
              </a:spcAft>
              <a:buClrTx/>
              <a:buSzTx/>
              <a:buFontTx/>
              <a:buNone/>
              <a:tabLst/>
              <a:defRPr/>
            </a:pPr>
            <a:br>
              <a:rPr lang="en-US" sz="800">
                <a:effectLst/>
                <a:latin typeface="Segoe UI" panose="020B0502040204020203" pitchFamily="34" charset="0"/>
                <a:ea typeface="Times New Roman" panose="02020603050405020304" pitchFamily="18" charset="0"/>
                <a:cs typeface="Times New Roman" panose="02020603050405020304" pitchFamily="18" charset="0"/>
              </a:rPr>
            </a:br>
            <a:r>
              <a:rPr lang="en-US" sz="800">
                <a:effectLst/>
                <a:latin typeface="Segoe UI" panose="020B0502040204020203" pitchFamily="34" charset="0"/>
                <a:ea typeface="Times New Roman" panose="02020603050405020304" pitchFamily="18" charset="0"/>
                <a:cs typeface="Times New Roman" panose="02020603050405020304" pitchFamily="18" charset="0"/>
              </a:rPr>
              <a:t>1) First, if you have workloads running outside Azure, you can </a:t>
            </a:r>
            <a:r>
              <a:rPr lang="en-US" sz="800" b="1">
                <a:effectLst/>
                <a:latin typeface="Segoe UI" panose="020B0502040204020203" pitchFamily="34" charset="0"/>
                <a:ea typeface="Times New Roman" panose="02020603050405020304" pitchFamily="18" charset="0"/>
                <a:cs typeface="Times New Roman" panose="02020603050405020304" pitchFamily="18" charset="0"/>
              </a:rPr>
              <a:t>centrally manage all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these resources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consistently in Azure, whether they are Windows, Linux, SQL Server or Kubernetes clusters. You can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govern, organize, and inventory assets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in a homogenous way 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get central visibility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to them from a single pane of glass, all from within Azure. This helps you meet governance, compliance, and organizational standards through policies for all your apps, infrastructure, and data.</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2) Next, </a:t>
            </a:r>
            <a:r>
              <a:rPr lang="en-US" sz="800">
                <a:effectLst/>
                <a:latin typeface="Calibri" panose="020F0502020204030204" pitchFamily="34" charset="0"/>
                <a:ea typeface="Times New Roman" panose="02020603050405020304" pitchFamily="18" charset="0"/>
                <a:cs typeface="Calibri" panose="020F0502020204030204" pitchFamily="34" charset="0"/>
              </a:rPr>
              <a:t>Azure Arc helps you </a:t>
            </a:r>
            <a:r>
              <a:rPr lang="en-US" sz="800" b="1">
                <a:effectLst/>
                <a:latin typeface="Calibri" panose="020F0502020204030204" pitchFamily="34" charset="0"/>
                <a:ea typeface="Times New Roman" panose="02020603050405020304" pitchFamily="18" charset="0"/>
                <a:cs typeface="Calibri" panose="020F0502020204030204" pitchFamily="34" charset="0"/>
              </a:rPr>
              <a:t>build cloud native apps anywhere, at scale</a:t>
            </a:r>
            <a:r>
              <a:rPr lang="en-US" sz="800">
                <a:effectLst/>
                <a:latin typeface="Calibri" panose="020F0502020204030204" pitchFamily="34" charset="0"/>
                <a:ea typeface="Times New Roman" panose="02020603050405020304" pitchFamily="18" charset="0"/>
                <a:cs typeface="Calibri" panose="020F0502020204030204" pitchFamily="34" charset="0"/>
              </a:rPr>
              <a:t>. Y</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ou can leverage the modern cloud native app development practices, meaning you can use DevOps techniques to deploy and manage Kubernetes apps at scale on your choice of any certified Kubernetes distribution. You can also reduce errors with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 configuration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and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policy-driven deployment and operations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applications and Kubernetes clusters. Use Arc to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centrally manage and delegate access </a:t>
            </a:r>
            <a:r>
              <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for DevOps roles and responsibilities. </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b="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3) And lastly, you can run Azure services such as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Azure SQL Managed Instance and Azure PostgreSQL Hyperscale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anywhere. With Azure Arc, you can i</a:t>
            </a:r>
            <a:r>
              <a:rPr lang="en-US" sz="800">
                <a:effectLst/>
                <a:latin typeface="Calibri" panose="020F0502020204030204" pitchFamily="34" charset="0"/>
                <a:ea typeface="Times New Roman" panose="02020603050405020304" pitchFamily="18" charset="0"/>
                <a:cs typeface="Calibri" panose="020F0502020204030204" pitchFamily="34" charset="0"/>
              </a:rPr>
              <a:t>mplement cloud practices and automation to deploy faster, consistently, and at scale with always-up-to-date Azure Arc enabled data services.</a:t>
            </a: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SimSun" panose="02010600030101010101" pitchFamily="2" charset="-122"/>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8:54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105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000"/>
              <a:t>We are starting with 100 on-premises virtual machines, generating 0$ ACR</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By migrating 50 of these VMs to Azure, we are generating ACR only for these 50 VMs but “leaving money on the table” for the other 50 on-premises VMs who “stayed behind”</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We are now enabling Azure Sentinel for the 50 Azure VMs which generates more Azure ACR but we are still not generating ANY ACR for the “stayed behind” on-premises VMs</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Now, by onboarding the 50 on-premises VMs into Azure Arc, </a:t>
            </a:r>
            <a:r>
              <a:rPr lang="en-US" sz="1000" b="1"/>
              <a:t>which does not have a cost</a:t>
            </a:r>
            <a:r>
              <a:rPr lang="en-US" sz="1000"/>
              <a:t>, we are making progress towards generating ACR for the on-premises VMs</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By applying Azure Policy, which will enforce Azure Sentinel on all 50 on-premises Azure Arc enabled servers, we are now generating 6$ per Azure Arc enabled server via Azure policy as well as ACR $ coming from Azure Sentinel</a:t>
            </a:r>
            <a:br>
              <a:rPr lang="en-US" sz="1000"/>
            </a:br>
            <a:r>
              <a:rPr lang="en-US" sz="1000"/>
              <a:t>This means we are maximizing the ACR opportunity and no longer leaving money on the table!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This example shows the potential of “unlocking” an Azure service such as Sentinel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Like Azure Sentinel, other Azure services can be unlocked using Azure Arc. Services such as (but not limited to) Azure Security Center, Azure Monitor, Azure Log Analytics, etc. can now all be applied and utilized by Azure Arc enabled servers.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9384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Geo 1">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userDrawn="1"/>
        </p:nvSpPr>
        <p:spPr>
          <a:xfrm>
            <a:off x="582042"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pic>
        <p:nvPicPr>
          <p:cNvPr id="3" name="Picture 2" descr="A picture containing building&#10;&#10;Description automatically generated">
            <a:extLst>
              <a:ext uri="{FF2B5EF4-FFF2-40B4-BE49-F238E27FC236}">
                <a16:creationId xmlns:a16="http://schemas.microsoft.com/office/drawing/2014/main" id="{F2C365A3-8AC2-42C6-B1E7-FBB21F6B8FE5}"/>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073896" y="595116"/>
            <a:ext cx="5667768" cy="5667768"/>
          </a:xfrm>
          <a:prstGeom prst="rect">
            <a:avLst/>
          </a:prstGeom>
        </p:spPr>
      </p:pic>
    </p:spTree>
    <p:extLst>
      <p:ext uri="{BB962C8B-B14F-4D97-AF65-F5344CB8AC3E}">
        <p14:creationId xmlns:p14="http://schemas.microsoft.com/office/powerpoint/2010/main" val="94727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userDrawn="1"/>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userDrawn="1"/>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userDrawn="1"/>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userDrawn="1"/>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userDrawn="1"/>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userDrawn="1"/>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userDrawn="1"/>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userDrawn="1"/>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userDrawn="1"/>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userDrawn="1"/>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userDrawn="1"/>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20807968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428710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935731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70512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93785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0495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3595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0334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19343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40029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Geo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pic>
        <p:nvPicPr>
          <p:cNvPr id="4" name="Picture 3" descr="A close up of a logo&#10;&#10;Description automatically generated">
            <a:extLst>
              <a:ext uri="{FF2B5EF4-FFF2-40B4-BE49-F238E27FC236}">
                <a16:creationId xmlns:a16="http://schemas.microsoft.com/office/drawing/2014/main" id="{5BDB3B80-1589-4F2F-BF49-6B5EAE1B65B5}"/>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6042660" y="566847"/>
            <a:ext cx="5724306" cy="5724306"/>
          </a:xfrm>
          <a:prstGeom prst="rect">
            <a:avLst/>
          </a:prstGeom>
        </p:spPr>
      </p:pic>
    </p:spTree>
    <p:extLst>
      <p:ext uri="{BB962C8B-B14F-4D97-AF65-F5344CB8AC3E}">
        <p14:creationId xmlns:p14="http://schemas.microsoft.com/office/powerpoint/2010/main" val="1591132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726337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nchor="b" anchorCtr="0"/>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9834660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89041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28223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32030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502900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121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822199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userDrawn="1"/>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userDrawn="1"/>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userDrawn="1"/>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17517072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userDrawn="1"/>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0460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Geo 3">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uilding, black, large, food&#10;&#10;Description automatically generated">
            <a:extLst>
              <a:ext uri="{FF2B5EF4-FFF2-40B4-BE49-F238E27FC236}">
                <a16:creationId xmlns:a16="http://schemas.microsoft.com/office/drawing/2014/main" id="{C55F4674-1C9F-4D43-A407-4D8EEBC9112A}"/>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99198" y="595116"/>
            <a:ext cx="5667768" cy="5667768"/>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1" name="TextBox 10">
            <a:extLst>
              <a:ext uri="{FF2B5EF4-FFF2-40B4-BE49-F238E27FC236}">
                <a16:creationId xmlns:a16="http://schemas.microsoft.com/office/drawing/2014/main" id="{EE900185-C91D-42C4-BE7F-7C1B9A273DF8}"/>
              </a:ext>
            </a:extLst>
          </p:cNvPr>
          <p:cNvSpPr txBox="1"/>
          <p:nvPr userDrawn="1"/>
        </p:nvSpPr>
        <p:spPr>
          <a:xfrm>
            <a:off x="584200"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spTree>
    <p:extLst>
      <p:ext uri="{BB962C8B-B14F-4D97-AF65-F5344CB8AC3E}">
        <p14:creationId xmlns:p14="http://schemas.microsoft.com/office/powerpoint/2010/main" val="413749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470360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179181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673964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122417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8982046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095638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7900843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576828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5933606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72886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Geo 4">
    <p:bg>
      <p:bgPr>
        <a:solidFill>
          <a:schemeClr val="bg1"/>
        </a:solidFill>
        <a:effectLst/>
      </p:bgPr>
    </p:bg>
    <p:spTree>
      <p:nvGrpSpPr>
        <p:cNvPr id="1" name=""/>
        <p:cNvGrpSpPr/>
        <p:nvPr/>
      </p:nvGrpSpPr>
      <p:grpSpPr>
        <a:xfrm>
          <a:off x="0" y="0"/>
          <a:ext cx="0" cy="0"/>
          <a:chOff x="0" y="0"/>
          <a:chExt cx="0" cy="0"/>
        </a:xfrm>
      </p:grpSpPr>
      <p:pic>
        <p:nvPicPr>
          <p:cNvPr id="4" name="Picture 3" descr="A close up of a light&#10;&#10;Description automatically generated">
            <a:extLst>
              <a:ext uri="{FF2B5EF4-FFF2-40B4-BE49-F238E27FC236}">
                <a16:creationId xmlns:a16="http://schemas.microsoft.com/office/drawing/2014/main" id="{CF777754-78D6-41A5-8D55-405368388DEC}"/>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14622" y="510540"/>
            <a:ext cx="5836920" cy="5836920"/>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901950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84105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userDrawn="1"/>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userDrawn="1"/>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347756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820922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006717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3 rows boxed content">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56078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253170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494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513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7725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5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so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a:extLst>
              <a:ext uri="{FF2B5EF4-FFF2-40B4-BE49-F238E27FC236}">
                <a16:creationId xmlns:a16="http://schemas.microsoft.com/office/drawing/2014/main" id="{5808B754-00D3-4C90-A51D-F701EB1A8D2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847759" y="2241659"/>
            <a:ext cx="4761629" cy="3075723"/>
          </a:xfrm>
          <a:prstGeom prst="rect">
            <a:avLst/>
          </a:prstGeom>
        </p:spPr>
      </p:pic>
    </p:spTree>
    <p:extLst>
      <p:ext uri="{BB962C8B-B14F-4D97-AF65-F5344CB8AC3E}">
        <p14:creationId xmlns:p14="http://schemas.microsoft.com/office/powerpoint/2010/main" val="2748609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120738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2106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1244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060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8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81411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11103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8BAF34-1DDA-4C3B-AA61-182BD01BCF72}"/>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11017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52A8F5-2EE9-4CAB-8C26-4CED82F62674}"/>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491554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y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E3B626-5488-4E61-BA94-5B0973216368}"/>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73670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Iso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descr="A picture containing table, toy, sitting, blue&#10;&#10;Description automatically generated">
            <a:extLst>
              <a:ext uri="{FF2B5EF4-FFF2-40B4-BE49-F238E27FC236}">
                <a16:creationId xmlns:a16="http://schemas.microsoft.com/office/drawing/2014/main" id="{12A10B7D-FB39-4DA2-9020-E828DE3DA8FB}"/>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930460" y="1249680"/>
            <a:ext cx="4678928" cy="4120513"/>
          </a:xfrm>
          <a:prstGeom prst="rect">
            <a:avLst/>
          </a:prstGeom>
        </p:spPr>
      </p:pic>
    </p:spTree>
    <p:extLst>
      <p:ext uri="{BB962C8B-B14F-4D97-AF65-F5344CB8AC3E}">
        <p14:creationId xmlns:p14="http://schemas.microsoft.com/office/powerpoint/2010/main" val="310872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7A8619-426D-42E8-B348-5897C198541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64611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8F35AE-E85D-4B77-B061-8E79AF875891}"/>
              </a:ext>
            </a:extLst>
          </p:cNvPr>
          <p:cNvPicPr>
            <a:picLocks noChangeAspect="1"/>
          </p:cNvPicPr>
          <p:nvPr userDrawn="1"/>
        </p:nvPicPr>
        <p:blipFill>
          <a:blip r:embed="rId2"/>
          <a:stretch>
            <a:fillRect/>
          </a:stretch>
        </p:blipFill>
        <p:spPr>
          <a:xfrm>
            <a:off x="365913" y="379657"/>
            <a:ext cx="5730087" cy="1929081"/>
          </a:xfrm>
          <a:prstGeom prst="rect">
            <a:avLst/>
          </a:prstGeom>
        </p:spPr>
      </p:pic>
      <p:pic>
        <p:nvPicPr>
          <p:cNvPr id="15" name="Picture 14">
            <a:extLst>
              <a:ext uri="{FF2B5EF4-FFF2-40B4-BE49-F238E27FC236}">
                <a16:creationId xmlns:a16="http://schemas.microsoft.com/office/drawing/2014/main" id="{3F0C5654-1DA2-4912-9353-041616A151F8}"/>
              </a:ext>
            </a:extLst>
          </p:cNvPr>
          <p:cNvPicPr>
            <a:picLocks noChangeAspect="1"/>
          </p:cNvPicPr>
          <p:nvPr userDrawn="1"/>
        </p:nvPicPr>
        <p:blipFill>
          <a:blip r:embed="rId3"/>
          <a:stretch>
            <a:fillRect/>
          </a:stretch>
        </p:blipFill>
        <p:spPr>
          <a:xfrm>
            <a:off x="365913" y="2705916"/>
            <a:ext cx="7473405" cy="3772427"/>
          </a:xfrm>
          <a:prstGeom prst="rect">
            <a:avLst/>
          </a:prstGeom>
        </p:spPr>
      </p:pic>
      <p:sp>
        <p:nvSpPr>
          <p:cNvPr id="18" name="Rectangle 17">
            <a:extLst>
              <a:ext uri="{FF2B5EF4-FFF2-40B4-BE49-F238E27FC236}">
                <a16:creationId xmlns:a16="http://schemas.microsoft.com/office/drawing/2014/main" id="{2B7A7CEF-B149-4548-AB9B-74F6DBCEA6FD}"/>
              </a:ext>
            </a:extLst>
          </p:cNvPr>
          <p:cNvSpPr/>
          <p:nvPr userDrawn="1"/>
        </p:nvSpPr>
        <p:spPr>
          <a:xfrm>
            <a:off x="10456378" y="1101296"/>
            <a:ext cx="640080" cy="64008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7A9A36-178E-4163-8F91-62D077A93EF8}"/>
              </a:ext>
            </a:extLst>
          </p:cNvPr>
          <p:cNvSpPr/>
          <p:nvPr userDrawn="1"/>
        </p:nvSpPr>
        <p:spPr>
          <a:xfrm>
            <a:off x="10456378" y="1822935"/>
            <a:ext cx="640080" cy="64008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D42427-8FD9-4F32-BC9F-B19CBA3EB547}"/>
              </a:ext>
            </a:extLst>
          </p:cNvPr>
          <p:cNvSpPr/>
          <p:nvPr userDrawn="1"/>
        </p:nvSpPr>
        <p:spPr>
          <a:xfrm>
            <a:off x="10456378" y="2544574"/>
            <a:ext cx="640080" cy="640080"/>
          </a:xfrm>
          <a:prstGeom prst="rect">
            <a:avLst/>
          </a:prstGeom>
          <a:solidFill>
            <a:srgbClr val="11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21B71F-407E-40AC-8912-94BFE26E6A9C}"/>
              </a:ext>
            </a:extLst>
          </p:cNvPr>
          <p:cNvSpPr/>
          <p:nvPr userDrawn="1"/>
        </p:nvSpPr>
        <p:spPr>
          <a:xfrm>
            <a:off x="10456378" y="3266213"/>
            <a:ext cx="640080" cy="640080"/>
          </a:xfrm>
          <a:prstGeom prst="rect">
            <a:avLst/>
          </a:prstGeom>
          <a:solidFill>
            <a:srgbClr val="57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CB3DBD5-4878-4169-AAB5-FBEB40A2086A}"/>
              </a:ext>
            </a:extLst>
          </p:cNvPr>
          <p:cNvSpPr/>
          <p:nvPr userDrawn="1"/>
        </p:nvSpPr>
        <p:spPr>
          <a:xfrm>
            <a:off x="10456378" y="379657"/>
            <a:ext cx="640080" cy="640080"/>
          </a:xfrm>
          <a:prstGeom prst="rect">
            <a:avLst/>
          </a:prstGeom>
          <a:solidFill>
            <a:srgbClr val="00D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A0DAE43-049E-4EE3-866E-191056B952C5}"/>
              </a:ext>
            </a:extLst>
          </p:cNvPr>
          <p:cNvSpPr/>
          <p:nvPr userDrawn="1"/>
        </p:nvSpPr>
        <p:spPr>
          <a:xfrm>
            <a:off x="11186007" y="1101296"/>
            <a:ext cx="640080" cy="640080"/>
          </a:xfrm>
          <a:prstGeom prst="rect">
            <a:avLst/>
          </a:prstGeom>
          <a:solidFill>
            <a:srgbClr val="19294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F08FA3E0-F929-409D-A026-8EB5BE6E9DD9}"/>
              </a:ext>
            </a:extLst>
          </p:cNvPr>
          <p:cNvSpPr/>
          <p:nvPr userDrawn="1"/>
        </p:nvSpPr>
        <p:spPr>
          <a:xfrm>
            <a:off x="9439675" y="379657"/>
            <a:ext cx="640080" cy="640080"/>
          </a:xfrm>
          <a:prstGeom prst="rect">
            <a:avLst/>
          </a:prstGeom>
          <a:solidFill>
            <a:srgbClr val="B48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7698D3-8FB6-4723-8F17-2DC74D78AE8F}"/>
              </a:ext>
            </a:extLst>
          </p:cNvPr>
          <p:cNvSpPr/>
          <p:nvPr userDrawn="1"/>
        </p:nvSpPr>
        <p:spPr>
          <a:xfrm>
            <a:off x="9439675" y="1101296"/>
            <a:ext cx="640080" cy="640080"/>
          </a:xfrm>
          <a:prstGeom prst="rect">
            <a:avLst/>
          </a:prstGeom>
          <a:solidFill>
            <a:srgbClr val="9F5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24056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53106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915192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3627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4833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02491"/>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26"/>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4388168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AC85-3175-4A5F-8D98-1B7C2F6D2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80A4C-18D0-4013-BE52-6D5E9D4FA6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7DEC5-0441-46BB-A7DD-ED2EF32A99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D262B9-C5C7-4947-8ADD-50D70D631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B5867-9A75-4E44-B8DA-BA20ADE2D7E3}"/>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1970125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ENTERED HEADLINE ANIMA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51642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4" presetClass="path" presetSubtype="0" decel="100000" fill="hold" grpId="1" nodeType="withEffect">
                                  <p:stCondLst>
                                    <p:cond delay="0"/>
                                  </p:stCondLst>
                                  <p:childTnLst>
                                    <p:animMotion origin="layout" path="M -2.08333E-7 0.08658 L -2.08333E-7 -4.44444E-6 " pathEditMode="relative" rAng="0" ptsTypes="AA">
                                      <p:cBhvr>
                                        <p:cTn id="9" dur="750" fill="hold"/>
                                        <p:tgtEl>
                                          <p:spTgt spid="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1481" y="547856"/>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t>
            </a:r>
            <a:br>
              <a:rPr lang="en-US" sz="686">
                <a:solidFill>
                  <a:schemeClr val="accent6">
                    <a:lumMod val="75000"/>
                  </a:schemeClr>
                </a:solidFill>
                <a:cs typeface="Segoe UI" pitchFamily="34" charset="0"/>
              </a:rPr>
            </a:br>
            <a:r>
              <a:rPr lang="en-US" sz="686">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6054491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Iso 3">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3" name="Picture 2" descr="A picture containing computer&#10;&#10;Description automatically generated">
            <a:extLst>
              <a:ext uri="{FF2B5EF4-FFF2-40B4-BE49-F238E27FC236}">
                <a16:creationId xmlns:a16="http://schemas.microsoft.com/office/drawing/2014/main" id="{7225AA42-C218-4A0F-8E4A-50C331B954D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7432417" y="2148283"/>
            <a:ext cx="4873883" cy="3013950"/>
          </a:xfrm>
          <a:prstGeom prst="rect">
            <a:avLst/>
          </a:prstGeom>
        </p:spPr>
      </p:pic>
    </p:spTree>
    <p:extLst>
      <p:ext uri="{BB962C8B-B14F-4D97-AF65-F5344CB8AC3E}">
        <p14:creationId xmlns:p14="http://schemas.microsoft.com/office/powerpoint/2010/main" val="2944130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0039" y="550321"/>
            <a:ext cx="11306469" cy="618621"/>
          </a:xfrm>
          <a:prstGeom prst="rect">
            <a:avLst/>
          </a:prstGeom>
        </p:spPr>
        <p:txBody>
          <a:bodyPr vert="horz" wrap="square" lIns="0" tIns="91440" rIns="146304" bIns="91440" rtlCol="0" anchor="t">
            <a:noAutofit/>
          </a:bodyPr>
          <a:lstStyle>
            <a:lvl1pPr>
              <a:defRPr lang="en-US" dirty="0"/>
            </a:lvl1pPr>
          </a:lstStyle>
          <a:p>
            <a:pPr lvl="0"/>
            <a:r>
              <a:rPr lang="en-US"/>
              <a:t>Text option 1: three column bulleted list</a:t>
            </a:r>
          </a:p>
        </p:txBody>
      </p:sp>
      <p:sp>
        <p:nvSpPr>
          <p:cNvPr id="4" name="Text Placeholder 3"/>
          <p:cNvSpPr>
            <a:spLocks noGrp="1"/>
          </p:cNvSpPr>
          <p:nvPr>
            <p:ph type="body" sz="quarter" idx="10" hasCustomPrompt="1"/>
          </p:nvPr>
        </p:nvSpPr>
        <p:spPr>
          <a:xfrm>
            <a:off x="420039" y="1922587"/>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20038" y="3151388"/>
            <a:ext cx="364355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592190"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56185"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0038" y="3378439"/>
            <a:ext cx="3643551"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568"/>
              </a:lnSpc>
              <a:spcBef>
                <a:spcPts val="0"/>
              </a:spcBef>
              <a:spcAft>
                <a:spcPts val="1176"/>
              </a:spcAft>
              <a:buFont typeface="Arial" panose="020B0604020202020204" pitchFamily="34" charset="0"/>
              <a:buChar char="•"/>
              <a:defRPr sz="1200">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1"/>
            <a:r>
              <a:rPr lang="en-US"/>
              <a:t>Body copy 12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0" name="Text Placeholder 4">
            <a:extLst>
              <a:ext uri="{FF2B5EF4-FFF2-40B4-BE49-F238E27FC236}">
                <a16:creationId xmlns:a16="http://schemas.microsoft.com/office/drawing/2014/main" id="{F01F7918-7811-4D2A-835E-239C900922B4}"/>
              </a:ext>
            </a:extLst>
          </p:cNvPr>
          <p:cNvSpPr>
            <a:spLocks noGrp="1"/>
          </p:cNvSpPr>
          <p:nvPr>
            <p:ph type="body" sz="quarter" idx="20" hasCustomPrompt="1"/>
          </p:nvPr>
        </p:nvSpPr>
        <p:spPr>
          <a:xfrm>
            <a:off x="4318449" y="3378439"/>
            <a:ext cx="3592190"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8D02EDC1-912E-451D-B545-D9B533B4C9E3}"/>
              </a:ext>
            </a:extLst>
          </p:cNvPr>
          <p:cNvSpPr>
            <a:spLocks noGrp="1"/>
          </p:cNvSpPr>
          <p:nvPr>
            <p:ph type="body" sz="quarter" idx="21" hasCustomPrompt="1"/>
          </p:nvPr>
        </p:nvSpPr>
        <p:spPr>
          <a:xfrm>
            <a:off x="8156185" y="3381927"/>
            <a:ext cx="3617173"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7093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5673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6190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552563"/>
            <a:ext cx="11306469" cy="616379"/>
          </a:xfrm>
          <a:prstGeom prst="rect">
            <a:avLst/>
          </a:prstGeom>
        </p:spPr>
        <p:txBody>
          <a:bodyPr vert="horz" wrap="square" lIns="0" tIns="91440" rIns="146304" bIns="91440" rtlCol="0" anchor="t">
            <a:noAutofit/>
          </a:bodyPr>
          <a:lstStyle>
            <a:lvl1pPr>
              <a:defRPr lang="en-US" dirty="0"/>
            </a:lvl1pPr>
          </a:lstStyle>
          <a:p>
            <a:pPr lvl="0"/>
            <a:r>
              <a:rPr lang="en-US"/>
              <a:t>Title</a:t>
            </a:r>
          </a:p>
        </p:txBody>
      </p:sp>
    </p:spTree>
    <p:extLst>
      <p:ext uri="{BB962C8B-B14F-4D97-AF65-F5344CB8AC3E}">
        <p14:creationId xmlns:p14="http://schemas.microsoft.com/office/powerpoint/2010/main" val="387980742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Iso 4">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417068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56F7933D-936A-4BF6-9C73-83FAED13BCD2}"/>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4" name="Picture 3" descr="A picture containing computer&#10;&#10;Description automatically generated">
            <a:extLst>
              <a:ext uri="{FF2B5EF4-FFF2-40B4-BE49-F238E27FC236}">
                <a16:creationId xmlns:a16="http://schemas.microsoft.com/office/drawing/2014/main" id="{459D8BC3-191B-4407-B43A-F0865A2D010E}"/>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597910" y="3617278"/>
            <a:ext cx="4300403" cy="2651760"/>
          </a:xfrm>
          <a:prstGeom prst="rect">
            <a:avLst/>
          </a:prstGeom>
        </p:spPr>
      </p:pic>
      <p:sp>
        <p:nvSpPr>
          <p:cNvPr id="17" name="Text Placeholder 4">
            <a:extLst>
              <a:ext uri="{FF2B5EF4-FFF2-40B4-BE49-F238E27FC236}">
                <a16:creationId xmlns:a16="http://schemas.microsoft.com/office/drawing/2014/main" id="{B88F56D8-B1AD-4EBA-AC48-E9DF34C90624}"/>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281831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4D7C9D47-2821-4E7F-B250-DAE9BAEF1A82}"/>
              </a:ext>
            </a:extLst>
          </p:cNvPr>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28E7CFEC-559B-40EB-A331-DAB80CDAAC97}"/>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6" name="Text Placeholder 4">
            <a:extLst>
              <a:ext uri="{FF2B5EF4-FFF2-40B4-BE49-F238E27FC236}">
                <a16:creationId xmlns:a16="http://schemas.microsoft.com/office/drawing/2014/main" id="{87153ABA-1ED3-450E-B3DC-2E352C6B79DC}"/>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888538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1143495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 id="2147483901" r:id="rId38"/>
    <p:sldLayoutId id="2147483902" r:id="rId39"/>
    <p:sldLayoutId id="2147483903" r:id="rId40"/>
    <p:sldLayoutId id="2147483904" r:id="rId41"/>
    <p:sldLayoutId id="2147483905" r:id="rId42"/>
    <p:sldLayoutId id="2147483906" r:id="rId43"/>
    <p:sldLayoutId id="2147483907" r:id="rId44"/>
    <p:sldLayoutId id="2147483908" r:id="rId45"/>
    <p:sldLayoutId id="2147483909" r:id="rId46"/>
    <p:sldLayoutId id="2147483910" r:id="rId47"/>
    <p:sldLayoutId id="2147483911" r:id="rId48"/>
    <p:sldLayoutId id="2147483912" r:id="rId49"/>
    <p:sldLayoutId id="2147483913" r:id="rId50"/>
    <p:sldLayoutId id="2147483914" r:id="rId51"/>
    <p:sldLayoutId id="2147483915" r:id="rId52"/>
    <p:sldLayoutId id="2147483916" r:id="rId53"/>
    <p:sldLayoutId id="2147483917" r:id="rId54"/>
    <p:sldLayoutId id="2147483918" r:id="rId55"/>
    <p:sldLayoutId id="2147483919" r:id="rId56"/>
    <p:sldLayoutId id="2147483920" r:id="rId57"/>
    <p:sldLayoutId id="2147483921" r:id="rId58"/>
    <p:sldLayoutId id="2147483922" r:id="rId59"/>
    <p:sldLayoutId id="2147483923" r:id="rId60"/>
    <p:sldLayoutId id="2147483924" r:id="rId61"/>
    <p:sldLayoutId id="2147483925" r:id="rId62"/>
    <p:sldLayoutId id="2147483926" r:id="rId63"/>
    <p:sldLayoutId id="2147483927" r:id="rId64"/>
    <p:sldLayoutId id="2147483928" r:id="rId65"/>
    <p:sldLayoutId id="2147483929" r:id="rId66"/>
    <p:sldLayoutId id="2147483930" r:id="rId67"/>
    <p:sldLayoutId id="2147483931" r:id="rId68"/>
    <p:sldLayoutId id="2147483932" r:id="rId69"/>
    <p:sldLayoutId id="2147483933" r:id="rId70"/>
    <p:sldLayoutId id="2147483934" r:id="rId71"/>
    <p:sldLayoutId id="2147483935" r:id="rId72"/>
    <p:sldLayoutId id="214748393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71.xml"/><Relationship Id="rId6" Type="http://schemas.openxmlformats.org/officeDocument/2006/relationships/image" Target="../media/image47.png"/><Relationship Id="rId5" Type="http://schemas.microsoft.com/office/2007/relationships/hdphoto" Target="../media/hdphoto1.wdp"/><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7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18" Type="http://schemas.openxmlformats.org/officeDocument/2006/relationships/image" Target="../media/image6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7.xml"/><Relationship Id="rId16" Type="http://schemas.openxmlformats.org/officeDocument/2006/relationships/image" Target="../media/image66.svg"/><Relationship Id="rId1" Type="http://schemas.openxmlformats.org/officeDocument/2006/relationships/slideLayout" Target="../slideLayouts/slideLayout71.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jpeg"/></Relationships>
</file>

<file path=ppt/slides/_rels/slide13.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image" Target="../media/image65.png"/><Relationship Id="rId7" Type="http://schemas.openxmlformats.org/officeDocument/2006/relationships/image" Target="../media/image71.png"/><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notesSlide" Target="../notesSlides/notesSlide8.xml"/><Relationship Id="rId16" Type="http://schemas.openxmlformats.org/officeDocument/2006/relationships/image" Target="../media/image80.svg"/><Relationship Id="rId1" Type="http://schemas.openxmlformats.org/officeDocument/2006/relationships/slideLayout" Target="../slideLayouts/slideLayout71.xml"/><Relationship Id="rId6" Type="http://schemas.openxmlformats.org/officeDocument/2006/relationships/image" Target="../media/image70.svg"/><Relationship Id="rId11" Type="http://schemas.openxmlformats.org/officeDocument/2006/relationships/image" Target="../media/image75.sv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svg"/><Relationship Id="rId4" Type="http://schemas.openxmlformats.org/officeDocument/2006/relationships/image" Target="../media/image66.svg"/><Relationship Id="rId9" Type="http://schemas.openxmlformats.org/officeDocument/2006/relationships/image" Target="../media/image73.png"/><Relationship Id="rId14" Type="http://schemas.openxmlformats.org/officeDocument/2006/relationships/image" Target="../media/image7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3" Type="http://schemas.openxmlformats.org/officeDocument/2006/relationships/image" Target="../media/image84.png"/><Relationship Id="rId7" Type="http://schemas.openxmlformats.org/officeDocument/2006/relationships/image" Target="../media/image87.svg"/><Relationship Id="rId12" Type="http://schemas.openxmlformats.org/officeDocument/2006/relationships/image" Target="../media/image92.png"/><Relationship Id="rId17" Type="http://schemas.openxmlformats.org/officeDocument/2006/relationships/image" Target="../media/image95.svg"/><Relationship Id="rId2" Type="http://schemas.openxmlformats.org/officeDocument/2006/relationships/notesSlide" Target="../notesSlides/notesSlide9.xml"/><Relationship Id="rId16" Type="http://schemas.openxmlformats.org/officeDocument/2006/relationships/image" Target="../media/image94.png"/><Relationship Id="rId1" Type="http://schemas.openxmlformats.org/officeDocument/2006/relationships/slideLayout" Target="../slideLayouts/slideLayout71.xml"/><Relationship Id="rId6" Type="http://schemas.openxmlformats.org/officeDocument/2006/relationships/image" Target="../media/image86.png"/><Relationship Id="rId11" Type="http://schemas.openxmlformats.org/officeDocument/2006/relationships/image" Target="../media/image91.svg"/><Relationship Id="rId5" Type="http://schemas.microsoft.com/office/2007/relationships/hdphoto" Target="../media/hdphoto3.wdp"/><Relationship Id="rId15" Type="http://schemas.openxmlformats.org/officeDocument/2006/relationships/image" Target="../media/image66.sv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sv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4.png"/><Relationship Id="rId18" Type="http://schemas.openxmlformats.org/officeDocument/2006/relationships/image" Target="../media/image99.svg"/><Relationship Id="rId3" Type="http://schemas.openxmlformats.org/officeDocument/2006/relationships/image" Target="../media/image90.png"/><Relationship Id="rId21" Type="http://schemas.openxmlformats.org/officeDocument/2006/relationships/image" Target="../media/image102.png"/><Relationship Id="rId7" Type="http://schemas.openxmlformats.org/officeDocument/2006/relationships/image" Target="../media/image86.png"/><Relationship Id="rId12" Type="http://schemas.openxmlformats.org/officeDocument/2006/relationships/image" Target="../media/image66.svg"/><Relationship Id="rId17" Type="http://schemas.openxmlformats.org/officeDocument/2006/relationships/image" Target="../media/image98.png"/><Relationship Id="rId25" Type="http://schemas.microsoft.com/office/2007/relationships/hdphoto" Target="../media/hdphoto3.wdp"/><Relationship Id="rId2" Type="http://schemas.openxmlformats.org/officeDocument/2006/relationships/notesSlide" Target="../notesSlides/notesSlide10.xml"/><Relationship Id="rId16" Type="http://schemas.openxmlformats.org/officeDocument/2006/relationships/image" Target="../media/image97.svg"/><Relationship Id="rId20" Type="http://schemas.openxmlformats.org/officeDocument/2006/relationships/image" Target="../media/image101.svg"/><Relationship Id="rId1" Type="http://schemas.openxmlformats.org/officeDocument/2006/relationships/slideLayout" Target="../slideLayouts/slideLayout71.xml"/><Relationship Id="rId6" Type="http://schemas.openxmlformats.org/officeDocument/2006/relationships/image" Target="../media/image89.svg"/><Relationship Id="rId11" Type="http://schemas.openxmlformats.org/officeDocument/2006/relationships/image" Target="../media/image65.png"/><Relationship Id="rId24" Type="http://schemas.openxmlformats.org/officeDocument/2006/relationships/image" Target="../media/image85.png"/><Relationship Id="rId5" Type="http://schemas.openxmlformats.org/officeDocument/2006/relationships/image" Target="../media/image88.png"/><Relationship Id="rId15" Type="http://schemas.openxmlformats.org/officeDocument/2006/relationships/image" Target="../media/image96.png"/><Relationship Id="rId23" Type="http://schemas.openxmlformats.org/officeDocument/2006/relationships/image" Target="../media/image84.png"/><Relationship Id="rId10" Type="http://schemas.openxmlformats.org/officeDocument/2006/relationships/image" Target="../media/image93.svg"/><Relationship Id="rId19" Type="http://schemas.openxmlformats.org/officeDocument/2006/relationships/image" Target="../media/image100.png"/><Relationship Id="rId4" Type="http://schemas.openxmlformats.org/officeDocument/2006/relationships/image" Target="../media/image91.svg"/><Relationship Id="rId9" Type="http://schemas.openxmlformats.org/officeDocument/2006/relationships/image" Target="../media/image92.png"/><Relationship Id="rId14" Type="http://schemas.openxmlformats.org/officeDocument/2006/relationships/image" Target="../media/image95.svg"/><Relationship Id="rId22" Type="http://schemas.openxmlformats.org/officeDocument/2006/relationships/image" Target="../media/image103.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5.svg"/><Relationship Id="rId7" Type="http://schemas.openxmlformats.org/officeDocument/2006/relationships/customXml" Target="../ink/ink2.xml"/><Relationship Id="rId12" Type="http://schemas.openxmlformats.org/officeDocument/2006/relationships/image" Target="../media/image110.png"/><Relationship Id="rId2" Type="http://schemas.openxmlformats.org/officeDocument/2006/relationships/image" Target="../media/image104.png"/><Relationship Id="rId1" Type="http://schemas.openxmlformats.org/officeDocument/2006/relationships/slideLayout" Target="../slideLayouts/slideLayout71.xml"/><Relationship Id="rId6" Type="http://schemas.openxmlformats.org/officeDocument/2006/relationships/image" Target="../media/image10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09.png"/><Relationship Id="rId4" Type="http://schemas.openxmlformats.org/officeDocument/2006/relationships/image" Target="../media/image106.pn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12.png"/><Relationship Id="rId7" Type="http://schemas.openxmlformats.org/officeDocument/2006/relationships/image" Target="../media/image115.png"/><Relationship Id="rId12" Type="http://schemas.openxmlformats.org/officeDocument/2006/relationships/image" Target="../media/image118.jpeg"/><Relationship Id="rId2" Type="http://schemas.openxmlformats.org/officeDocument/2006/relationships/image" Target="../media/image111.png"/><Relationship Id="rId1" Type="http://schemas.openxmlformats.org/officeDocument/2006/relationships/slideLayout" Target="../slideLayouts/slideLayout54.xml"/><Relationship Id="rId6" Type="http://schemas.openxmlformats.org/officeDocument/2006/relationships/image" Target="../media/image114.png"/><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117.png"/><Relationship Id="rId4" Type="http://schemas.openxmlformats.org/officeDocument/2006/relationships/image" Target="../media/image113.png"/><Relationship Id="rId9" Type="http://schemas.openxmlformats.org/officeDocument/2006/relationships/image" Target="../media/image116.png"/></Relationships>
</file>

<file path=ppt/slides/_rels/slide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71.xml"/><Relationship Id="rId5" Type="http://schemas.openxmlformats.org/officeDocument/2006/relationships/image" Target="../media/image121.png"/><Relationship Id="rId4" Type="http://schemas.openxmlformats.org/officeDocument/2006/relationships/image" Target="../media/image120.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aka.ms/AzureArcPricing" TargetMode="External"/><Relationship Id="rId2" Type="http://schemas.openxmlformats.org/officeDocument/2006/relationships/notesSlide" Target="../notesSlides/notesSlide12.xml"/><Relationship Id="rId1" Type="http://schemas.openxmlformats.org/officeDocument/2006/relationships/slideLayout" Target="../slideLayouts/slideLayout71.xml"/><Relationship Id="rId6" Type="http://schemas.microsoft.com/office/2007/relationships/hdphoto" Target="../media/hdphoto7.wdp"/><Relationship Id="rId5" Type="http://schemas.openxmlformats.org/officeDocument/2006/relationships/image" Target="../media/image122.png"/><Relationship Id="rId4" Type="http://schemas.openxmlformats.org/officeDocument/2006/relationships/image" Target="../media/image66.svg"/></Relationships>
</file>

<file path=ppt/slides/_rels/slide25.xml.rels><?xml version="1.0" encoding="UTF-8" standalone="yes"?>
<Relationships xmlns="http://schemas.openxmlformats.org/package/2006/relationships"><Relationship Id="rId13" Type="http://schemas.openxmlformats.org/officeDocument/2006/relationships/hyperlink" Target="https://feedback.azure.com/forums/929833-azure-stack-hci" TargetMode="External"/><Relationship Id="rId18" Type="http://schemas.openxmlformats.org/officeDocument/2006/relationships/hyperlink" Target="https://www.microsoftevents.com/profile/form/index.cfm?PKformID=0x1224215725de" TargetMode="External"/><Relationship Id="rId26" Type="http://schemas.openxmlformats.org/officeDocument/2006/relationships/hyperlink" Target="https://www.microsoft.com/azure/partners/resources/l100-azure-hybrid-overview" TargetMode="External"/><Relationship Id="rId39" Type="http://schemas.openxmlformats.org/officeDocument/2006/relationships/hyperlink" Target="https://channel9.msdn.com/Shows/Inside-Azure-for-IT/Securing-Azure-Stack-HCI-with-Azure-Defender-and-Secured-core" TargetMode="External"/><Relationship Id="rId21" Type="http://schemas.openxmlformats.org/officeDocument/2006/relationships/hyperlink" Target="https://docs.microsoft.com/en-us/learn/paths/operate-maintain-azure-stack-hci/" TargetMode="External"/><Relationship Id="rId34" Type="http://schemas.openxmlformats.org/officeDocument/2006/relationships/hyperlink" Target="https://www.microsoft.com/azure/partners/resources/isv-solution-briefs-for-azure-stack-hci" TargetMode="External"/><Relationship Id="rId42" Type="http://schemas.openxmlformats.org/officeDocument/2006/relationships/hyperlink" Target="https://techcommunity.microsoft.com/t5/video-hub/getting-started-with-azure-kubernetes-service-on-azure-stack-hci/m-p/2177195" TargetMode="External"/><Relationship Id="rId47" Type="http://schemas.openxmlformats.org/officeDocument/2006/relationships/hyperlink" Target="https://aka.ms/ashcipartners" TargetMode="External"/><Relationship Id="rId7" Type="http://schemas.openxmlformats.org/officeDocument/2006/relationships/hyperlink" Target="https://youtu.be/Y3eN2ke9gfw" TargetMode="External"/><Relationship Id="rId2" Type="http://schemas.openxmlformats.org/officeDocument/2006/relationships/hyperlink" Target="https://docs.microsoft.com/en-us/azure-stack/hci/" TargetMode="External"/><Relationship Id="rId16" Type="http://schemas.openxmlformats.org/officeDocument/2006/relationships/hyperlink" Target="https://docs.microsoft.com/en-us/learn/paths/azure-stack-hci-foundations/" TargetMode="External"/><Relationship Id="rId29" Type="http://schemas.openxmlformats.org/officeDocument/2006/relationships/hyperlink" Target="https://www.microsoft.com/azure/partners/resources/datasheet-for-azure-stack-hci" TargetMode="External"/><Relationship Id="rId11" Type="http://schemas.openxmlformats.org/officeDocument/2006/relationships/hyperlink" Target="https://docs.microsoft.com/en-us/azure/architecture/hybrid/azure-stack-robo" TargetMode="External"/><Relationship Id="rId24" Type="http://schemas.openxmlformats.org/officeDocument/2006/relationships/hyperlink" Target="mailto:AzureStackHCIDeals@microsoft.com" TargetMode="External"/><Relationship Id="rId32" Type="http://schemas.openxmlformats.org/officeDocument/2006/relationships/hyperlink" Target="https://aka.ms/hybridcloudessentials" TargetMode="External"/><Relationship Id="rId37" Type="http://schemas.openxmlformats.org/officeDocument/2006/relationships/hyperlink" Target="https://channel9.msdn.com/Shows/Azure-Videos/Azure-Stack-HCI-Comprehensive-Demo" TargetMode="External"/><Relationship Id="rId40" Type="http://schemas.openxmlformats.org/officeDocument/2006/relationships/hyperlink" Target="https://www.youtube.com/watch?v=HB2uJ8ixyzU" TargetMode="External"/><Relationship Id="rId45" Type="http://schemas.openxmlformats.org/officeDocument/2006/relationships/hyperlink" Target="https://assetsprod.microsoft.com/en-us/hybrid-cloud-infrastructure-with-microsoft-azure-stack-hci1.pdf" TargetMode="External"/><Relationship Id="rId5" Type="http://schemas.openxmlformats.org/officeDocument/2006/relationships/hyperlink" Target="https://youtu.be/NoyCtEQpCdk" TargetMode="External"/><Relationship Id="rId15" Type="http://schemas.openxmlformats.org/officeDocument/2006/relationships/hyperlink" Target="http://www.intelazurestackhcibootcamp.com/" TargetMode="External"/><Relationship Id="rId23" Type="http://schemas.openxmlformats.org/officeDocument/2006/relationships/hyperlink" Target="https://myignite.microsoft.com/sessions/27b4aeb9-ba89-403c-9cdf-4c629eb538c1?source=sessions" TargetMode="External"/><Relationship Id="rId28" Type="http://schemas.openxmlformats.org/officeDocument/2006/relationships/hyperlink" Target="https://www.microsoft.com/azure/partners/resources/10-azure-stack-hci-facts" TargetMode="External"/><Relationship Id="rId36" Type="http://schemas.openxmlformats.org/officeDocument/2006/relationships/hyperlink" Target="https://aka.ms/discoverazurestackhci" TargetMode="External"/><Relationship Id="rId49" Type="http://schemas.openxmlformats.org/officeDocument/2006/relationships/hyperlink" Target="https://www.microsoft.com/azure/partners/resources/azure-stack-hci-accelerator-program" TargetMode="External"/><Relationship Id="rId10" Type="http://schemas.openxmlformats.org/officeDocument/2006/relationships/hyperlink" Target="https://docs.microsoft.com/en-us/azure/architecture/hybrid/azure-stack-hci-dr" TargetMode="External"/><Relationship Id="rId19" Type="http://schemas.openxmlformats.org/officeDocument/2006/relationships/hyperlink" Target="https://www.microsoftevents.com/profile/form/index.cfm?PKformID=0x12165036c7f6" TargetMode="External"/><Relationship Id="rId31" Type="http://schemas.openxmlformats.org/officeDocument/2006/relationships/hyperlink" Target="https://aka.ms/technicalusecaseswp" TargetMode="External"/><Relationship Id="rId44" Type="http://schemas.openxmlformats.org/officeDocument/2006/relationships/hyperlink" Target="https://www.microsoft.com/azure/partners/resources/azure-stack-hci-partner-opportunity-deck" TargetMode="External"/><Relationship Id="rId4" Type="http://schemas.openxmlformats.org/officeDocument/2006/relationships/hyperlink" Target="https://youtu.be/tdfF2iBCIaE" TargetMode="External"/><Relationship Id="rId9" Type="http://schemas.openxmlformats.org/officeDocument/2006/relationships/hyperlink" Target="https://youtu.be/wdvtZt3-UQ0" TargetMode="External"/><Relationship Id="rId14" Type="http://schemas.openxmlformats.org/officeDocument/2006/relationships/hyperlink" Target="https://techcommunity.microsoft.com/t5/azure-stack/bd-p/AzureStack" TargetMode="External"/><Relationship Id="rId22" Type="http://schemas.openxmlformats.org/officeDocument/2006/relationships/hyperlink" Target="https://myignite.microsoft.com/sessions/7384a019-3100-4153-bd18-6a9520c11498?source=sessions" TargetMode="External"/><Relationship Id="rId27" Type="http://schemas.openxmlformats.org/officeDocument/2006/relationships/hyperlink" Target="https://www.microsoft.com/azure/partners/resources/azure-stack-hci-customer-faq" TargetMode="External"/><Relationship Id="rId30" Type="http://schemas.openxmlformats.org/officeDocument/2006/relationships/hyperlink" Target="https://aka.ms/datacentermodernizationwp" TargetMode="External"/><Relationship Id="rId35" Type="http://schemas.openxmlformats.org/officeDocument/2006/relationships/hyperlink" Target="https://partner.microsoft.com/en-us/asset/collection/win-hybrid-with-arc-and-stack-hci#/" TargetMode="External"/><Relationship Id="rId43" Type="http://schemas.openxmlformats.org/officeDocument/2006/relationships/hyperlink" Target="https://aka.ms/stretchclustervideo" TargetMode="External"/><Relationship Id="rId48" Type="http://schemas.openxmlformats.org/officeDocument/2006/relationships/hyperlink" Target="https://aka.ms/azurestackhcicatalog" TargetMode="External"/><Relationship Id="rId8" Type="http://schemas.openxmlformats.org/officeDocument/2006/relationships/hyperlink" Target="https://www.youtube.com/watch?v=mcgmAsNricw" TargetMode="External"/><Relationship Id="rId3" Type="http://schemas.openxmlformats.org/officeDocument/2006/relationships/hyperlink" Target="https://aka.ms/evaluate-hci" TargetMode="External"/><Relationship Id="rId12" Type="http://schemas.openxmlformats.org/officeDocument/2006/relationships/hyperlink" Target="https://aka.ms/hci-qa" TargetMode="External"/><Relationship Id="rId17" Type="http://schemas.openxmlformats.org/officeDocument/2006/relationships/hyperlink" Target="https://www.microsoftevents.com/profile/form/index.cfm?PKformID=0x121775573ef3" TargetMode="External"/><Relationship Id="rId25" Type="http://schemas.openxmlformats.org/officeDocument/2006/relationships/hyperlink" Target="https://gearup.microsoft.com/resources/azure-hybrid?selectedassetcontainerid=900a715a-d03a-4826-9df9-0034bdbdae71#azure-stack-hci-sales-resources" TargetMode="External"/><Relationship Id="rId33" Type="http://schemas.openxmlformats.org/officeDocument/2006/relationships/hyperlink" Target="https://aka.ms/esgtechnicalvalidation" TargetMode="External"/><Relationship Id="rId38" Type="http://schemas.openxmlformats.org/officeDocument/2006/relationships/hyperlink" Target="https://nam06.safelinks.protection.outlook.com/?url=https%3A%2F%2Fyoutu.be%2FYN6wJD7wLhU&amp;data=04%7C01%7Cv-lusitalo%40microsoft.com%7Ca8b42d1f5be94a6474ba08d998bab43f%7C72f988bf86f141af91ab2d7cd011db47%7C1%7C0%7C637708749934246056%7CUnknown%7CTWFpbGZsb3d8eyJWIjoiMC4wLjAwMDAiLCJQIjoiV2luMzIiLCJBTiI6Ik1haWwiLCJXVCI6Mn0%3D%7C1000&amp;sdata=em%2BUbihKWWbx3iVFURyEC65HQHkeAbFMNgZn5R%2BauM8%3D&amp;reserved=0" TargetMode="External"/><Relationship Id="rId46" Type="http://schemas.openxmlformats.org/officeDocument/2006/relationships/hyperlink" Target="https://assetsprod.microsoft.com/en-us/hybrid-operations-and-management-with-azure-arc-advanced-specialization.pdf" TargetMode="External"/><Relationship Id="rId20" Type="http://schemas.openxmlformats.org/officeDocument/2006/relationships/hyperlink" Target="https://www.microsoftevents.com/profile/form/index.cfm?PKformID=0x122284587b1e" TargetMode="External"/><Relationship Id="rId41" Type="http://schemas.openxmlformats.org/officeDocument/2006/relationships/hyperlink" Target="https://aka.ms/deployHCIwithWAC" TargetMode="External"/><Relationship Id="rId1" Type="http://schemas.openxmlformats.org/officeDocument/2006/relationships/slideLayout" Target="../slideLayouts/slideLayout15.xml"/><Relationship Id="rId6" Type="http://schemas.openxmlformats.org/officeDocument/2006/relationships/hyperlink" Target="https://youtu.be/Z8UO6EGnh0k"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learn/modules/stack-hci-arc-integration/" TargetMode="External"/><Relationship Id="rId13" Type="http://schemas.openxmlformats.org/officeDocument/2006/relationships/hyperlink" Target="https://docs.microsoft.com/en-us/learn/modules/manage-azure-kubernetes-service-azure-stack-hci/" TargetMode="External"/><Relationship Id="rId3" Type="http://schemas.openxmlformats.org/officeDocument/2006/relationships/hyperlink" Target="https://docs.microsoft.com/en-us/learn/modules/intro-to-azure-stack/" TargetMode="External"/><Relationship Id="rId7" Type="http://schemas.openxmlformats.org/officeDocument/2006/relationships/hyperlink" Target="https://docs.microsoft.com/en-us/learn/modules/azure-stack-hci-plan-deploy/" TargetMode="External"/><Relationship Id="rId12" Type="http://schemas.openxmlformats.org/officeDocument/2006/relationships/hyperlink" Target="https://docs.microsoft.com/en-us/learn/modules/manage-azure-stack-hci-virtual-machine-workloads/" TargetMode="External"/><Relationship Id="rId2" Type="http://schemas.openxmlformats.org/officeDocument/2006/relationships/hyperlink" Target="https://docs.microsoft.com/en-us/learn/paths/azure-stack-hci-foundations/" TargetMode="External"/><Relationship Id="rId1" Type="http://schemas.openxmlformats.org/officeDocument/2006/relationships/slideLayout" Target="../slideLayouts/slideLayout71.xml"/><Relationship Id="rId6" Type="http://schemas.openxmlformats.org/officeDocument/2006/relationships/hyperlink" Target="https://docs.microsoft.com/en-us/learn/modules/azure-stack-hci-technologies/" TargetMode="External"/><Relationship Id="rId11" Type="http://schemas.openxmlformats.org/officeDocument/2006/relationships/hyperlink" Target="https://docs.microsoft.com/en-us/learn/modules/integrate-azure-services-with-azure-stack-hci/" TargetMode="External"/><Relationship Id="rId5" Type="http://schemas.openxmlformats.org/officeDocument/2006/relationships/hyperlink" Target="https://nam11.safelinks.protection.outlook.com/?url=https%3A%2F%2Fdocs.microsoft.com%2Fen-us%2Flearn%2Fmodules%2Fazure-stack-hci-technologies%2F&amp;data=04%7C01%7Clusitalo%40bridge.partners%7C4d79ff89bca7418826f608d8b8eb87d0%7C93872b6253c2442f81f442f369142f76%7C0%7C0%7C637462669063556881%7CUnknown%7CTWFpbGZsb3d8eyJWIjoiMC4wLjAwMDAiLCJQIjoiV2luMzIiLCJBTiI6Ik1haWwiLCJXVCI6Mn0%3D%7C1000&amp;sdata=b2JO8TiQqjXAUG27XLtz0Pa4mSMlfBZAgXct8rYIvYw%3D&amp;reserved=0" TargetMode="External"/><Relationship Id="rId15" Type="http://schemas.openxmlformats.org/officeDocument/2006/relationships/image" Target="../media/image124.png"/><Relationship Id="rId10" Type="http://schemas.openxmlformats.org/officeDocument/2006/relationships/hyperlink" Target="https://docs.microsoft.com/en-us/learn/modules/manage-azure-stack-hci-clusters/" TargetMode="External"/><Relationship Id="rId4" Type="http://schemas.openxmlformats.org/officeDocument/2006/relationships/hyperlink" Target="https://nam11.safelinks.protection.outlook.com/?url=https%3A%2F%2Fdocs.microsoft.com%2Fen-us%2Flearn%2Fmodules%2Fintro-to-azure-stack%2F&amp;data=04%7C01%7Clusitalo%40bridge.partners%7C4d79ff89bca7418826f608d8b8eb87d0%7C93872b6253c2442f81f442f369142f76%7C0%7C0%7C637462669063556881%7CUnknown%7CTWFpbGZsb3d8eyJWIjoiMC4wLjAwMDAiLCJQIjoiV2luMzIiLCJBTiI6Ik1haWwiLCJXVCI6Mn0%3D%7C1000&amp;sdata=VLh3Xx8HjrlJf5yTMnBkXdYWIN%2BBVoQ2Vl9dQMIc3VE%3D&amp;reserved=0" TargetMode="External"/><Relationship Id="rId9" Type="http://schemas.openxmlformats.org/officeDocument/2006/relationships/hyperlink" Target="https://docs.microsoft.com/en-us/learn/paths/operate-maintain-azure-stack-hci/" TargetMode="External"/><Relationship Id="rId14" Type="http://schemas.openxmlformats.org/officeDocument/2006/relationships/image" Target="../media/image123.png"/></Relationships>
</file>

<file path=ppt/slides/_rels/slide27.xml.rels><?xml version="1.0" encoding="UTF-8" standalone="yes"?>
<Relationships xmlns="http://schemas.openxmlformats.org/package/2006/relationships"><Relationship Id="rId3" Type="http://schemas.openxmlformats.org/officeDocument/2006/relationships/hyperlink" Target="https://aka.ms/ashcipartners" TargetMode="External"/><Relationship Id="rId7"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25.png"/><Relationship Id="rId5" Type="http://schemas.openxmlformats.org/officeDocument/2006/relationships/hyperlink" Target="mailto:aspartnerprogram@microsoft.com" TargetMode="External"/><Relationship Id="rId4" Type="http://schemas.openxmlformats.org/officeDocument/2006/relationships/hyperlink" Target="https://aka.ms/ashcisolutions"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emf"/><Relationship Id="rId7" Type="http://schemas.openxmlformats.org/officeDocument/2006/relationships/hyperlink" Target="https://azure.microsoft.com/en-us/partners/" TargetMode="External"/><Relationship Id="rId2" Type="http://schemas.openxmlformats.org/officeDocument/2006/relationships/notesSlide" Target="../notesSlides/notesSlide14.xml"/><Relationship Id="rId1" Type="http://schemas.openxmlformats.org/officeDocument/2006/relationships/slideLayout" Target="../slideLayouts/slideLayout71.xml"/><Relationship Id="rId6" Type="http://schemas.openxmlformats.org/officeDocument/2006/relationships/image" Target="../media/image130.svg"/><Relationship Id="rId5" Type="http://schemas.openxmlformats.org/officeDocument/2006/relationships/image" Target="../media/image129.png"/><Relationship Id="rId10" Type="http://schemas.openxmlformats.org/officeDocument/2006/relationships/hyperlink" Target="https://assetsprod.microsoft.com/en-us/hybrid-cloud-infrastructure-with-microsoft-azure-stack-hci1.pdf" TargetMode="External"/><Relationship Id="rId4" Type="http://schemas.openxmlformats.org/officeDocument/2006/relationships/image" Target="../media/image128.emf"/><Relationship Id="rId9" Type="http://schemas.openxmlformats.org/officeDocument/2006/relationships/image" Target="../media/image132.svg"/></Relationships>
</file>

<file path=ppt/slides/_rels/slide2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diagramColors" Target="../diagrams/colors1.xml"/><Relationship Id="rId11" Type="http://schemas.openxmlformats.org/officeDocument/2006/relationships/hyperlink" Target="mailto:asap_pmo@microsoft.com" TargetMode="External"/><Relationship Id="rId5" Type="http://schemas.openxmlformats.org/officeDocument/2006/relationships/diagramQuickStyle" Target="../diagrams/quickStyle1.xml"/><Relationship Id="rId10" Type="http://schemas.openxmlformats.org/officeDocument/2006/relationships/image" Target="../media/image135.emf"/><Relationship Id="rId4" Type="http://schemas.openxmlformats.org/officeDocument/2006/relationships/diagramLayout" Target="../diagrams/layout1.xml"/><Relationship Id="rId9" Type="http://schemas.openxmlformats.org/officeDocument/2006/relationships/image" Target="../media/image134.tiff"/></Relationships>
</file>

<file path=ppt/slides/_rels/slide3.xml.rels><?xml version="1.0" encoding="UTF-8" standalone="yes"?>
<Relationships xmlns="http://schemas.openxmlformats.org/package/2006/relationships"><Relationship Id="rId3" Type="http://schemas.openxmlformats.org/officeDocument/2006/relationships/hyperlink" Target="https://www.flexera.com/blog/industry-trends/trend-of-cloud-computing-2020/" TargetMode="External"/><Relationship Id="rId2" Type="http://schemas.openxmlformats.org/officeDocument/2006/relationships/hyperlink" Target="https://www.gartner.com/en/newsroom/press-releases/2017-04-05-gartner-says-a-massive-shift-to-hybrid-infrastructure-services-is-underway" TargetMode="External"/><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16.xml"/><Relationship Id="rId1" Type="http://schemas.openxmlformats.org/officeDocument/2006/relationships/slideLayout" Target="../slideLayouts/slideLayout73.xml"/><Relationship Id="rId4" Type="http://schemas.openxmlformats.org/officeDocument/2006/relationships/hyperlink" Target="mailto:aspartnerprogram@microsoft.com"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hyperlink" Target="https://partner.microsoft.com/en-US/membership/advanced-specialization" TargetMode="External"/><Relationship Id="rId7" Type="http://schemas.openxmlformats.org/officeDocument/2006/relationships/image" Target="../media/image137.png"/><Relationship Id="rId2" Type="http://schemas.openxmlformats.org/officeDocument/2006/relationships/hyperlink" Target="mailto:aspartnerprogram@microsoft.com" TargetMode="External"/><Relationship Id="rId1" Type="http://schemas.openxmlformats.org/officeDocument/2006/relationships/slideLayout" Target="../slideLayouts/slideLayout71.xml"/><Relationship Id="rId6" Type="http://schemas.openxmlformats.org/officeDocument/2006/relationships/image" Target="../media/image136.png"/><Relationship Id="rId5" Type="http://schemas.openxmlformats.org/officeDocument/2006/relationships/hyperlink" Target="https://aka.ms/azurestackhcicatalog" TargetMode="External"/><Relationship Id="rId4" Type="http://schemas.openxmlformats.org/officeDocument/2006/relationships/hyperlink" Target="https://www.microsoft.com/azure/partners/resources/azure-stack-hci-accelerator-program" TargetMode="External"/><Relationship Id="rId9" Type="http://schemas.openxmlformats.org/officeDocument/2006/relationships/image" Target="../media/image138.png"/></Relationships>
</file>

<file path=ppt/slides/_rels/slide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hyperlink" Target="https://www.cncf.io/wp-content/uploads/2020/08/CNCF_Survey_Report.pdf" TargetMode="External"/><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4.xml"/><Relationship Id="rId6" Type="http://schemas.openxmlformats.org/officeDocument/2006/relationships/image" Target="../media/image42.emf"/><Relationship Id="rId5" Type="http://schemas.openxmlformats.org/officeDocument/2006/relationships/image" Target="../media/image41.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18D3922C-C117-484D-B0E3-DB9CCC2ACE09}"/>
              </a:ext>
            </a:extLst>
          </p:cNvPr>
          <p:cNvSpPr>
            <a:spLocks noGrp="1"/>
          </p:cNvSpPr>
          <p:nvPr>
            <p:ph type="title"/>
          </p:nvPr>
        </p:nvSpPr>
        <p:spPr>
          <a:xfrm>
            <a:off x="584200" y="2641224"/>
            <a:ext cx="9144000" cy="1231106"/>
          </a:xfrm>
        </p:spPr>
        <p:txBody>
          <a:bodyPr anchor="ctr"/>
          <a:lstStyle/>
          <a:p>
            <a:pPr marL="0" marR="0" lvl="0" indent="0" defTabSz="914192" rtl="0" eaLnBrk="1" fontAlgn="auto" latinLnBrk="0" hangingPunct="1">
              <a:lnSpc>
                <a:spcPct val="100000"/>
              </a:lnSpc>
              <a:spcBef>
                <a:spcPct val="0"/>
              </a:spcBef>
              <a:spcAft>
                <a:spcPts val="1200"/>
              </a:spcAft>
              <a:buClrTx/>
              <a:buSzTx/>
              <a:buFontTx/>
              <a:buNone/>
              <a:tabLst/>
              <a:defRPr/>
            </a:pPr>
            <a:r>
              <a:rPr kumimoji="0" lang="en-US" sz="4000" i="0" u="none" strike="noStrike" kern="1200" cap="none" spc="0" normalizeH="0" baseline="0" noProof="0" dirty="0">
                <a:ln w="3175">
                  <a:noFill/>
                </a:ln>
                <a:solidFill>
                  <a:srgbClr val="50E6FF"/>
                </a:solidFill>
                <a:effectLst/>
                <a:uLnTx/>
                <a:uFillTx/>
                <a:latin typeface="Segoe UI Semibold"/>
                <a:ea typeface="+mn-ea"/>
                <a:cs typeface="Segoe UI Semibold"/>
              </a:rPr>
              <a:t>Extend your Azure practice anywhere with Azure Arc and Azure Stack HCI</a:t>
            </a:r>
          </a:p>
        </p:txBody>
      </p:sp>
      <p:sp>
        <p:nvSpPr>
          <p:cNvPr id="2" name="Text Placeholder 1">
            <a:extLst>
              <a:ext uri="{FF2B5EF4-FFF2-40B4-BE49-F238E27FC236}">
                <a16:creationId xmlns:a16="http://schemas.microsoft.com/office/drawing/2014/main" id="{F97ACFA1-1C9C-4A7D-907E-EA313D7516F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17B1B746-CECD-4FCC-A6CB-ACEF773ECFF2}"/>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7015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ADA6E22-7907-4794-9551-B03C5D3E9ADF}"/>
              </a:ext>
              <a:ext uri="{C183D7F6-B498-43B3-948B-1728B52AA6E4}">
                <adec:decorative xmlns:adec="http://schemas.microsoft.com/office/drawing/2017/decorative" val="1"/>
              </a:ext>
            </a:extLst>
          </p:cNvPr>
          <p:cNvSpPr/>
          <p:nvPr/>
        </p:nvSpPr>
        <p:spPr bwMode="auto">
          <a:xfrm>
            <a:off x="19663839" y="-2670543"/>
            <a:ext cx="2592371" cy="2620653"/>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220BC90-851B-B148-92F0-C258234B5BCC}"/>
              </a:ext>
            </a:extLst>
          </p:cNvPr>
          <p:cNvSpPr>
            <a:spLocks noGrp="1"/>
          </p:cNvSpPr>
          <p:nvPr>
            <p:ph type="title"/>
          </p:nvPr>
        </p:nvSpPr>
        <p:spPr/>
        <p:txBody>
          <a:bodyPr/>
          <a:lstStyle/>
          <a:p>
            <a:pPr algn="ctr"/>
            <a:r>
              <a:rPr lang="en-US" dirty="0">
                <a:solidFill>
                  <a:schemeClr val="bg1"/>
                </a:solidFill>
              </a:rPr>
              <a:t>Innovation anywhere with Azure</a:t>
            </a:r>
          </a:p>
        </p:txBody>
      </p:sp>
      <p:sp>
        <p:nvSpPr>
          <p:cNvPr id="4" name="Text Placeholder 3">
            <a:extLst>
              <a:ext uri="{FF2B5EF4-FFF2-40B4-BE49-F238E27FC236}">
                <a16:creationId xmlns:a16="http://schemas.microsoft.com/office/drawing/2014/main" id="{9F6EDE82-DEFF-B24D-B033-C2146B7F9126}"/>
              </a:ext>
            </a:extLst>
          </p:cNvPr>
          <p:cNvSpPr>
            <a:spLocks noGrp="1"/>
          </p:cNvSpPr>
          <p:nvPr>
            <p:ph type="body" sz="quarter" idx="4294967295"/>
          </p:nvPr>
        </p:nvSpPr>
        <p:spPr>
          <a:xfrm>
            <a:off x="1171575" y="1030288"/>
            <a:ext cx="9848117" cy="430887"/>
          </a:xfrm>
        </p:spPr>
        <p:txBody>
          <a:bodyPr/>
          <a:lstStyle/>
          <a:p>
            <a:pPr marL="0" indent="0" algn="ctr">
              <a:buNone/>
            </a:pPr>
            <a:r>
              <a:rPr lang="en-US" dirty="0">
                <a:solidFill>
                  <a:srgbClr val="50E6FF"/>
                </a:solidFill>
              </a:rPr>
              <a:t>Hybrid and multicloud</a:t>
            </a:r>
          </a:p>
        </p:txBody>
      </p:sp>
      <p:sp>
        <p:nvSpPr>
          <p:cNvPr id="123" name="Oval 122">
            <a:extLst>
              <a:ext uri="{FF2B5EF4-FFF2-40B4-BE49-F238E27FC236}">
                <a16:creationId xmlns:a16="http://schemas.microsoft.com/office/drawing/2014/main" id="{CAC00D16-F9EC-C84F-A5AA-75A9FDA1234B}"/>
              </a:ext>
              <a:ext uri="{C183D7F6-B498-43B3-948B-1728B52AA6E4}">
                <adec:decorative xmlns:adec="http://schemas.microsoft.com/office/drawing/2017/decorative" val="1"/>
              </a:ext>
            </a:extLst>
          </p:cNvPr>
          <p:cNvSpPr/>
          <p:nvPr/>
        </p:nvSpPr>
        <p:spPr bwMode="auto">
          <a:xfrm>
            <a:off x="19663839" y="-2670543"/>
            <a:ext cx="2592371" cy="2620653"/>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60B130C3-AF7C-1240-90E9-AA4BEEAC9BEE}"/>
              </a:ext>
              <a:ext uri="{C183D7F6-B498-43B3-948B-1728B52AA6E4}">
                <adec:decorative xmlns:adec="http://schemas.microsoft.com/office/drawing/2017/decorative" val="1"/>
              </a:ext>
            </a:extLst>
          </p:cNvPr>
          <p:cNvGrpSpPr/>
          <p:nvPr/>
        </p:nvGrpSpPr>
        <p:grpSpPr>
          <a:xfrm>
            <a:off x="7675120" y="3715302"/>
            <a:ext cx="2063427" cy="1695768"/>
            <a:chOff x="9545961" y="3804859"/>
            <a:chExt cx="2063427" cy="1695768"/>
          </a:xfrm>
        </p:grpSpPr>
        <p:sp>
          <p:nvSpPr>
            <p:cNvPr id="125" name="Oval 185">
              <a:extLst>
                <a:ext uri="{FF2B5EF4-FFF2-40B4-BE49-F238E27FC236}">
                  <a16:creationId xmlns:a16="http://schemas.microsoft.com/office/drawing/2014/main" id="{516F021F-D2C8-844B-9876-57C258EA22B6}"/>
                </a:ext>
              </a:extLst>
            </p:cNvPr>
            <p:cNvSpPr/>
            <p:nvPr/>
          </p:nvSpPr>
          <p:spPr bwMode="auto">
            <a:xfrm>
              <a:off x="10074599"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Extend to the edge</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t>Azure IoT</a:t>
              </a:r>
            </a:p>
          </p:txBody>
        </p:sp>
        <p:sp>
          <p:nvSpPr>
            <p:cNvPr id="126" name="Trapezoid 125" descr="Security, compliance, and identity as an underlying plane of the tech stack">
              <a:extLst>
                <a:ext uri="{FF2B5EF4-FFF2-40B4-BE49-F238E27FC236}">
                  <a16:creationId xmlns:a16="http://schemas.microsoft.com/office/drawing/2014/main" id="{CBEC19B3-0197-274D-9C14-E966378C3015}"/>
                </a:ext>
              </a:extLst>
            </p:cNvPr>
            <p:cNvSpPr/>
            <p:nvPr/>
          </p:nvSpPr>
          <p:spPr bwMode="auto">
            <a:xfrm>
              <a:off x="9545961"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27" name="Group 126">
              <a:extLst>
                <a:ext uri="{FF2B5EF4-FFF2-40B4-BE49-F238E27FC236}">
                  <a16:creationId xmlns:a16="http://schemas.microsoft.com/office/drawing/2014/main" id="{7565A52C-4033-7C41-A551-6D1A9821F310}"/>
                </a:ext>
              </a:extLst>
            </p:cNvPr>
            <p:cNvGrpSpPr/>
            <p:nvPr/>
          </p:nvGrpSpPr>
          <p:grpSpPr>
            <a:xfrm>
              <a:off x="10096203" y="3804859"/>
              <a:ext cx="962787" cy="938100"/>
              <a:chOff x="10191252" y="4226003"/>
              <a:chExt cx="958556" cy="934014"/>
            </a:xfrm>
          </p:grpSpPr>
          <p:sp>
            <p:nvSpPr>
              <p:cNvPr id="128" name="Oval 127">
                <a:extLst>
                  <a:ext uri="{FF2B5EF4-FFF2-40B4-BE49-F238E27FC236}">
                    <a16:creationId xmlns:a16="http://schemas.microsoft.com/office/drawing/2014/main" id="{4F840C65-8CD4-1C44-B7A3-DCD02A859497}"/>
                  </a:ext>
                </a:extLst>
              </p:cNvPr>
              <p:cNvSpPr/>
              <p:nvPr/>
            </p:nvSpPr>
            <p:spPr bwMode="auto">
              <a:xfrm>
                <a:off x="10563030" y="4226003"/>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DED241E6-ACAF-D847-9B8C-CFBFCED20124}"/>
                  </a:ext>
                </a:extLst>
              </p:cNvPr>
              <p:cNvSpPr/>
              <p:nvPr/>
            </p:nvSpPr>
            <p:spPr bwMode="auto">
              <a:xfrm>
                <a:off x="10745412" y="4227471"/>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2FCBF07B-AD0F-0B40-8FD7-E53BA833BC7F}"/>
                  </a:ext>
                </a:extLst>
              </p:cNvPr>
              <p:cNvSpPr/>
              <p:nvPr/>
            </p:nvSpPr>
            <p:spPr bwMode="auto">
              <a:xfrm>
                <a:off x="10912892" y="429625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E778BA03-3E31-F344-8E57-48AE9813BF1C}"/>
                  </a:ext>
                </a:extLst>
              </p:cNvPr>
              <p:cNvSpPr/>
              <p:nvPr/>
            </p:nvSpPr>
            <p:spPr bwMode="auto">
              <a:xfrm>
                <a:off x="11041333" y="4422829"/>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31A2D339-6E76-FB4E-BCA5-0803327D1E04}"/>
                  </a:ext>
                </a:extLst>
              </p:cNvPr>
              <p:cNvSpPr/>
              <p:nvPr/>
            </p:nvSpPr>
            <p:spPr bwMode="auto">
              <a:xfrm>
                <a:off x="11108326" y="4587480"/>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18B0E5BB-59DB-C847-9280-DDE6462C2F73}"/>
                  </a:ext>
                </a:extLst>
              </p:cNvPr>
              <p:cNvSpPr/>
              <p:nvPr/>
            </p:nvSpPr>
            <p:spPr bwMode="auto">
              <a:xfrm>
                <a:off x="10909158" y="505083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C31EC6BD-440A-F347-9AFD-A59A12FFCD1B}"/>
                  </a:ext>
                </a:extLst>
              </p:cNvPr>
              <p:cNvSpPr/>
              <p:nvPr/>
            </p:nvSpPr>
            <p:spPr bwMode="auto">
              <a:xfrm>
                <a:off x="10388609" y="504753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60AAF2DA-718E-CC4A-B4F6-62E7C83F8144}"/>
                  </a:ext>
                </a:extLst>
              </p:cNvPr>
              <p:cNvSpPr/>
              <p:nvPr/>
            </p:nvSpPr>
            <p:spPr bwMode="auto">
              <a:xfrm>
                <a:off x="10191252" y="475829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F79498D9-A630-6344-879E-6C76ECF7A2BE}"/>
                  </a:ext>
                </a:extLst>
              </p:cNvPr>
              <p:cNvSpPr/>
              <p:nvPr/>
            </p:nvSpPr>
            <p:spPr bwMode="auto">
              <a:xfrm>
                <a:off x="10264506" y="441615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B8A2E3E1-5F63-FD49-9EA6-310BA0810479}"/>
                  </a:ext>
                </a:extLst>
              </p:cNvPr>
              <p:cNvSpPr/>
              <p:nvPr/>
            </p:nvSpPr>
            <p:spPr bwMode="auto">
              <a:xfrm>
                <a:off x="10393512" y="429141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3BA0C737-23AF-AB4D-AC89-C08A76473E01}"/>
                  </a:ext>
                </a:extLst>
              </p:cNvPr>
              <p:cNvSpPr/>
              <p:nvPr/>
            </p:nvSpPr>
            <p:spPr bwMode="auto">
              <a:xfrm>
                <a:off x="10652429" y="42964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9766E0BC-9543-EF4C-813B-F772FC9B1BB9}"/>
                  </a:ext>
                </a:extLst>
              </p:cNvPr>
              <p:cNvSpPr/>
              <p:nvPr/>
            </p:nvSpPr>
            <p:spPr bwMode="auto">
              <a:xfrm rot="1364879">
                <a:off x="10801643" y="4325635"/>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C007CB3A-372A-AB4F-A6DC-9145E25A31CE}"/>
                  </a:ext>
                </a:extLst>
              </p:cNvPr>
              <p:cNvSpPr/>
              <p:nvPr/>
            </p:nvSpPr>
            <p:spPr bwMode="auto">
              <a:xfrm rot="2713327">
                <a:off x="10926901" y="4406845"/>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3DF375C8-16DD-F64E-9EEE-A41AD39585E8}"/>
                  </a:ext>
                </a:extLst>
              </p:cNvPr>
              <p:cNvSpPr/>
              <p:nvPr/>
            </p:nvSpPr>
            <p:spPr bwMode="auto">
              <a:xfrm rot="4074515">
                <a:off x="11010538" y="4530049"/>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567E5C67-4BF5-9B4D-BF84-2D21A8C10ADD}"/>
                  </a:ext>
                </a:extLst>
              </p:cNvPr>
              <p:cNvSpPr/>
              <p:nvPr/>
            </p:nvSpPr>
            <p:spPr bwMode="auto">
              <a:xfrm rot="5400000">
                <a:off x="11038868"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D1EA7CDB-077D-9446-AD53-76200F71E3DC}"/>
                  </a:ext>
                </a:extLst>
              </p:cNvPr>
              <p:cNvSpPr/>
              <p:nvPr/>
            </p:nvSpPr>
            <p:spPr bwMode="auto">
              <a:xfrm rot="9482925">
                <a:off x="10508178" y="4323651"/>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0FDEFB9C-F67D-594D-9D0F-C330CBD5E327}"/>
                  </a:ext>
                </a:extLst>
              </p:cNvPr>
              <p:cNvSpPr/>
              <p:nvPr/>
            </p:nvSpPr>
            <p:spPr bwMode="auto">
              <a:xfrm rot="6769720">
                <a:off x="11008642" y="481680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94781658-9EA7-5445-BBCA-CBB60095B2AD}"/>
                  </a:ext>
                </a:extLst>
              </p:cNvPr>
              <p:cNvSpPr/>
              <p:nvPr/>
            </p:nvSpPr>
            <p:spPr bwMode="auto">
              <a:xfrm rot="8148786">
                <a:off x="10921392" y="4940870"/>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F6469E90-DC13-534E-898E-83041DCA09AD}"/>
                  </a:ext>
                </a:extLst>
              </p:cNvPr>
              <p:cNvSpPr/>
              <p:nvPr/>
            </p:nvSpPr>
            <p:spPr bwMode="auto">
              <a:xfrm>
                <a:off x="10652429" y="5047057"/>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F2998027-4946-EC45-AB2A-31DACD610D62}"/>
                  </a:ext>
                </a:extLst>
              </p:cNvPr>
              <p:cNvSpPr/>
              <p:nvPr/>
            </p:nvSpPr>
            <p:spPr bwMode="auto">
              <a:xfrm rot="1364879">
                <a:off x="10503216" y="50178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2257383E-0537-A14F-82D6-E88827DB8DE7}"/>
                  </a:ext>
                </a:extLst>
              </p:cNvPr>
              <p:cNvSpPr/>
              <p:nvPr/>
            </p:nvSpPr>
            <p:spPr bwMode="auto">
              <a:xfrm rot="2713327">
                <a:off x="10379064" y="4935548"/>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E864F0B2-5F78-0E48-AB24-62365101ECA3}"/>
                  </a:ext>
                </a:extLst>
              </p:cNvPr>
              <p:cNvSpPr/>
              <p:nvPr/>
            </p:nvSpPr>
            <p:spPr bwMode="auto">
              <a:xfrm>
                <a:off x="10260734" y="49209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AFC3A313-B646-4147-9836-B842B4E5892A}"/>
                  </a:ext>
                </a:extLst>
              </p:cNvPr>
              <p:cNvSpPr/>
              <p:nvPr/>
            </p:nvSpPr>
            <p:spPr bwMode="auto">
              <a:xfrm rot="4074515">
                <a:off x="10295426" y="4812344"/>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4359F7AE-F3AF-6647-8F15-00B16B09D0E8}"/>
                  </a:ext>
                </a:extLst>
              </p:cNvPr>
              <p:cNvSpPr/>
              <p:nvPr/>
            </p:nvSpPr>
            <p:spPr bwMode="auto">
              <a:xfrm rot="5400000">
                <a:off x="10267096"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F4D477B5-0852-EB46-AACB-2855F3777A8A}"/>
                  </a:ext>
                </a:extLst>
              </p:cNvPr>
              <p:cNvSpPr/>
              <p:nvPr/>
            </p:nvSpPr>
            <p:spPr bwMode="auto">
              <a:xfrm rot="6769720">
                <a:off x="10297323" y="4525586"/>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5852D0AE-C392-C546-8243-8B7D59D18D87}"/>
                  </a:ext>
                </a:extLst>
              </p:cNvPr>
              <p:cNvSpPr/>
              <p:nvPr/>
            </p:nvSpPr>
            <p:spPr bwMode="auto">
              <a:xfrm>
                <a:off x="10192081" y="45790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81AF12DD-F799-0844-9AF9-6D48AB36168F}"/>
                  </a:ext>
                </a:extLst>
              </p:cNvPr>
              <p:cNvSpPr/>
              <p:nvPr/>
            </p:nvSpPr>
            <p:spPr bwMode="auto">
              <a:xfrm rot="8148786">
                <a:off x="10383467" y="4402627"/>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CD2B18EB-1150-8940-8CE8-4A841D927A0F}"/>
                  </a:ext>
                </a:extLst>
              </p:cNvPr>
              <p:cNvSpPr/>
              <p:nvPr/>
            </p:nvSpPr>
            <p:spPr bwMode="auto">
              <a:xfrm>
                <a:off x="11109457" y="476467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657702E7-DD95-0741-AB0F-0C32572E4646}"/>
                  </a:ext>
                </a:extLst>
              </p:cNvPr>
              <p:cNvSpPr/>
              <p:nvPr/>
            </p:nvSpPr>
            <p:spPr bwMode="auto">
              <a:xfrm>
                <a:off x="11039295" y="492756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1C70AE95-51D3-5E4C-B123-D0A95582D212}"/>
                  </a:ext>
                </a:extLst>
              </p:cNvPr>
              <p:cNvSpPr/>
              <p:nvPr/>
            </p:nvSpPr>
            <p:spPr bwMode="auto">
              <a:xfrm rot="9482925">
                <a:off x="10796681" y="5019848"/>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10CA2490-F2DF-9849-83BA-B54C7B54573B}"/>
                  </a:ext>
                </a:extLst>
              </p:cNvPr>
              <p:cNvSpPr/>
              <p:nvPr/>
            </p:nvSpPr>
            <p:spPr bwMode="auto">
              <a:xfrm>
                <a:off x="10751164" y="511683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FF86567C-0212-BD47-B38D-1BAF9646BA56}"/>
                  </a:ext>
                </a:extLst>
              </p:cNvPr>
              <p:cNvSpPr/>
              <p:nvPr/>
            </p:nvSpPr>
            <p:spPr bwMode="auto">
              <a:xfrm>
                <a:off x="10552657" y="512077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9B2E5C2-61CF-D74E-BEEF-E6F02696A75C}"/>
                  </a:ext>
                </a:extLst>
              </p:cNvPr>
              <p:cNvGrpSpPr/>
              <p:nvPr/>
            </p:nvGrpSpPr>
            <p:grpSpPr>
              <a:xfrm>
                <a:off x="10201846" y="4235915"/>
                <a:ext cx="935858" cy="912038"/>
                <a:chOff x="10070982" y="4157271"/>
                <a:chExt cx="1048178" cy="1021505"/>
              </a:xfrm>
            </p:grpSpPr>
            <p:grpSp>
              <p:nvGrpSpPr>
                <p:cNvPr id="162" name="Group 161">
                  <a:extLst>
                    <a:ext uri="{FF2B5EF4-FFF2-40B4-BE49-F238E27FC236}">
                      <a16:creationId xmlns:a16="http://schemas.microsoft.com/office/drawing/2014/main" id="{624AF6FE-2D03-5741-932F-334DCB614880}"/>
                    </a:ext>
                  </a:extLst>
                </p:cNvPr>
                <p:cNvGrpSpPr/>
                <p:nvPr/>
              </p:nvGrpSpPr>
              <p:grpSpPr>
                <a:xfrm>
                  <a:off x="10431712" y="5056317"/>
                  <a:ext cx="324422" cy="118047"/>
                  <a:chOff x="27009725" y="8105775"/>
                  <a:chExt cx="908051" cy="339725"/>
                </a:xfrm>
              </p:grpSpPr>
              <p:cxnSp>
                <p:nvCxnSpPr>
                  <p:cNvPr id="165" name="Straight Connector 164">
                    <a:extLst>
                      <a:ext uri="{FF2B5EF4-FFF2-40B4-BE49-F238E27FC236}">
                        <a16:creationId xmlns:a16="http://schemas.microsoft.com/office/drawing/2014/main" id="{6485D2AB-AD15-B346-95A8-EFFC226DBEBF}"/>
                      </a:ext>
                    </a:extLst>
                  </p:cNvPr>
                  <p:cNvCxnSpPr>
                    <a:cxnSpLocks/>
                  </p:cNvCxnSpPr>
                  <p:nvPr/>
                </p:nvCxnSpPr>
                <p:spPr>
                  <a:xfrm>
                    <a:off x="27009725" y="8105775"/>
                    <a:ext cx="149225" cy="3365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6" name="Straight Connector 165">
                    <a:extLst>
                      <a:ext uri="{FF2B5EF4-FFF2-40B4-BE49-F238E27FC236}">
                        <a16:creationId xmlns:a16="http://schemas.microsoft.com/office/drawing/2014/main" id="{3F7729BB-1B3C-BE48-A76F-1264C802D31E}"/>
                      </a:ext>
                    </a:extLst>
                  </p:cNvPr>
                  <p:cNvCxnSpPr>
                    <a:cxnSpLocks/>
                  </p:cNvCxnSpPr>
                  <p:nvPr/>
                </p:nvCxnSpPr>
                <p:spPr>
                  <a:xfrm flipH="1">
                    <a:off x="27162126" y="8197850"/>
                    <a:ext cx="314324" cy="2476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7" name="Straight Connector 166">
                    <a:extLst>
                      <a:ext uri="{FF2B5EF4-FFF2-40B4-BE49-F238E27FC236}">
                        <a16:creationId xmlns:a16="http://schemas.microsoft.com/office/drawing/2014/main" id="{6165F04E-B747-E94A-A42F-B6A4FE9BEACE}"/>
                      </a:ext>
                    </a:extLst>
                  </p:cNvPr>
                  <p:cNvCxnSpPr>
                    <a:cxnSpLocks/>
                  </p:cNvCxnSpPr>
                  <p:nvPr/>
                </p:nvCxnSpPr>
                <p:spPr>
                  <a:xfrm>
                    <a:off x="27473275" y="8201025"/>
                    <a:ext cx="307975" cy="225425"/>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8" name="Straight Connector 167">
                    <a:extLst>
                      <a:ext uri="{FF2B5EF4-FFF2-40B4-BE49-F238E27FC236}">
                        <a16:creationId xmlns:a16="http://schemas.microsoft.com/office/drawing/2014/main" id="{6C3E2A07-BB27-8A4C-A0FB-E8C8FBD3F9B7}"/>
                      </a:ext>
                    </a:extLst>
                  </p:cNvPr>
                  <p:cNvCxnSpPr>
                    <a:cxnSpLocks/>
                  </p:cNvCxnSpPr>
                  <p:nvPr/>
                </p:nvCxnSpPr>
                <p:spPr>
                  <a:xfrm flipH="1">
                    <a:off x="27771725" y="8105775"/>
                    <a:ext cx="146051" cy="311150"/>
                  </a:xfrm>
                  <a:prstGeom prst="line">
                    <a:avLst/>
                  </a:prstGeom>
                  <a:noFill/>
                  <a:ln w="9525" cap="rnd">
                    <a:gradFill flip="none" rotWithShape="1">
                      <a:gsLst>
                        <a:gs pos="0">
                          <a:srgbClr val="50E6FF"/>
                        </a:gs>
                        <a:gs pos="100000">
                          <a:srgbClr val="0078D4"/>
                        </a:gs>
                      </a:gsLst>
                      <a:lin ang="18900000" scaled="1"/>
                      <a:tileRect/>
                    </a:gradFill>
                    <a:prstDash val="solid"/>
                    <a:round/>
                  </a:ln>
                </p:spPr>
              </p:cxnSp>
            </p:grpSp>
            <p:sp>
              <p:nvSpPr>
                <p:cNvPr id="163" name="Freeform: Shape 58">
                  <a:extLst>
                    <a:ext uri="{FF2B5EF4-FFF2-40B4-BE49-F238E27FC236}">
                      <a16:creationId xmlns:a16="http://schemas.microsoft.com/office/drawing/2014/main" id="{24266058-1791-714E-A74A-472040F75700}"/>
                    </a:ext>
                  </a:extLst>
                </p:cNvPr>
                <p:cNvSpPr/>
                <p:nvPr/>
              </p:nvSpPr>
              <p:spPr bwMode="auto">
                <a:xfrm>
                  <a:off x="10299862" y="5091257"/>
                  <a:ext cx="589190" cy="87519"/>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mn-ea"/>
                    <a:cs typeface="+mn-cs"/>
                  </a:endParaRPr>
                </a:p>
              </p:txBody>
            </p:sp>
            <p:sp>
              <p:nvSpPr>
                <p:cNvPr id="164" name="Blue outlines">
                  <a:extLst>
                    <a:ext uri="{FF2B5EF4-FFF2-40B4-BE49-F238E27FC236}">
                      <a16:creationId xmlns:a16="http://schemas.microsoft.com/office/drawing/2014/main" id="{5ECE6045-BB43-6D4D-BE0A-78D7BD493A1C}"/>
                    </a:ext>
                  </a:extLst>
                </p:cNvPr>
                <p:cNvSpPr/>
                <p:nvPr/>
              </p:nvSpPr>
              <p:spPr>
                <a:xfrm>
                  <a:off x="10070982" y="4157271"/>
                  <a:ext cx="1048178" cy="935620"/>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61" name="cloud 4" descr="cloud">
                <a:extLst>
                  <a:ext uri="{FF2B5EF4-FFF2-40B4-BE49-F238E27FC236}">
                    <a16:creationId xmlns:a16="http://schemas.microsoft.com/office/drawing/2014/main" id="{32CA8467-566E-AF4A-B73F-C6691F48195A}"/>
                  </a:ext>
                </a:extLst>
              </p:cNvPr>
              <p:cNvSpPr>
                <a:spLocks noChangeAspect="1"/>
              </p:cNvSpPr>
              <p:nvPr/>
            </p:nvSpPr>
            <p:spPr bwMode="auto">
              <a:xfrm flipV="1">
                <a:off x="10451606" y="4550508"/>
                <a:ext cx="437850" cy="23475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69" name="Group 168">
            <a:extLst>
              <a:ext uri="{FF2B5EF4-FFF2-40B4-BE49-F238E27FC236}">
                <a16:creationId xmlns:a16="http://schemas.microsoft.com/office/drawing/2014/main" id="{C3F6A2A3-0F55-C648-9CFF-013DA7DFC2E2}"/>
              </a:ext>
              <a:ext uri="{C183D7F6-B498-43B3-948B-1728B52AA6E4}">
                <adec:decorative xmlns:adec="http://schemas.microsoft.com/office/drawing/2017/decorative" val="1"/>
              </a:ext>
            </a:extLst>
          </p:cNvPr>
          <p:cNvGrpSpPr/>
          <p:nvPr/>
        </p:nvGrpSpPr>
        <p:grpSpPr>
          <a:xfrm>
            <a:off x="5093505" y="3893820"/>
            <a:ext cx="2063427" cy="1517250"/>
            <a:chOff x="7150261" y="3983377"/>
            <a:chExt cx="2063427" cy="1517250"/>
          </a:xfrm>
        </p:grpSpPr>
        <p:sp>
          <p:nvSpPr>
            <p:cNvPr id="170" name="Oval 184">
              <a:extLst>
                <a:ext uri="{FF2B5EF4-FFF2-40B4-BE49-F238E27FC236}">
                  <a16:creationId xmlns:a16="http://schemas.microsoft.com/office/drawing/2014/main" id="{B4E951B9-93BC-CB40-9366-307C3192B2F6}"/>
                </a:ext>
              </a:extLst>
            </p:cNvPr>
            <p:cNvSpPr/>
            <p:nvPr/>
          </p:nvSpPr>
          <p:spPr bwMode="auto">
            <a:xfrm>
              <a:off x="7678900"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Modernize datacenters</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0" cap="none" spc="0" normalizeH="0" baseline="0" noProof="0" dirty="0">
                  <a:ln>
                    <a:noFill/>
                  </a:ln>
                  <a:gradFill>
                    <a:gsLst>
                      <a:gs pos="0">
                        <a:srgbClr val="50E6FF"/>
                      </a:gs>
                      <a:gs pos="100000">
                        <a:srgbClr val="50E6FF"/>
                      </a:gs>
                    </a:gsLst>
                    <a:lin ang="2700000" scaled="1"/>
                  </a:gradFill>
                  <a:effectLst/>
                  <a:uLnTx/>
                  <a:uFillTx/>
                  <a:latin typeface="Segoe UI Semibold"/>
                  <a:ea typeface="+mn-ea"/>
                  <a:cs typeface="Segoe UI" pitchFamily="34" charset="0"/>
                </a:rPr>
                <a:t>Azure Stack HCI</a:t>
              </a:r>
            </a:p>
          </p:txBody>
        </p:sp>
        <p:sp>
          <p:nvSpPr>
            <p:cNvPr id="171" name="Trapezoid 170" descr="Security, compliance, and identity as an underlying plane of the tech stack">
              <a:extLst>
                <a:ext uri="{FF2B5EF4-FFF2-40B4-BE49-F238E27FC236}">
                  <a16:creationId xmlns:a16="http://schemas.microsoft.com/office/drawing/2014/main" id="{E27F09E7-D864-A044-BE54-23C469D1ECC8}"/>
                </a:ext>
              </a:extLst>
            </p:cNvPr>
            <p:cNvSpPr/>
            <p:nvPr/>
          </p:nvSpPr>
          <p:spPr bwMode="auto">
            <a:xfrm>
              <a:off x="7150261"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72" name="Group 171">
              <a:extLst>
                <a:ext uri="{FF2B5EF4-FFF2-40B4-BE49-F238E27FC236}">
                  <a16:creationId xmlns:a16="http://schemas.microsoft.com/office/drawing/2014/main" id="{31B44B3F-2223-4948-A8AE-1AEC99009E7B}"/>
                </a:ext>
              </a:extLst>
            </p:cNvPr>
            <p:cNvGrpSpPr/>
            <p:nvPr/>
          </p:nvGrpSpPr>
          <p:grpSpPr>
            <a:xfrm>
              <a:off x="7613568" y="3983377"/>
              <a:ext cx="1136834" cy="808365"/>
              <a:chOff x="8166062" y="4352925"/>
              <a:chExt cx="1073189" cy="763110"/>
            </a:xfrm>
          </p:grpSpPr>
          <p:sp>
            <p:nvSpPr>
              <p:cNvPr id="173" name="Rectangle 172">
                <a:extLst>
                  <a:ext uri="{FF2B5EF4-FFF2-40B4-BE49-F238E27FC236}">
                    <a16:creationId xmlns:a16="http://schemas.microsoft.com/office/drawing/2014/main" id="{CDCA97F4-E397-6545-917B-41DF12BAA3E0}"/>
                  </a:ext>
                </a:extLst>
              </p:cNvPr>
              <p:cNvSpPr/>
              <p:nvPr/>
            </p:nvSpPr>
            <p:spPr bwMode="auto">
              <a:xfrm>
                <a:off x="8772525" y="4567589"/>
                <a:ext cx="342862" cy="492127"/>
              </a:xfrm>
              <a:prstGeom prst="rect">
                <a:avLst/>
              </a:prstGeom>
              <a:solidFill>
                <a:srgbClr val="0078D4"/>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EAB7094A-A4B3-2C4E-909A-A204776FB063}"/>
                  </a:ext>
                </a:extLst>
              </p:cNvPr>
              <p:cNvSpPr/>
              <p:nvPr/>
            </p:nvSpPr>
            <p:spPr bwMode="auto">
              <a:xfrm>
                <a:off x="8954465"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06720B19-7A1D-9048-9318-C7D02F660E2C}"/>
                  </a:ext>
                </a:extLst>
              </p:cNvPr>
              <p:cNvSpPr/>
              <p:nvPr/>
            </p:nvSpPr>
            <p:spPr bwMode="auto">
              <a:xfrm>
                <a:off x="8822703"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D4A3386D-1D5C-BD43-B306-6D494DE20253}"/>
                  </a:ext>
                </a:extLst>
              </p:cNvPr>
              <p:cNvSpPr/>
              <p:nvPr/>
            </p:nvSpPr>
            <p:spPr bwMode="auto">
              <a:xfrm>
                <a:off x="8166062" y="4655807"/>
                <a:ext cx="271672" cy="336275"/>
              </a:xfrm>
              <a:prstGeom prst="rect">
                <a:avLst/>
              </a:prstGeom>
              <a:solidFill>
                <a:srgbClr val="50E6FF"/>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B3593F67-1E77-634D-BA14-C28B87E018A5}"/>
                  </a:ext>
                </a:extLst>
              </p:cNvPr>
              <p:cNvSpPr/>
              <p:nvPr/>
            </p:nvSpPr>
            <p:spPr bwMode="auto">
              <a:xfrm>
                <a:off x="8291214" y="4499956"/>
                <a:ext cx="243186" cy="559760"/>
              </a:xfrm>
              <a:prstGeom prst="rect">
                <a:avLst/>
              </a:prstGeom>
              <a:solidFill>
                <a:srgbClr val="0078D4"/>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8" name="Group 177">
                <a:extLst>
                  <a:ext uri="{FF2B5EF4-FFF2-40B4-BE49-F238E27FC236}">
                    <a16:creationId xmlns:a16="http://schemas.microsoft.com/office/drawing/2014/main" id="{ACB8CEC4-2101-9645-9AEF-5BB753D200DC}"/>
                  </a:ext>
                </a:extLst>
              </p:cNvPr>
              <p:cNvGrpSpPr/>
              <p:nvPr/>
            </p:nvGrpSpPr>
            <p:grpSpPr>
              <a:xfrm>
                <a:off x="8369300" y="4583203"/>
                <a:ext cx="116464" cy="183473"/>
                <a:chOff x="8369300" y="4589553"/>
                <a:chExt cx="116464" cy="183473"/>
              </a:xfrm>
            </p:grpSpPr>
            <p:sp>
              <p:nvSpPr>
                <p:cNvPr id="181" name="Rectangle 180">
                  <a:extLst>
                    <a:ext uri="{FF2B5EF4-FFF2-40B4-BE49-F238E27FC236}">
                      <a16:creationId xmlns:a16="http://schemas.microsoft.com/office/drawing/2014/main" id="{9C78C5CF-9D47-F44B-924B-22E53A5ED72D}"/>
                    </a:ext>
                  </a:extLst>
                </p:cNvPr>
                <p:cNvSpPr/>
                <p:nvPr/>
              </p:nvSpPr>
              <p:spPr bwMode="auto">
                <a:xfrm>
                  <a:off x="8369300" y="458955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537E2DF5-A4D6-5444-90D7-A6852BFEFCFA}"/>
                    </a:ext>
                  </a:extLst>
                </p:cNvPr>
                <p:cNvSpPr/>
                <p:nvPr/>
              </p:nvSpPr>
              <p:spPr bwMode="auto">
                <a:xfrm>
                  <a:off x="8369300" y="469750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9" name="Freeform: Shape 74">
                <a:extLst>
                  <a:ext uri="{FF2B5EF4-FFF2-40B4-BE49-F238E27FC236}">
                    <a16:creationId xmlns:a16="http://schemas.microsoft.com/office/drawing/2014/main" id="{69CBBB6F-980D-2147-A2D8-DF859D6F5640}"/>
                  </a:ext>
                </a:extLst>
              </p:cNvPr>
              <p:cNvSpPr/>
              <p:nvPr/>
            </p:nvSpPr>
            <p:spPr bwMode="auto">
              <a:xfrm>
                <a:off x="8462151" y="4352925"/>
                <a:ext cx="372406" cy="756781"/>
              </a:xfrm>
              <a:custGeom>
                <a:avLst/>
                <a:gdLst>
                  <a:gd name="connsiteX0" fmla="*/ 202078 w 372406"/>
                  <a:gd name="connsiteY0" fmla="*/ 349249 h 756781"/>
                  <a:gd name="connsiteX1" fmla="*/ 202078 w 372406"/>
                  <a:gd name="connsiteY1" fmla="*/ 441324 h 756781"/>
                  <a:gd name="connsiteX2" fmla="*/ 294153 w 372406"/>
                  <a:gd name="connsiteY2" fmla="*/ 441324 h 756781"/>
                  <a:gd name="connsiteX3" fmla="*/ 294153 w 372406"/>
                  <a:gd name="connsiteY3" fmla="*/ 349249 h 756781"/>
                  <a:gd name="connsiteX4" fmla="*/ 78253 w 372406"/>
                  <a:gd name="connsiteY4" fmla="*/ 349249 h 756781"/>
                  <a:gd name="connsiteX5" fmla="*/ 78253 w 372406"/>
                  <a:gd name="connsiteY5" fmla="*/ 441324 h 756781"/>
                  <a:gd name="connsiteX6" fmla="*/ 170328 w 372406"/>
                  <a:gd name="connsiteY6" fmla="*/ 441324 h 756781"/>
                  <a:gd name="connsiteX7" fmla="*/ 170328 w 372406"/>
                  <a:gd name="connsiteY7" fmla="*/ 349249 h 756781"/>
                  <a:gd name="connsiteX8" fmla="*/ 202078 w 372406"/>
                  <a:gd name="connsiteY8" fmla="*/ 225424 h 756781"/>
                  <a:gd name="connsiteX9" fmla="*/ 202078 w 372406"/>
                  <a:gd name="connsiteY9" fmla="*/ 317499 h 756781"/>
                  <a:gd name="connsiteX10" fmla="*/ 294153 w 372406"/>
                  <a:gd name="connsiteY10" fmla="*/ 317499 h 756781"/>
                  <a:gd name="connsiteX11" fmla="*/ 294153 w 372406"/>
                  <a:gd name="connsiteY11" fmla="*/ 225424 h 756781"/>
                  <a:gd name="connsiteX12" fmla="*/ 78253 w 372406"/>
                  <a:gd name="connsiteY12" fmla="*/ 225424 h 756781"/>
                  <a:gd name="connsiteX13" fmla="*/ 78253 w 372406"/>
                  <a:gd name="connsiteY13" fmla="*/ 317499 h 756781"/>
                  <a:gd name="connsiteX14" fmla="*/ 170328 w 372406"/>
                  <a:gd name="connsiteY14" fmla="*/ 317499 h 756781"/>
                  <a:gd name="connsiteX15" fmla="*/ 170328 w 372406"/>
                  <a:gd name="connsiteY15" fmla="*/ 225424 h 756781"/>
                  <a:gd name="connsiteX16" fmla="*/ 202078 w 372406"/>
                  <a:gd name="connsiteY16" fmla="*/ 101599 h 756781"/>
                  <a:gd name="connsiteX17" fmla="*/ 202078 w 372406"/>
                  <a:gd name="connsiteY17" fmla="*/ 193674 h 756781"/>
                  <a:gd name="connsiteX18" fmla="*/ 294153 w 372406"/>
                  <a:gd name="connsiteY18" fmla="*/ 193674 h 756781"/>
                  <a:gd name="connsiteX19" fmla="*/ 294153 w 372406"/>
                  <a:gd name="connsiteY19" fmla="*/ 101599 h 756781"/>
                  <a:gd name="connsiteX20" fmla="*/ 78253 w 372406"/>
                  <a:gd name="connsiteY20" fmla="*/ 101599 h 756781"/>
                  <a:gd name="connsiteX21" fmla="*/ 78253 w 372406"/>
                  <a:gd name="connsiteY21" fmla="*/ 193674 h 756781"/>
                  <a:gd name="connsiteX22" fmla="*/ 170328 w 372406"/>
                  <a:gd name="connsiteY22" fmla="*/ 193674 h 756781"/>
                  <a:gd name="connsiteX23" fmla="*/ 170328 w 372406"/>
                  <a:gd name="connsiteY23" fmla="*/ 101599 h 756781"/>
                  <a:gd name="connsiteX24" fmla="*/ 0 w 372406"/>
                  <a:gd name="connsiteY24" fmla="*/ 0 h 756781"/>
                  <a:gd name="connsiteX25" fmla="*/ 372406 w 372406"/>
                  <a:gd name="connsiteY25" fmla="*/ 0 h 756781"/>
                  <a:gd name="connsiteX26" fmla="*/ 372406 w 372406"/>
                  <a:gd name="connsiteY26" fmla="*/ 756781 h 756781"/>
                  <a:gd name="connsiteX27" fmla="*/ 249359 w 372406"/>
                  <a:gd name="connsiteY27" fmla="*/ 756781 h 756781"/>
                  <a:gd name="connsiteX28" fmla="*/ 249359 w 372406"/>
                  <a:gd name="connsiteY28" fmla="*/ 576681 h 756781"/>
                  <a:gd name="connsiteX29" fmla="*/ 123049 w 372406"/>
                  <a:gd name="connsiteY29" fmla="*/ 576681 h 756781"/>
                  <a:gd name="connsiteX30" fmla="*/ 123049 w 372406"/>
                  <a:gd name="connsiteY30" fmla="*/ 756781 h 756781"/>
                  <a:gd name="connsiteX31" fmla="*/ 0 w 372406"/>
                  <a:gd name="connsiteY31" fmla="*/ 756781 h 7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2406" h="756781">
                    <a:moveTo>
                      <a:pt x="202078" y="349249"/>
                    </a:moveTo>
                    <a:lnTo>
                      <a:pt x="202078" y="441324"/>
                    </a:lnTo>
                    <a:lnTo>
                      <a:pt x="294153" y="441324"/>
                    </a:lnTo>
                    <a:lnTo>
                      <a:pt x="294153" y="349249"/>
                    </a:lnTo>
                    <a:close/>
                    <a:moveTo>
                      <a:pt x="78253" y="349249"/>
                    </a:moveTo>
                    <a:lnTo>
                      <a:pt x="78253" y="441324"/>
                    </a:lnTo>
                    <a:lnTo>
                      <a:pt x="170328" y="441324"/>
                    </a:lnTo>
                    <a:lnTo>
                      <a:pt x="170328" y="349249"/>
                    </a:lnTo>
                    <a:close/>
                    <a:moveTo>
                      <a:pt x="202078" y="225424"/>
                    </a:moveTo>
                    <a:lnTo>
                      <a:pt x="202078" y="317499"/>
                    </a:lnTo>
                    <a:lnTo>
                      <a:pt x="294153" y="317499"/>
                    </a:lnTo>
                    <a:lnTo>
                      <a:pt x="294153" y="225424"/>
                    </a:lnTo>
                    <a:close/>
                    <a:moveTo>
                      <a:pt x="78253" y="225424"/>
                    </a:moveTo>
                    <a:lnTo>
                      <a:pt x="78253" y="317499"/>
                    </a:lnTo>
                    <a:lnTo>
                      <a:pt x="170328" y="317499"/>
                    </a:lnTo>
                    <a:lnTo>
                      <a:pt x="170328" y="225424"/>
                    </a:lnTo>
                    <a:close/>
                    <a:moveTo>
                      <a:pt x="202078" y="101599"/>
                    </a:moveTo>
                    <a:lnTo>
                      <a:pt x="202078" y="193674"/>
                    </a:lnTo>
                    <a:lnTo>
                      <a:pt x="294153" y="193674"/>
                    </a:lnTo>
                    <a:lnTo>
                      <a:pt x="294153" y="101599"/>
                    </a:lnTo>
                    <a:close/>
                    <a:moveTo>
                      <a:pt x="78253" y="101599"/>
                    </a:moveTo>
                    <a:lnTo>
                      <a:pt x="78253" y="193674"/>
                    </a:lnTo>
                    <a:lnTo>
                      <a:pt x="170328" y="193674"/>
                    </a:lnTo>
                    <a:lnTo>
                      <a:pt x="170328" y="101599"/>
                    </a:lnTo>
                    <a:close/>
                    <a:moveTo>
                      <a:pt x="0" y="0"/>
                    </a:moveTo>
                    <a:lnTo>
                      <a:pt x="372406" y="0"/>
                    </a:lnTo>
                    <a:lnTo>
                      <a:pt x="372406" y="756781"/>
                    </a:lnTo>
                    <a:lnTo>
                      <a:pt x="249359" y="756781"/>
                    </a:lnTo>
                    <a:lnTo>
                      <a:pt x="249359" y="576681"/>
                    </a:lnTo>
                    <a:lnTo>
                      <a:pt x="123049" y="576681"/>
                    </a:lnTo>
                    <a:lnTo>
                      <a:pt x="123049" y="756781"/>
                    </a:lnTo>
                    <a:lnTo>
                      <a:pt x="0" y="756781"/>
                    </a:lnTo>
                    <a:close/>
                  </a:path>
                </a:pathLst>
              </a:custGeom>
              <a:solidFill>
                <a:srgbClr val="50E6FF"/>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80" name="cloud 4" descr="cloud">
                <a:extLst>
                  <a:ext uri="{FF2B5EF4-FFF2-40B4-BE49-F238E27FC236}">
                    <a16:creationId xmlns:a16="http://schemas.microsoft.com/office/drawing/2014/main" id="{5F22EACA-08C5-274B-9213-56BD66570FDE}"/>
                  </a:ext>
                </a:extLst>
              </p:cNvPr>
              <p:cNvSpPr>
                <a:spLocks noChangeAspect="1"/>
              </p:cNvSpPr>
              <p:nvPr/>
            </p:nvSpPr>
            <p:spPr bwMode="auto">
              <a:xfrm flipV="1">
                <a:off x="8639205" y="4794326"/>
                <a:ext cx="600046" cy="32170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83" name="Group 182">
            <a:extLst>
              <a:ext uri="{FF2B5EF4-FFF2-40B4-BE49-F238E27FC236}">
                <a16:creationId xmlns:a16="http://schemas.microsoft.com/office/drawing/2014/main" id="{3911487B-968F-5B41-B4B4-F78305A25849}"/>
              </a:ext>
              <a:ext uri="{C183D7F6-B498-43B3-948B-1728B52AA6E4}">
                <adec:decorative xmlns:adec="http://schemas.microsoft.com/office/drawing/2017/decorative" val="1"/>
              </a:ext>
            </a:extLst>
          </p:cNvPr>
          <p:cNvGrpSpPr/>
          <p:nvPr/>
        </p:nvGrpSpPr>
        <p:grpSpPr>
          <a:xfrm>
            <a:off x="2454738" y="3457915"/>
            <a:ext cx="7282524" cy="146142"/>
            <a:chOff x="2515064" y="3529474"/>
            <a:chExt cx="7282524" cy="146142"/>
          </a:xfrm>
        </p:grpSpPr>
        <p:cxnSp>
          <p:nvCxnSpPr>
            <p:cNvPr id="184" name="Straight Connector 183">
              <a:extLst>
                <a:ext uri="{FF2B5EF4-FFF2-40B4-BE49-F238E27FC236}">
                  <a16:creationId xmlns:a16="http://schemas.microsoft.com/office/drawing/2014/main" id="{C70B14B6-7B8A-CA4B-A041-BDF98293F344}"/>
                </a:ext>
              </a:extLst>
            </p:cNvPr>
            <p:cNvCxnSpPr>
              <a:cxnSpLocks/>
            </p:cNvCxnSpPr>
            <p:nvPr/>
          </p:nvCxnSpPr>
          <p:spPr>
            <a:xfrm>
              <a:off x="9786629" y="3536905"/>
              <a:ext cx="0" cy="127932"/>
            </a:xfrm>
            <a:prstGeom prst="line">
              <a:avLst/>
            </a:prstGeom>
            <a:noFill/>
            <a:ln w="12700" cap="flat" cmpd="sng" algn="ctr">
              <a:solidFill>
                <a:srgbClr val="FFFFFF"/>
              </a:solidFill>
              <a:prstDash val="solid"/>
              <a:headEnd type="none" w="lg" len="med"/>
              <a:tailEnd type="none" w="lg" len="med"/>
            </a:ln>
            <a:effectLst/>
          </p:spPr>
        </p:cxnSp>
        <p:grpSp>
          <p:nvGrpSpPr>
            <p:cNvPr id="185" name="Group 184">
              <a:extLst>
                <a:ext uri="{FF2B5EF4-FFF2-40B4-BE49-F238E27FC236}">
                  <a16:creationId xmlns:a16="http://schemas.microsoft.com/office/drawing/2014/main" id="{14F6782F-CEF2-7B43-801C-B250759EE259}"/>
                </a:ext>
              </a:extLst>
            </p:cNvPr>
            <p:cNvGrpSpPr/>
            <p:nvPr/>
          </p:nvGrpSpPr>
          <p:grpSpPr>
            <a:xfrm flipH="1">
              <a:off x="2515064" y="3529474"/>
              <a:ext cx="7282524" cy="146142"/>
              <a:chOff x="5781674" y="3771901"/>
              <a:chExt cx="4967531" cy="146142"/>
            </a:xfrm>
          </p:grpSpPr>
          <p:cxnSp>
            <p:nvCxnSpPr>
              <p:cNvPr id="186" name="Straight Connector 185">
                <a:extLst>
                  <a:ext uri="{FF2B5EF4-FFF2-40B4-BE49-F238E27FC236}">
                    <a16:creationId xmlns:a16="http://schemas.microsoft.com/office/drawing/2014/main" id="{C29318D0-0F3A-B34B-B2B2-17D811D1E011}"/>
                  </a:ext>
                </a:extLst>
              </p:cNvPr>
              <p:cNvCxnSpPr>
                <a:cxnSpLocks/>
              </p:cNvCxnSpPr>
              <p:nvPr/>
            </p:nvCxnSpPr>
            <p:spPr>
              <a:xfrm>
                <a:off x="5781674" y="3844972"/>
                <a:ext cx="4967528" cy="0"/>
              </a:xfrm>
              <a:prstGeom prst="line">
                <a:avLst/>
              </a:prstGeom>
              <a:noFill/>
              <a:ln w="12700" cap="flat" cmpd="sng" algn="ctr">
                <a:solidFill>
                  <a:srgbClr val="D2D2D2"/>
                </a:solidFill>
                <a:prstDash val="solid"/>
                <a:headEnd type="none" w="lg" len="med"/>
                <a:tailEnd type="none" w="lg" len="med"/>
              </a:ln>
              <a:effectLst/>
            </p:spPr>
          </p:cxnSp>
          <p:cxnSp>
            <p:nvCxnSpPr>
              <p:cNvPr id="187" name="Straight Connector 186">
                <a:extLst>
                  <a:ext uri="{FF2B5EF4-FFF2-40B4-BE49-F238E27FC236}">
                    <a16:creationId xmlns:a16="http://schemas.microsoft.com/office/drawing/2014/main" id="{A84ADF71-7B8D-A845-8D5D-3988EAEF069C}"/>
                  </a:ext>
                </a:extLst>
              </p:cNvPr>
              <p:cNvCxnSpPr>
                <a:cxnSpLocks/>
              </p:cNvCxnSpPr>
              <p:nvPr/>
            </p:nvCxnSpPr>
            <p:spPr>
              <a:xfrm>
                <a:off x="10749205" y="3771901"/>
                <a:ext cx="0" cy="146142"/>
              </a:xfrm>
              <a:prstGeom prst="line">
                <a:avLst/>
              </a:prstGeom>
              <a:noFill/>
              <a:ln w="12700" cap="flat" cmpd="sng" algn="ctr">
                <a:solidFill>
                  <a:srgbClr val="D2D2D2"/>
                </a:solidFill>
                <a:prstDash val="solid"/>
                <a:headEnd type="none" w="lg" len="med"/>
                <a:tailEnd type="none" w="lg" len="med"/>
              </a:ln>
              <a:effectLst/>
            </p:spPr>
          </p:cxnSp>
        </p:grpSp>
      </p:grpSp>
      <p:sp>
        <p:nvSpPr>
          <p:cNvPr id="188" name="Oval 185">
            <a:extLst>
              <a:ext uri="{FF2B5EF4-FFF2-40B4-BE49-F238E27FC236}">
                <a16:creationId xmlns:a16="http://schemas.microsoft.com/office/drawing/2014/main" id="{CB4B2A7A-99D0-8449-B5C0-79E4815AEF42}"/>
              </a:ext>
            </a:extLst>
          </p:cNvPr>
          <p:cNvSpPr/>
          <p:nvPr/>
        </p:nvSpPr>
        <p:spPr bwMode="auto">
          <a:xfrm>
            <a:off x="4181472" y="2782935"/>
            <a:ext cx="3829056" cy="54198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 </a:t>
            </a:r>
            <a:r>
              <a:rPr kumimoji="0" lang="en-US" sz="18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t>Azure Arc</a:t>
            </a:r>
          </a:p>
        </p:txBody>
      </p:sp>
      <p:grpSp>
        <p:nvGrpSpPr>
          <p:cNvPr id="189" name="Group 188">
            <a:extLst>
              <a:ext uri="{FF2B5EF4-FFF2-40B4-BE49-F238E27FC236}">
                <a16:creationId xmlns:a16="http://schemas.microsoft.com/office/drawing/2014/main" id="{EAC0702F-A509-1A4C-A919-8230908CB792}"/>
              </a:ext>
              <a:ext uri="{C183D7F6-B498-43B3-948B-1728B52AA6E4}">
                <adec:decorative xmlns:adec="http://schemas.microsoft.com/office/drawing/2017/decorative" val="1"/>
              </a:ext>
            </a:extLst>
          </p:cNvPr>
          <p:cNvGrpSpPr/>
          <p:nvPr/>
        </p:nvGrpSpPr>
        <p:grpSpPr>
          <a:xfrm>
            <a:off x="5222875" y="1778187"/>
            <a:ext cx="1746250" cy="936236"/>
            <a:chOff x="7864504" y="2470784"/>
            <a:chExt cx="1552442" cy="832328"/>
          </a:xfrm>
        </p:grpSpPr>
        <p:sp>
          <p:nvSpPr>
            <p:cNvPr id="190" name="cloud 4" descr="cloud">
              <a:extLst>
                <a:ext uri="{FF2B5EF4-FFF2-40B4-BE49-F238E27FC236}">
                  <a16:creationId xmlns:a16="http://schemas.microsoft.com/office/drawing/2014/main" id="{C9973D69-39DF-D14D-AA96-6E270489B41E}"/>
                </a:ext>
              </a:extLst>
            </p:cNvPr>
            <p:cNvSpPr>
              <a:spLocks noChangeAspect="1"/>
            </p:cNvSpPr>
            <p:nvPr/>
          </p:nvSpPr>
          <p:spPr bwMode="auto">
            <a:xfrm flipV="1">
              <a:off x="7864504" y="2470784"/>
              <a:ext cx="1552442" cy="83232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1" name="TextBox 190">
              <a:extLst>
                <a:ext uri="{FF2B5EF4-FFF2-40B4-BE49-F238E27FC236}">
                  <a16:creationId xmlns:a16="http://schemas.microsoft.com/office/drawing/2014/main" id="{D15F73A2-0FBE-E94C-B861-9BBDCFAEFC77}"/>
                </a:ext>
              </a:extLst>
            </p:cNvPr>
            <p:cNvSpPr txBox="1"/>
            <p:nvPr/>
          </p:nvSpPr>
          <p:spPr>
            <a:xfrm>
              <a:off x="8283511" y="2809875"/>
              <a:ext cx="714427" cy="3283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a:t>
              </a:r>
            </a:p>
          </p:txBody>
        </p:sp>
      </p:grpSp>
      <p:grpSp>
        <p:nvGrpSpPr>
          <p:cNvPr id="192" name="Group 191">
            <a:extLst>
              <a:ext uri="{FF2B5EF4-FFF2-40B4-BE49-F238E27FC236}">
                <a16:creationId xmlns:a16="http://schemas.microsoft.com/office/drawing/2014/main" id="{A2C81A61-C99A-B545-960A-88E55E4980D9}"/>
              </a:ext>
              <a:ext uri="{C183D7F6-B498-43B3-948B-1728B52AA6E4}">
                <adec:decorative xmlns:adec="http://schemas.microsoft.com/office/drawing/2017/decorative" val="1"/>
              </a:ext>
            </a:extLst>
          </p:cNvPr>
          <p:cNvGrpSpPr/>
          <p:nvPr/>
        </p:nvGrpSpPr>
        <p:grpSpPr>
          <a:xfrm>
            <a:off x="2454738" y="3770122"/>
            <a:ext cx="2063427" cy="1640948"/>
            <a:chOff x="4754563" y="3859679"/>
            <a:chExt cx="2063427" cy="1640948"/>
          </a:xfrm>
        </p:grpSpPr>
        <p:sp>
          <p:nvSpPr>
            <p:cNvPr id="193" name="Oval 183">
              <a:extLst>
                <a:ext uri="{FF2B5EF4-FFF2-40B4-BE49-F238E27FC236}">
                  <a16:creationId xmlns:a16="http://schemas.microsoft.com/office/drawing/2014/main" id="{D3911F84-2F61-FF43-8FB2-39C180E0AD0E}"/>
                </a:ext>
              </a:extLst>
            </p:cNvPr>
            <p:cNvSpPr/>
            <p:nvPr/>
          </p:nvSpPr>
          <p:spPr bwMode="auto">
            <a:xfrm>
              <a:off x="5283202"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Bring </a:t>
              </a:r>
              <a:r>
                <a:rPr kumimoji="0" lang="en-US" sz="16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t>Azure services</a:t>
              </a:r>
              <a:br>
                <a:rPr kumimoji="0" lang="en-US" sz="16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to any infrastructure</a:t>
              </a:r>
              <a:endPar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endParaRPr>
            </a:p>
          </p:txBody>
        </p:sp>
        <p:sp>
          <p:nvSpPr>
            <p:cNvPr id="194" name="Trapezoid 193" descr="Security, compliance, and identity as an underlying plane of the tech stack">
              <a:extLst>
                <a:ext uri="{FF2B5EF4-FFF2-40B4-BE49-F238E27FC236}">
                  <a16:creationId xmlns:a16="http://schemas.microsoft.com/office/drawing/2014/main" id="{95803307-44B0-9F46-AFFE-7CFCD49B73BF}"/>
                </a:ext>
              </a:extLst>
            </p:cNvPr>
            <p:cNvSpPr/>
            <p:nvPr/>
          </p:nvSpPr>
          <p:spPr bwMode="auto">
            <a:xfrm>
              <a:off x="4754563"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95" name="Group 194">
              <a:extLst>
                <a:ext uri="{FF2B5EF4-FFF2-40B4-BE49-F238E27FC236}">
                  <a16:creationId xmlns:a16="http://schemas.microsoft.com/office/drawing/2014/main" id="{0D77A265-0766-1D4F-968F-0F2693B050C3}"/>
                </a:ext>
              </a:extLst>
            </p:cNvPr>
            <p:cNvGrpSpPr/>
            <p:nvPr/>
          </p:nvGrpSpPr>
          <p:grpSpPr>
            <a:xfrm>
              <a:off x="5123648" y="3859679"/>
              <a:ext cx="837891" cy="825018"/>
              <a:chOff x="6259453" y="4361532"/>
              <a:chExt cx="807055" cy="794657"/>
            </a:xfrm>
          </p:grpSpPr>
          <p:grpSp>
            <p:nvGrpSpPr>
              <p:cNvPr id="201" name="Group 200">
                <a:extLst>
                  <a:ext uri="{FF2B5EF4-FFF2-40B4-BE49-F238E27FC236}">
                    <a16:creationId xmlns:a16="http://schemas.microsoft.com/office/drawing/2014/main" id="{459760AC-ECC9-B640-88CA-71C67D421ED5}"/>
                  </a:ext>
                </a:extLst>
              </p:cNvPr>
              <p:cNvGrpSpPr/>
              <p:nvPr/>
            </p:nvGrpSpPr>
            <p:grpSpPr>
              <a:xfrm>
                <a:off x="6259453" y="4486276"/>
                <a:ext cx="461310" cy="669913"/>
                <a:chOff x="4092782" y="3098405"/>
                <a:chExt cx="1847726" cy="2683257"/>
              </a:xfrm>
            </p:grpSpPr>
            <p:grpSp>
              <p:nvGrpSpPr>
                <p:cNvPr id="204" name="Group 203">
                  <a:extLst>
                    <a:ext uri="{FF2B5EF4-FFF2-40B4-BE49-F238E27FC236}">
                      <a16:creationId xmlns:a16="http://schemas.microsoft.com/office/drawing/2014/main" id="{087FD4F3-3855-C444-BB05-74B0F9EA757A}"/>
                    </a:ext>
                  </a:extLst>
                </p:cNvPr>
                <p:cNvGrpSpPr/>
                <p:nvPr/>
              </p:nvGrpSpPr>
              <p:grpSpPr>
                <a:xfrm>
                  <a:off x="4092782" y="3098405"/>
                  <a:ext cx="1847726" cy="2683257"/>
                  <a:chOff x="5805254" y="2680531"/>
                  <a:chExt cx="464354" cy="674334"/>
                </a:xfrm>
              </p:grpSpPr>
              <p:grpSp>
                <p:nvGrpSpPr>
                  <p:cNvPr id="211" name="Group 210">
                    <a:extLst>
                      <a:ext uri="{FF2B5EF4-FFF2-40B4-BE49-F238E27FC236}">
                        <a16:creationId xmlns:a16="http://schemas.microsoft.com/office/drawing/2014/main" id="{D284D057-5F5E-BE4E-857B-B7B857136DA1}"/>
                      </a:ext>
                    </a:extLst>
                  </p:cNvPr>
                  <p:cNvGrpSpPr/>
                  <p:nvPr/>
                </p:nvGrpSpPr>
                <p:grpSpPr>
                  <a:xfrm>
                    <a:off x="5805254" y="2947233"/>
                    <a:ext cx="464354" cy="407632"/>
                    <a:chOff x="5293520" y="2499874"/>
                    <a:chExt cx="464354" cy="407632"/>
                  </a:xfrm>
                </p:grpSpPr>
                <p:sp>
                  <p:nvSpPr>
                    <p:cNvPr id="220" name="Rectangle 110">
                      <a:extLst>
                        <a:ext uri="{FF2B5EF4-FFF2-40B4-BE49-F238E27FC236}">
                          <a16:creationId xmlns:a16="http://schemas.microsoft.com/office/drawing/2014/main" id="{4383E826-B5C6-DC47-A86B-072389BC3EFD}"/>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1" name="Rectangle 110">
                      <a:extLst>
                        <a:ext uri="{FF2B5EF4-FFF2-40B4-BE49-F238E27FC236}">
                          <a16:creationId xmlns:a16="http://schemas.microsoft.com/office/drawing/2014/main" id="{3BCEF652-A3F1-924F-B290-22B18976806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D8C59298-CDD7-044A-8762-63ED554A420B}"/>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0B76A4C3-A843-1742-9F55-D5EA7E632606}"/>
                      </a:ext>
                    </a:extLst>
                  </p:cNvPr>
                  <p:cNvGrpSpPr/>
                  <p:nvPr/>
                </p:nvGrpSpPr>
                <p:grpSpPr>
                  <a:xfrm>
                    <a:off x="5805254" y="2813881"/>
                    <a:ext cx="464354" cy="407632"/>
                    <a:chOff x="5293520" y="2499874"/>
                    <a:chExt cx="464354" cy="407632"/>
                  </a:xfrm>
                </p:grpSpPr>
                <p:sp>
                  <p:nvSpPr>
                    <p:cNvPr id="217" name="Rectangle 110">
                      <a:extLst>
                        <a:ext uri="{FF2B5EF4-FFF2-40B4-BE49-F238E27FC236}">
                          <a16:creationId xmlns:a16="http://schemas.microsoft.com/office/drawing/2014/main" id="{999F147C-14FD-4D4E-948A-4A57F7827D22}"/>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8" name="Rectangle 110">
                      <a:extLst>
                        <a:ext uri="{FF2B5EF4-FFF2-40B4-BE49-F238E27FC236}">
                          <a16:creationId xmlns:a16="http://schemas.microsoft.com/office/drawing/2014/main" id="{1C31A1B3-E205-1049-9836-E40AF260B4A2}"/>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E86A7221-C2BF-564E-8EBA-622DAB1CDE6C}"/>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B31FE61C-2C03-6E4F-89E5-1B72A418D613}"/>
                      </a:ext>
                    </a:extLst>
                  </p:cNvPr>
                  <p:cNvGrpSpPr/>
                  <p:nvPr/>
                </p:nvGrpSpPr>
                <p:grpSpPr>
                  <a:xfrm>
                    <a:off x="5805254" y="2680531"/>
                    <a:ext cx="464354" cy="407632"/>
                    <a:chOff x="5293520" y="2499874"/>
                    <a:chExt cx="464354" cy="407632"/>
                  </a:xfrm>
                </p:grpSpPr>
                <p:sp>
                  <p:nvSpPr>
                    <p:cNvPr id="214" name="Rectangle 110">
                      <a:extLst>
                        <a:ext uri="{FF2B5EF4-FFF2-40B4-BE49-F238E27FC236}">
                          <a16:creationId xmlns:a16="http://schemas.microsoft.com/office/drawing/2014/main" id="{6DB28300-2027-D642-A971-E995AE2D213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5" name="Rectangle 110">
                      <a:extLst>
                        <a:ext uri="{FF2B5EF4-FFF2-40B4-BE49-F238E27FC236}">
                          <a16:creationId xmlns:a16="http://schemas.microsoft.com/office/drawing/2014/main" id="{2FCC4671-2DC2-E94C-9F1F-A918DBB45F73}"/>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2FF75C2D-B9C8-604D-82A5-49ACD2A2B1C0}"/>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205" name="Rectangle 114">
                  <a:extLst>
                    <a:ext uri="{FF2B5EF4-FFF2-40B4-BE49-F238E27FC236}">
                      <a16:creationId xmlns:a16="http://schemas.microsoft.com/office/drawing/2014/main" id="{D3FD5F38-E835-2648-9ACF-48A614EE1585}"/>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6" name="Rectangle 114">
                  <a:extLst>
                    <a:ext uri="{FF2B5EF4-FFF2-40B4-BE49-F238E27FC236}">
                      <a16:creationId xmlns:a16="http://schemas.microsoft.com/office/drawing/2014/main" id="{0B15A351-825D-1547-A347-4BF2E5244DA9}"/>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7" name="Rectangle 114">
                  <a:extLst>
                    <a:ext uri="{FF2B5EF4-FFF2-40B4-BE49-F238E27FC236}">
                      <a16:creationId xmlns:a16="http://schemas.microsoft.com/office/drawing/2014/main" id="{084D186C-06B8-5640-98BB-A645CF7DA305}"/>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8" name="Rectangle 114">
                  <a:extLst>
                    <a:ext uri="{FF2B5EF4-FFF2-40B4-BE49-F238E27FC236}">
                      <a16:creationId xmlns:a16="http://schemas.microsoft.com/office/drawing/2014/main" id="{B2C45351-0110-4045-B6D3-66E6258F9788}"/>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9" name="Rectangle 114">
                  <a:extLst>
                    <a:ext uri="{FF2B5EF4-FFF2-40B4-BE49-F238E27FC236}">
                      <a16:creationId xmlns:a16="http://schemas.microsoft.com/office/drawing/2014/main" id="{9DF96016-5C1F-3F4C-AC19-D027C934A9E7}"/>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0" name="Rectangle 114">
                  <a:extLst>
                    <a:ext uri="{FF2B5EF4-FFF2-40B4-BE49-F238E27FC236}">
                      <a16:creationId xmlns:a16="http://schemas.microsoft.com/office/drawing/2014/main" id="{412C89B2-049A-4043-911D-A4CF44F881CD}"/>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02" name="cloud 4" descr="cloud">
                <a:extLst>
                  <a:ext uri="{FF2B5EF4-FFF2-40B4-BE49-F238E27FC236}">
                    <a16:creationId xmlns:a16="http://schemas.microsoft.com/office/drawing/2014/main" id="{E1B54905-0933-A245-983A-45F47347C8CD}"/>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Oval 260">
                <a:extLst>
                  <a:ext uri="{FF2B5EF4-FFF2-40B4-BE49-F238E27FC236}">
                    <a16:creationId xmlns:a16="http://schemas.microsoft.com/office/drawing/2014/main" id="{DD9F062E-8CE7-4748-8D2A-1B5D560E83E8}"/>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196" name="Picture 4" descr="Image result for google cloud logo png">
              <a:extLst>
                <a:ext uri="{FF2B5EF4-FFF2-40B4-BE49-F238E27FC236}">
                  <a16:creationId xmlns:a16="http://schemas.microsoft.com/office/drawing/2014/main" id="{39CBAFDD-63BB-4849-952C-5CF5C3E1ACE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9839"/>
            <a:stretch/>
          </p:blipFill>
          <p:spPr bwMode="auto">
            <a:xfrm>
              <a:off x="6115329" y="4469601"/>
              <a:ext cx="287161" cy="224765"/>
            </a:xfrm>
            <a:prstGeom prst="rect">
              <a:avLst/>
            </a:prstGeom>
            <a:noFill/>
            <a:extLst>
              <a:ext uri="{909E8E84-426E-40DD-AFC4-6F175D3DCCD1}">
                <a14:hiddenFill xmlns:a14="http://schemas.microsoft.com/office/drawing/2010/main">
                  <a:solidFill>
                    <a:srgbClr val="FFFFFF"/>
                  </a:solidFill>
                </a14:hiddenFill>
              </a:ext>
            </a:extLst>
          </p:spPr>
        </p:pic>
        <p:grpSp>
          <p:nvGrpSpPr>
            <p:cNvPr id="197" name="Group 196">
              <a:extLst>
                <a:ext uri="{FF2B5EF4-FFF2-40B4-BE49-F238E27FC236}">
                  <a16:creationId xmlns:a16="http://schemas.microsoft.com/office/drawing/2014/main" id="{8F03FC0F-65FE-CA46-91BF-C30679C9B37E}"/>
                </a:ext>
              </a:extLst>
            </p:cNvPr>
            <p:cNvGrpSpPr/>
            <p:nvPr/>
          </p:nvGrpSpPr>
          <p:grpSpPr>
            <a:xfrm>
              <a:off x="6052995" y="3953237"/>
              <a:ext cx="411827" cy="239031"/>
              <a:chOff x="6685869" y="4505325"/>
              <a:chExt cx="350367" cy="203358"/>
            </a:xfrm>
          </p:grpSpPr>
          <p:pic>
            <p:nvPicPr>
              <p:cNvPr id="199" name="Picture 2" descr="Image result for aws logo png">
                <a:extLst>
                  <a:ext uri="{FF2B5EF4-FFF2-40B4-BE49-F238E27FC236}">
                    <a16:creationId xmlns:a16="http://schemas.microsoft.com/office/drawing/2014/main" id="{CCC34533-EE09-004E-8E7B-5302CE0B3A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80" t="65567" r="12580"/>
              <a:stretch/>
            </p:blipFill>
            <p:spPr bwMode="auto">
              <a:xfrm>
                <a:off x="6685869" y="4618008"/>
                <a:ext cx="350367" cy="90675"/>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mage result for aws logo png">
                <a:extLst>
                  <a:ext uri="{FF2B5EF4-FFF2-40B4-BE49-F238E27FC236}">
                    <a16:creationId xmlns:a16="http://schemas.microsoft.com/office/drawing/2014/main" id="{08FE9996-E8D9-E74A-A5BC-40CBE992450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6685869" y="4505325"/>
                <a:ext cx="350367" cy="1285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8" name="Picture 2" descr="Vmware Png Logo - Free Transparent PNG Logos">
              <a:extLst>
                <a:ext uri="{FF2B5EF4-FFF2-40B4-BE49-F238E27FC236}">
                  <a16:creationId xmlns:a16="http://schemas.microsoft.com/office/drawing/2014/main" id="{243D9CE5-3639-E546-912E-EB28F140A912}"/>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56622" y="4294951"/>
              <a:ext cx="604575" cy="921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1447009"/>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8FDACA-B21F-4F02-A94C-78383F794236}"/>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algn="ctr"/>
            <a:r>
              <a:rPr lang="en-US" dirty="0">
                <a:solidFill>
                  <a:schemeClr val="bg1"/>
                </a:solidFill>
              </a:rPr>
              <a:t>Modernize datacenters with Azure Stack HCI </a:t>
            </a:r>
          </a:p>
        </p:txBody>
      </p:sp>
      <p:sp>
        <p:nvSpPr>
          <p:cNvPr id="9" name="Rectangle 8">
            <a:extLst>
              <a:ext uri="{FF2B5EF4-FFF2-40B4-BE49-F238E27FC236}">
                <a16:creationId xmlns:a16="http://schemas.microsoft.com/office/drawing/2014/main" id="{41AAF244-F1BA-4F98-BE9D-34CC6F252123}"/>
              </a:ext>
              <a:ext uri="{C183D7F6-B498-43B3-948B-1728B52AA6E4}">
                <adec:decorative xmlns:adec="http://schemas.microsoft.com/office/drawing/2017/decorative" val="1"/>
              </a:ext>
            </a:extLst>
          </p:cNvPr>
          <p:cNvSpPr/>
          <p:nvPr/>
        </p:nvSpPr>
        <p:spPr>
          <a:xfrm>
            <a:off x="1026005" y="1377576"/>
            <a:ext cx="10139989" cy="5023224"/>
          </a:xfrm>
          <a:prstGeom prst="rect">
            <a:avLst/>
          </a:prstGeom>
          <a:noFill/>
          <a:ln w="28575">
            <a:gradFill flip="none" rotWithShape="1">
              <a:gsLst>
                <a:gs pos="0">
                  <a:srgbClr val="0078D4"/>
                </a:gs>
                <a:gs pos="100000">
                  <a:srgbClr val="50E6FF"/>
                </a:gs>
              </a:gsLst>
              <a:lin ang="54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grpSp>
        <p:nvGrpSpPr>
          <p:cNvPr id="8" name="Group 7">
            <a:extLst>
              <a:ext uri="{FF2B5EF4-FFF2-40B4-BE49-F238E27FC236}">
                <a16:creationId xmlns:a16="http://schemas.microsoft.com/office/drawing/2014/main" id="{BF07A849-07FA-4EC3-9A8F-6BC760A744CD}"/>
              </a:ext>
              <a:ext uri="{C183D7F6-B498-43B3-948B-1728B52AA6E4}">
                <adec:decorative xmlns:adec="http://schemas.microsoft.com/office/drawing/2017/decorative" val="1"/>
              </a:ext>
            </a:extLst>
          </p:cNvPr>
          <p:cNvGrpSpPr/>
          <p:nvPr/>
        </p:nvGrpSpPr>
        <p:grpSpPr>
          <a:xfrm>
            <a:off x="6542889" y="2791617"/>
            <a:ext cx="3691501" cy="1005840"/>
            <a:chOff x="6542889" y="2791617"/>
            <a:chExt cx="3691501" cy="1005840"/>
          </a:xfrm>
        </p:grpSpPr>
        <p:pic>
          <p:nvPicPr>
            <p:cNvPr id="14" name="Picture 13">
              <a:extLst>
                <a:ext uri="{FF2B5EF4-FFF2-40B4-BE49-F238E27FC236}">
                  <a16:creationId xmlns:a16="http://schemas.microsoft.com/office/drawing/2014/main" id="{C5046646-5463-4592-BC4E-1D84746D5F3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889" y="2791617"/>
              <a:ext cx="1006143" cy="1005840"/>
            </a:xfrm>
            <a:prstGeom prst="rect">
              <a:avLst/>
            </a:prstGeom>
          </p:spPr>
        </p:pic>
        <p:sp>
          <p:nvSpPr>
            <p:cNvPr id="15" name="Text Placeholder 5">
              <a:extLst>
                <a:ext uri="{FF2B5EF4-FFF2-40B4-BE49-F238E27FC236}">
                  <a16:creationId xmlns:a16="http://schemas.microsoft.com/office/drawing/2014/main" id="{1CA642A7-82C3-432E-8118-175505A28C7F}"/>
                </a:ext>
                <a:ext uri="{C183D7F6-B498-43B3-948B-1728B52AA6E4}">
                  <adec:decorative xmlns:adec="http://schemas.microsoft.com/office/drawing/2017/decorative" val="1"/>
                </a:ext>
              </a:extLst>
            </p:cNvPr>
            <p:cNvSpPr txBox="1">
              <a:spLocks/>
            </p:cNvSpPr>
            <p:nvPr/>
          </p:nvSpPr>
          <p:spPr>
            <a:xfrm>
              <a:off x="7674070" y="2943452"/>
              <a:ext cx="2560320" cy="830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Enterprise scale and price performance</a:t>
              </a:r>
              <a:endParaRPr kumimoji="0" lang="en-US" sz="1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grpSp>
        <p:nvGrpSpPr>
          <p:cNvPr id="11" name="Group 10">
            <a:extLst>
              <a:ext uri="{FF2B5EF4-FFF2-40B4-BE49-F238E27FC236}">
                <a16:creationId xmlns:a16="http://schemas.microsoft.com/office/drawing/2014/main" id="{0B1C4833-9682-45E4-B24C-13EA64EE5DC5}"/>
              </a:ext>
              <a:ext uri="{C183D7F6-B498-43B3-948B-1728B52AA6E4}">
                <adec:decorative xmlns:adec="http://schemas.microsoft.com/office/drawing/2017/decorative" val="1"/>
              </a:ext>
            </a:extLst>
          </p:cNvPr>
          <p:cNvGrpSpPr/>
          <p:nvPr/>
        </p:nvGrpSpPr>
        <p:grpSpPr>
          <a:xfrm>
            <a:off x="6560913" y="3991774"/>
            <a:ext cx="3673477" cy="1005840"/>
            <a:chOff x="6560913" y="3991774"/>
            <a:chExt cx="3673477" cy="1005840"/>
          </a:xfrm>
        </p:grpSpPr>
        <p:pic>
          <p:nvPicPr>
            <p:cNvPr id="16" name="Picture 15">
              <a:extLst>
                <a:ext uri="{FF2B5EF4-FFF2-40B4-BE49-F238E27FC236}">
                  <a16:creationId xmlns:a16="http://schemas.microsoft.com/office/drawing/2014/main" id="{C9437C16-6C2B-4504-9545-4642F9DA556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913" y="3991774"/>
              <a:ext cx="1005840" cy="1005840"/>
            </a:xfrm>
            <a:prstGeom prst="rect">
              <a:avLst/>
            </a:prstGeom>
          </p:spPr>
        </p:pic>
        <p:sp>
          <p:nvSpPr>
            <p:cNvPr id="17" name="Text Placeholder 7">
              <a:extLst>
                <a:ext uri="{FF2B5EF4-FFF2-40B4-BE49-F238E27FC236}">
                  <a16:creationId xmlns:a16="http://schemas.microsoft.com/office/drawing/2014/main" id="{925582CA-234F-450B-85BD-3C6A6CAE4BBD}"/>
                </a:ext>
                <a:ext uri="{C183D7F6-B498-43B3-948B-1728B52AA6E4}">
                  <adec:decorative xmlns:adec="http://schemas.microsoft.com/office/drawing/2017/decorative" val="1"/>
                </a:ext>
              </a:extLst>
            </p:cNvPr>
            <p:cNvSpPr txBox="1">
              <a:spLocks/>
            </p:cNvSpPr>
            <p:nvPr/>
          </p:nvSpPr>
          <p:spPr>
            <a:xfrm>
              <a:off x="7674070" y="4161698"/>
              <a:ext cx="2560320" cy="830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Segoe UI Semibold"/>
                </a:rPr>
                <a:t>Familiar management and operations</a:t>
              </a:r>
            </a:p>
          </p:txBody>
        </p:sp>
      </p:grpSp>
      <p:grpSp>
        <p:nvGrpSpPr>
          <p:cNvPr id="13" name="Group 12">
            <a:extLst>
              <a:ext uri="{FF2B5EF4-FFF2-40B4-BE49-F238E27FC236}">
                <a16:creationId xmlns:a16="http://schemas.microsoft.com/office/drawing/2014/main" id="{91875353-8183-41A5-81CE-D5DB977A5A06}"/>
              </a:ext>
              <a:ext uri="{C183D7F6-B498-43B3-948B-1728B52AA6E4}">
                <adec:decorative xmlns:adec="http://schemas.microsoft.com/office/drawing/2017/decorative" val="1"/>
              </a:ext>
            </a:extLst>
          </p:cNvPr>
          <p:cNvGrpSpPr/>
          <p:nvPr/>
        </p:nvGrpSpPr>
        <p:grpSpPr>
          <a:xfrm>
            <a:off x="6542889" y="5191930"/>
            <a:ext cx="3691501" cy="1019011"/>
            <a:chOff x="6542889" y="5191930"/>
            <a:chExt cx="3691501" cy="1019011"/>
          </a:xfrm>
        </p:grpSpPr>
        <p:pic>
          <p:nvPicPr>
            <p:cNvPr id="18" name="Picture 17">
              <a:extLst>
                <a:ext uri="{FF2B5EF4-FFF2-40B4-BE49-F238E27FC236}">
                  <a16:creationId xmlns:a16="http://schemas.microsoft.com/office/drawing/2014/main" id="{B22E1648-C71E-4415-ADB2-88BFB15512D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889" y="5191930"/>
              <a:ext cx="1005840" cy="1005538"/>
            </a:xfrm>
            <a:prstGeom prst="rect">
              <a:avLst/>
            </a:prstGeom>
          </p:spPr>
        </p:pic>
        <p:sp>
          <p:nvSpPr>
            <p:cNvPr id="19" name="Text Placeholder 8">
              <a:extLst>
                <a:ext uri="{FF2B5EF4-FFF2-40B4-BE49-F238E27FC236}">
                  <a16:creationId xmlns:a16="http://schemas.microsoft.com/office/drawing/2014/main" id="{E6006D49-4B4D-47B1-AEB7-2603F8F9A4A8}"/>
                </a:ext>
                <a:ext uri="{C183D7F6-B498-43B3-948B-1728B52AA6E4}">
                  <adec:decorative xmlns:adec="http://schemas.microsoft.com/office/drawing/2017/decorative" val="1"/>
                </a:ext>
              </a:extLst>
            </p:cNvPr>
            <p:cNvSpPr txBox="1">
              <a:spLocks/>
            </p:cNvSpPr>
            <p:nvPr/>
          </p:nvSpPr>
          <p:spPr>
            <a:xfrm>
              <a:off x="7674070" y="5379944"/>
              <a:ext cx="2560320" cy="830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Choice of deployment options</a:t>
              </a:r>
              <a:endParaRPr kumimoji="0" lang="en-US" sz="1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grpSp>
        <p:nvGrpSpPr>
          <p:cNvPr id="5" name="Group 4">
            <a:extLst>
              <a:ext uri="{FF2B5EF4-FFF2-40B4-BE49-F238E27FC236}">
                <a16:creationId xmlns:a16="http://schemas.microsoft.com/office/drawing/2014/main" id="{6AA4EEB9-5198-4FB1-B1A1-479D6F5257DA}"/>
              </a:ext>
              <a:ext uri="{C183D7F6-B498-43B3-948B-1728B52AA6E4}">
                <adec:decorative xmlns:adec="http://schemas.microsoft.com/office/drawing/2017/decorative" val="1"/>
              </a:ext>
            </a:extLst>
          </p:cNvPr>
          <p:cNvGrpSpPr/>
          <p:nvPr/>
        </p:nvGrpSpPr>
        <p:grpSpPr>
          <a:xfrm>
            <a:off x="6560913" y="1591460"/>
            <a:ext cx="3673477" cy="1287578"/>
            <a:chOff x="6560913" y="1591460"/>
            <a:chExt cx="3673477" cy="1287578"/>
          </a:xfrm>
        </p:grpSpPr>
        <p:pic>
          <p:nvPicPr>
            <p:cNvPr id="10" name="Picture 9">
              <a:extLst>
                <a:ext uri="{FF2B5EF4-FFF2-40B4-BE49-F238E27FC236}">
                  <a16:creationId xmlns:a16="http://schemas.microsoft.com/office/drawing/2014/main" id="{5A67C82F-7D0C-4589-B096-29B4B2AF06B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0913" y="1591460"/>
              <a:ext cx="1005840" cy="1005840"/>
            </a:xfrm>
            <a:prstGeom prst="rect">
              <a:avLst/>
            </a:prstGeom>
          </p:spPr>
        </p:pic>
        <p:sp>
          <p:nvSpPr>
            <p:cNvPr id="3" name="Text Placeholder 5">
              <a:extLst>
                <a:ext uri="{FF2B5EF4-FFF2-40B4-BE49-F238E27FC236}">
                  <a16:creationId xmlns:a16="http://schemas.microsoft.com/office/drawing/2014/main" id="{08CD592A-4331-419B-A1DB-DE2315C86DE6}"/>
                </a:ext>
                <a:ext uri="{C183D7F6-B498-43B3-948B-1728B52AA6E4}">
                  <adec:decorative xmlns:adec="http://schemas.microsoft.com/office/drawing/2017/decorative" val="1"/>
                </a:ext>
              </a:extLst>
            </p:cNvPr>
            <p:cNvSpPr txBox="1">
              <a:spLocks/>
            </p:cNvSpPr>
            <p:nvPr/>
          </p:nvSpPr>
          <p:spPr>
            <a:xfrm>
              <a:off x="7674070" y="2048041"/>
              <a:ext cx="2560320" cy="830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hybrid by design</a:t>
              </a:r>
              <a:endParaRPr kumimoji="0" lang="en-US" sz="1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grpSp>
        <p:nvGrpSpPr>
          <p:cNvPr id="2" name="Group 1">
            <a:extLst>
              <a:ext uri="{FF2B5EF4-FFF2-40B4-BE49-F238E27FC236}">
                <a16:creationId xmlns:a16="http://schemas.microsoft.com/office/drawing/2014/main" id="{B81B5F1A-D2AB-4326-A8BF-AF908E80F2F9}"/>
              </a:ext>
              <a:ext uri="{C183D7F6-B498-43B3-948B-1728B52AA6E4}">
                <adec:decorative xmlns:adec="http://schemas.microsoft.com/office/drawing/2017/decorative" val="1"/>
              </a:ext>
            </a:extLst>
          </p:cNvPr>
          <p:cNvGrpSpPr/>
          <p:nvPr/>
        </p:nvGrpSpPr>
        <p:grpSpPr>
          <a:xfrm>
            <a:off x="1542504" y="1687942"/>
            <a:ext cx="4501910" cy="3621897"/>
            <a:chOff x="1542504" y="1687942"/>
            <a:chExt cx="4501910" cy="3621897"/>
          </a:xfrm>
        </p:grpSpPr>
        <p:sp>
          <p:nvSpPr>
            <p:cNvPr id="12" name="Title 3">
              <a:extLst>
                <a:ext uri="{FF2B5EF4-FFF2-40B4-BE49-F238E27FC236}">
                  <a16:creationId xmlns:a16="http://schemas.microsoft.com/office/drawing/2014/main" id="{27847E85-A817-44FD-B46C-1F98A5EB982D}"/>
                </a:ext>
                <a:ext uri="{C183D7F6-B498-43B3-948B-1728B52AA6E4}">
                  <adec:decorative xmlns:adec="http://schemas.microsoft.com/office/drawing/2017/decorative" val="1"/>
                </a:ext>
              </a:extLst>
            </p:cNvPr>
            <p:cNvSpPr txBox="1">
              <a:spLocks/>
            </p:cNvSpPr>
            <p:nvPr/>
          </p:nvSpPr>
          <p:spPr bwMode="auto">
            <a:xfrm>
              <a:off x="1650555" y="1687942"/>
              <a:ext cx="3731416" cy="720197"/>
            </a:xfrm>
            <a:prstGeom prst="rect">
              <a:avLst/>
            </a:prstGeom>
            <a:noFill/>
          </p:spPr>
          <p:txBody>
            <a:bodyPr vert="horz" wrap="square" lIns="365760" tIns="27432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90000"/>
                </a:lnSpc>
                <a:spcBef>
                  <a:spcPts val="80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Azure Stack HCI</a:t>
              </a:r>
            </a:p>
          </p:txBody>
        </p:sp>
        <p:pic>
          <p:nvPicPr>
            <p:cNvPr id="4" name="Picture 3">
              <a:extLst>
                <a:ext uri="{FF2B5EF4-FFF2-40B4-BE49-F238E27FC236}">
                  <a16:creationId xmlns:a16="http://schemas.microsoft.com/office/drawing/2014/main" id="{3FC7559C-C5EF-4CF2-A37C-06440C93470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183593" y="3751395"/>
              <a:ext cx="2729639" cy="1558444"/>
            </a:xfrm>
            <a:prstGeom prst="rect">
              <a:avLst/>
            </a:prstGeom>
          </p:spPr>
        </p:pic>
        <p:sp>
          <p:nvSpPr>
            <p:cNvPr id="7" name="TextBox 6">
              <a:extLst>
                <a:ext uri="{FF2B5EF4-FFF2-40B4-BE49-F238E27FC236}">
                  <a16:creationId xmlns:a16="http://schemas.microsoft.com/office/drawing/2014/main" id="{953205B0-F16A-4D39-9B99-5E90EA8F45AC}"/>
                </a:ext>
                <a:ext uri="{C183D7F6-B498-43B3-948B-1728B52AA6E4}">
                  <adec:decorative xmlns:adec="http://schemas.microsoft.com/office/drawing/2017/decorative" val="1"/>
                </a:ext>
              </a:extLst>
            </p:cNvPr>
            <p:cNvSpPr txBox="1"/>
            <p:nvPr/>
          </p:nvSpPr>
          <p:spPr>
            <a:xfrm>
              <a:off x="1542504" y="2518021"/>
              <a:ext cx="450191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Modern subscription for flexible, familiar hyperconverged infrastructure</a:t>
              </a:r>
            </a:p>
          </p:txBody>
        </p:sp>
      </p:grpSp>
    </p:spTree>
    <p:extLst>
      <p:ext uri="{BB962C8B-B14F-4D97-AF65-F5344CB8AC3E}">
        <p14:creationId xmlns:p14="http://schemas.microsoft.com/office/powerpoint/2010/main" val="343810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B2E87A44-7564-4399-B487-45E18E8745A9}"/>
              </a:ext>
              <a:ext uri="{C183D7F6-B498-43B3-948B-1728B52AA6E4}">
                <adec:decorative xmlns:adec="http://schemas.microsoft.com/office/drawing/2017/decorative" val="1"/>
              </a:ext>
            </a:extLst>
          </p:cNvPr>
          <p:cNvSpPr txBox="1">
            <a:spLocks noGrp="1"/>
          </p:cNvSpPr>
          <p:nvPr>
            <p:ph type="title"/>
          </p:nvPr>
        </p:nvSpPr>
        <p:spPr>
          <a:xfrm>
            <a:off x="586740" y="556375"/>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US" sz="40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Flexibility with Azure to do it all</a:t>
            </a:r>
          </a:p>
        </p:txBody>
      </p:sp>
      <p:grpSp>
        <p:nvGrpSpPr>
          <p:cNvPr id="30" name="Group 29">
            <a:extLst>
              <a:ext uri="{FF2B5EF4-FFF2-40B4-BE49-F238E27FC236}">
                <a16:creationId xmlns:a16="http://schemas.microsoft.com/office/drawing/2014/main" id="{EA2494EB-F561-44F0-9D5B-4FEDE110609B}"/>
              </a:ext>
              <a:ext uri="{C183D7F6-B498-43B3-948B-1728B52AA6E4}">
                <adec:decorative xmlns:adec="http://schemas.microsoft.com/office/drawing/2017/decorative" val="1"/>
              </a:ext>
            </a:extLst>
          </p:cNvPr>
          <p:cNvGrpSpPr/>
          <p:nvPr/>
        </p:nvGrpSpPr>
        <p:grpSpPr>
          <a:xfrm>
            <a:off x="1205781" y="1670237"/>
            <a:ext cx="9782627" cy="4573802"/>
            <a:chOff x="1204688" y="2017713"/>
            <a:chExt cx="9782627" cy="3760930"/>
          </a:xfrm>
        </p:grpSpPr>
        <p:sp>
          <p:nvSpPr>
            <p:cNvPr id="65" name="Rectangle 64" descr="Now in preview&#10;">
              <a:extLst>
                <a:ext uri="{FF2B5EF4-FFF2-40B4-BE49-F238E27FC236}">
                  <a16:creationId xmlns:a16="http://schemas.microsoft.com/office/drawing/2014/main" id="{00BAD011-08CC-4C79-A486-53F6319AF4EF}"/>
                </a:ext>
              </a:extLst>
            </p:cNvPr>
            <p:cNvSpPr/>
            <p:nvPr/>
          </p:nvSpPr>
          <p:spPr bwMode="auto">
            <a:xfrm>
              <a:off x="1204688" y="2017713"/>
              <a:ext cx="3185892" cy="1188720"/>
            </a:xfrm>
            <a:prstGeom prst="rect">
              <a:avLst/>
            </a:prstGeom>
            <a:solidFill>
              <a:schemeClr val="tx1">
                <a:alpha val="10000"/>
              </a:schemeClr>
            </a:solid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56" name="Rectangle 55" descr="Now in preview&#10;">
              <a:extLst>
                <a:ext uri="{FF2B5EF4-FFF2-40B4-BE49-F238E27FC236}">
                  <a16:creationId xmlns:a16="http://schemas.microsoft.com/office/drawing/2014/main" id="{13A8E2BD-DBFF-4148-B8C1-B39DD64D1711}"/>
                </a:ext>
              </a:extLst>
            </p:cNvPr>
            <p:cNvSpPr/>
            <p:nvPr/>
          </p:nvSpPr>
          <p:spPr bwMode="auto">
            <a:xfrm>
              <a:off x="7801422" y="2017713"/>
              <a:ext cx="3185892" cy="1188720"/>
            </a:xfrm>
            <a:prstGeom prst="rect">
              <a:avLst/>
            </a:prstGeom>
            <a:solidFill>
              <a:schemeClr val="tx1">
                <a:alpha val="10000"/>
              </a:schemeClr>
            </a:solid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57" name="Rectangle 56" descr="Now in preview&#10;">
              <a:extLst>
                <a:ext uri="{FF2B5EF4-FFF2-40B4-BE49-F238E27FC236}">
                  <a16:creationId xmlns:a16="http://schemas.microsoft.com/office/drawing/2014/main" id="{A732717B-DA23-4179-B2EB-7607465A5457}"/>
                </a:ext>
              </a:extLst>
            </p:cNvPr>
            <p:cNvSpPr/>
            <p:nvPr/>
          </p:nvSpPr>
          <p:spPr bwMode="auto">
            <a:xfrm>
              <a:off x="4503055" y="2017713"/>
              <a:ext cx="3185892" cy="1188720"/>
            </a:xfrm>
            <a:prstGeom prst="rect">
              <a:avLst/>
            </a:prstGeom>
            <a:solidFill>
              <a:schemeClr val="tx1">
                <a:alpha val="10000"/>
              </a:schemeClr>
            </a:solid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60" name="Rectangle 59" descr="Now in preview&#10;">
              <a:extLst>
                <a:ext uri="{FF2B5EF4-FFF2-40B4-BE49-F238E27FC236}">
                  <a16:creationId xmlns:a16="http://schemas.microsoft.com/office/drawing/2014/main" id="{414FA5A2-58FC-4CF9-AFD1-D9A1FC1A6364}"/>
                </a:ext>
              </a:extLst>
            </p:cNvPr>
            <p:cNvSpPr/>
            <p:nvPr/>
          </p:nvSpPr>
          <p:spPr bwMode="auto">
            <a:xfrm>
              <a:off x="1204689" y="3303818"/>
              <a:ext cx="9782626" cy="1188720"/>
            </a:xfrm>
            <a:prstGeom prst="rect">
              <a:avLst/>
            </a:prstGeom>
            <a:solidFill>
              <a:schemeClr val="tx1">
                <a:alpha val="10000"/>
              </a:schemeClr>
            </a:solid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58" name="Rectangle 57" descr="Now in preview&#10;">
              <a:extLst>
                <a:ext uri="{FF2B5EF4-FFF2-40B4-BE49-F238E27FC236}">
                  <a16:creationId xmlns:a16="http://schemas.microsoft.com/office/drawing/2014/main" id="{79D4F605-CB14-4A74-AD57-7B37229BF9B5}"/>
                </a:ext>
              </a:extLst>
            </p:cNvPr>
            <p:cNvSpPr/>
            <p:nvPr/>
          </p:nvSpPr>
          <p:spPr bwMode="auto">
            <a:xfrm>
              <a:off x="1204689" y="4589923"/>
              <a:ext cx="9782624" cy="1188720"/>
            </a:xfrm>
            <a:prstGeom prst="rect">
              <a:avLst/>
            </a:prstGeom>
            <a:solidFill>
              <a:schemeClr val="tx1">
                <a:alpha val="10000"/>
              </a:schemeClr>
            </a:solid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71" name="TextBox 70">
              <a:extLst>
                <a:ext uri="{FF2B5EF4-FFF2-40B4-BE49-F238E27FC236}">
                  <a16:creationId xmlns:a16="http://schemas.microsoft.com/office/drawing/2014/main" id="{8B2914F8-AA37-4EE7-BFE3-0C66B3865BA3}"/>
                </a:ext>
              </a:extLst>
            </p:cNvPr>
            <p:cNvSpPr txBox="1"/>
            <p:nvPr/>
          </p:nvSpPr>
          <p:spPr>
            <a:xfrm>
              <a:off x="1274618" y="2648391"/>
              <a:ext cx="3046032" cy="159439"/>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Monitoring | Policy | Defender | More…</a:t>
              </a:r>
            </a:p>
          </p:txBody>
        </p:sp>
        <p:grpSp>
          <p:nvGrpSpPr>
            <p:cNvPr id="62" name="Group 61">
              <a:extLst>
                <a:ext uri="{FF2B5EF4-FFF2-40B4-BE49-F238E27FC236}">
                  <a16:creationId xmlns:a16="http://schemas.microsoft.com/office/drawing/2014/main" id="{2E7E5CE0-629A-43F4-A2E2-EA0A73A95301}"/>
                </a:ext>
              </a:extLst>
            </p:cNvPr>
            <p:cNvGrpSpPr/>
            <p:nvPr/>
          </p:nvGrpSpPr>
          <p:grpSpPr>
            <a:xfrm>
              <a:off x="8713874" y="2503328"/>
              <a:ext cx="1103222" cy="456324"/>
              <a:chOff x="11212308" y="1631041"/>
              <a:chExt cx="979692" cy="367962"/>
            </a:xfrm>
          </p:grpSpPr>
          <p:pic>
            <p:nvPicPr>
              <p:cNvPr id="63" name="Graphic 62">
                <a:extLst>
                  <a:ext uri="{FF2B5EF4-FFF2-40B4-BE49-F238E27FC236}">
                    <a16:creationId xmlns:a16="http://schemas.microsoft.com/office/drawing/2014/main" id="{2AFE4DC1-DC08-4DDE-AC40-652E56A9B25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12308" y="1631041"/>
                <a:ext cx="367962" cy="367962"/>
              </a:xfrm>
              <a:prstGeom prst="rect">
                <a:avLst/>
              </a:prstGeom>
            </p:spPr>
          </p:pic>
          <p:pic>
            <p:nvPicPr>
              <p:cNvPr id="64" name="Graphic 63">
                <a:extLst>
                  <a:ext uri="{FF2B5EF4-FFF2-40B4-BE49-F238E27FC236}">
                    <a16:creationId xmlns:a16="http://schemas.microsoft.com/office/drawing/2014/main" id="{C9B56329-B2ED-4838-8D48-76BC118C67F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846728" y="1642386"/>
                <a:ext cx="345272" cy="345272"/>
              </a:xfrm>
              <a:prstGeom prst="rect">
                <a:avLst/>
              </a:prstGeom>
            </p:spPr>
          </p:pic>
        </p:grpSp>
        <p:sp>
          <p:nvSpPr>
            <p:cNvPr id="70" name="TextBox 69">
              <a:extLst>
                <a:ext uri="{FF2B5EF4-FFF2-40B4-BE49-F238E27FC236}">
                  <a16:creationId xmlns:a16="http://schemas.microsoft.com/office/drawing/2014/main" id="{0C5D71EF-E5C2-4951-8FF2-B82B363175E0}"/>
                </a:ext>
              </a:extLst>
            </p:cNvPr>
            <p:cNvSpPr txBox="1"/>
            <p:nvPr/>
          </p:nvSpPr>
          <p:spPr>
            <a:xfrm>
              <a:off x="1474720" y="2133628"/>
              <a:ext cx="2645829" cy="182216"/>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itchFamily="34" charset="0"/>
                </a:rPr>
                <a:t>Management services</a:t>
              </a:r>
            </a:p>
          </p:txBody>
        </p:sp>
        <p:sp>
          <p:nvSpPr>
            <p:cNvPr id="78" name="TextBox 77">
              <a:extLst>
                <a:ext uri="{FF2B5EF4-FFF2-40B4-BE49-F238E27FC236}">
                  <a16:creationId xmlns:a16="http://schemas.microsoft.com/office/drawing/2014/main" id="{CB5F5E75-268C-44A6-AC28-0B1E07740B99}"/>
                </a:ext>
              </a:extLst>
            </p:cNvPr>
            <p:cNvSpPr txBox="1"/>
            <p:nvPr/>
          </p:nvSpPr>
          <p:spPr>
            <a:xfrm>
              <a:off x="7834935" y="2144768"/>
              <a:ext cx="3152378" cy="182216"/>
            </a:xfrm>
            <a:prstGeom prst="rect">
              <a:avLst/>
            </a:prstGeom>
            <a:noFill/>
          </p:spPr>
          <p:txBody>
            <a:bodyPr wrap="squar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a:rPr>
                <a:t>Azure Arc-enabled data services</a:t>
              </a:r>
            </a:p>
          </p:txBody>
        </p:sp>
        <p:sp>
          <p:nvSpPr>
            <p:cNvPr id="72" name="TextBox 71">
              <a:extLst>
                <a:ext uri="{FF2B5EF4-FFF2-40B4-BE49-F238E27FC236}">
                  <a16:creationId xmlns:a16="http://schemas.microsoft.com/office/drawing/2014/main" id="{B8CE8AFC-BEB3-4367-8ACA-0CBCC69D482C}"/>
                </a:ext>
              </a:extLst>
            </p:cNvPr>
            <p:cNvSpPr txBox="1"/>
            <p:nvPr/>
          </p:nvSpPr>
          <p:spPr>
            <a:xfrm>
              <a:off x="4615530" y="2133627"/>
              <a:ext cx="2960943" cy="182216"/>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itchFamily="34" charset="0"/>
                </a:rPr>
                <a:t>Cloud native applications</a:t>
              </a:r>
            </a:p>
          </p:txBody>
        </p:sp>
        <p:pic>
          <p:nvPicPr>
            <p:cNvPr id="3" name="Picture 6" descr="Related image">
              <a:extLst>
                <a:ext uri="{FF2B5EF4-FFF2-40B4-BE49-F238E27FC236}">
                  <a16:creationId xmlns:a16="http://schemas.microsoft.com/office/drawing/2014/main" id="{6DF43B01-9DC3-440B-9264-9459292893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38929" y="2574841"/>
              <a:ext cx="294731" cy="313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7FBC0A0C-ACC1-48B4-A86A-6AB21730E3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4950" y="2574842"/>
              <a:ext cx="313297" cy="3132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B25EDF0A-7633-493A-A81C-126236A30D0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5316899" y="2491788"/>
              <a:ext cx="284812" cy="4794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e the source image">
              <a:extLst>
                <a:ext uri="{FF2B5EF4-FFF2-40B4-BE49-F238E27FC236}">
                  <a16:creationId xmlns:a16="http://schemas.microsoft.com/office/drawing/2014/main" id="{A41D831D-05D9-4FC6-9D97-D4B1D495C1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1486" y="2641402"/>
              <a:ext cx="479405" cy="180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C4B11817-7832-47F4-8719-B10FB1338C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4129" y="2630648"/>
              <a:ext cx="383591" cy="201685"/>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a:extLst>
                <a:ext uri="{FF2B5EF4-FFF2-40B4-BE49-F238E27FC236}">
                  <a16:creationId xmlns:a16="http://schemas.microsoft.com/office/drawing/2014/main" id="{B3292476-02AC-49AC-8E7F-B456C84CCB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45883" y="3724360"/>
              <a:ext cx="594018" cy="543376"/>
            </a:xfrm>
            <a:prstGeom prst="rect">
              <a:avLst/>
            </a:prstGeom>
          </p:spPr>
        </p:pic>
        <p:sp>
          <p:nvSpPr>
            <p:cNvPr id="66" name="TextBox 65">
              <a:extLst>
                <a:ext uri="{FF2B5EF4-FFF2-40B4-BE49-F238E27FC236}">
                  <a16:creationId xmlns:a16="http://schemas.microsoft.com/office/drawing/2014/main" id="{7E6CF41A-1F23-41D6-ACF7-28653EC1701E}"/>
                </a:ext>
              </a:extLst>
            </p:cNvPr>
            <p:cNvSpPr txBox="1"/>
            <p:nvPr/>
          </p:nvSpPr>
          <p:spPr>
            <a:xfrm>
              <a:off x="5002679" y="3885249"/>
              <a:ext cx="2480646" cy="204993"/>
            </a:xfrm>
            <a:prstGeom prst="rect">
              <a:avLst/>
            </a:prstGeom>
            <a:noFill/>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AKS on Azure Stack HCI</a:t>
              </a:r>
            </a:p>
          </p:txBody>
        </p:sp>
        <p:sp>
          <p:nvSpPr>
            <p:cNvPr id="67" name="TextBox 66">
              <a:extLst>
                <a:ext uri="{FF2B5EF4-FFF2-40B4-BE49-F238E27FC236}">
                  <a16:creationId xmlns:a16="http://schemas.microsoft.com/office/drawing/2014/main" id="{5547BA38-C1A7-40C0-ABBF-AA50310E5CBD}"/>
                </a:ext>
              </a:extLst>
            </p:cNvPr>
            <p:cNvSpPr txBox="1"/>
            <p:nvPr/>
          </p:nvSpPr>
          <p:spPr>
            <a:xfrm>
              <a:off x="5307677" y="5164822"/>
              <a:ext cx="2480646" cy="204993"/>
            </a:xfrm>
            <a:prstGeom prst="rect">
              <a:avLst/>
            </a:prstGeom>
            <a:noFill/>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Azure Stack HCI</a:t>
              </a:r>
            </a:p>
          </p:txBody>
        </p:sp>
        <p:pic>
          <p:nvPicPr>
            <p:cNvPr id="4" name="Picture 3" descr="Azure Stack HCI">
              <a:extLst>
                <a:ext uri="{FF2B5EF4-FFF2-40B4-BE49-F238E27FC236}">
                  <a16:creationId xmlns:a16="http://schemas.microsoft.com/office/drawing/2014/main" id="{E91EE3A3-506B-41DF-9BFD-93AB170E41CF}"/>
                </a:ext>
              </a:extLst>
            </p:cNvPr>
            <p:cNvPicPr preferRelativeResize="0">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4375251" y="5055110"/>
              <a:ext cx="728336" cy="441020"/>
            </a:xfrm>
            <a:prstGeom prst="rect">
              <a:avLst/>
            </a:prstGeom>
          </p:spPr>
        </p:pic>
        <p:grpSp>
          <p:nvGrpSpPr>
            <p:cNvPr id="29" name="Group 28">
              <a:extLst>
                <a:ext uri="{FF2B5EF4-FFF2-40B4-BE49-F238E27FC236}">
                  <a16:creationId xmlns:a16="http://schemas.microsoft.com/office/drawing/2014/main" id="{DC2C4B69-429D-458E-AC4E-81BEB1743B9B}"/>
                </a:ext>
              </a:extLst>
            </p:cNvPr>
            <p:cNvGrpSpPr/>
            <p:nvPr/>
          </p:nvGrpSpPr>
          <p:grpSpPr>
            <a:xfrm>
              <a:off x="1294506" y="3412978"/>
              <a:ext cx="1410305" cy="2271130"/>
              <a:chOff x="713770" y="3412978"/>
              <a:chExt cx="1410305" cy="2271130"/>
            </a:xfrm>
          </p:grpSpPr>
          <p:sp>
            <p:nvSpPr>
              <p:cNvPr id="44" name="Rectangle 43" descr="Now in preview&#10;">
                <a:extLst>
                  <a:ext uri="{FF2B5EF4-FFF2-40B4-BE49-F238E27FC236}">
                    <a16:creationId xmlns:a16="http://schemas.microsoft.com/office/drawing/2014/main" id="{A52E4A4F-C685-413A-A767-5EEF9BB997AD}"/>
                  </a:ext>
                </a:extLst>
              </p:cNvPr>
              <p:cNvSpPr/>
              <p:nvPr/>
            </p:nvSpPr>
            <p:spPr bwMode="auto">
              <a:xfrm>
                <a:off x="713770" y="3412978"/>
                <a:ext cx="1410305" cy="2271130"/>
              </a:xfrm>
              <a:prstGeom prst="rect">
                <a:avLst/>
              </a:prstGeom>
              <a:solidFill>
                <a:srgbClr val="1A1A1A"/>
              </a:solid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69" name="TextBox 68">
                <a:extLst>
                  <a:ext uri="{FF2B5EF4-FFF2-40B4-BE49-F238E27FC236}">
                    <a16:creationId xmlns:a16="http://schemas.microsoft.com/office/drawing/2014/main" id="{D884BFFA-8E4A-4D75-8E20-B1F6D237B5BF}"/>
                  </a:ext>
                </a:extLst>
              </p:cNvPr>
              <p:cNvSpPr txBox="1"/>
              <p:nvPr/>
            </p:nvSpPr>
            <p:spPr>
              <a:xfrm>
                <a:off x="751442" y="4635954"/>
                <a:ext cx="1334960" cy="318877"/>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Arc-enabled</a:t>
                </a:r>
              </a:p>
            </p:txBody>
          </p:sp>
          <p:pic>
            <p:nvPicPr>
              <p:cNvPr id="68" name="Graphic 67" descr="Azure Arc logo">
                <a:extLst>
                  <a:ext uri="{FF2B5EF4-FFF2-40B4-BE49-F238E27FC236}">
                    <a16:creationId xmlns:a16="http://schemas.microsoft.com/office/drawing/2014/main" id="{4312420D-D220-4800-BBCA-0AB650287AE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76311" y="4017935"/>
                <a:ext cx="485222" cy="520634"/>
              </a:xfrm>
              <a:prstGeom prst="rect">
                <a:avLst/>
              </a:prstGeom>
            </p:spPr>
          </p:pic>
        </p:grpSp>
      </p:grpSp>
      <p:pic>
        <p:nvPicPr>
          <p:cNvPr id="2" name="Graphic 1">
            <a:extLst>
              <a:ext uri="{FF2B5EF4-FFF2-40B4-BE49-F238E27FC236}">
                <a16:creationId xmlns:a16="http://schemas.microsoft.com/office/drawing/2014/main" id="{89AE7B2E-5C46-4F8F-8746-F69E08EAFD9D}"/>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41778" y="2336947"/>
            <a:ext cx="394457" cy="394457"/>
          </a:xfrm>
          <a:prstGeom prst="rect">
            <a:avLst/>
          </a:prstGeom>
        </p:spPr>
      </p:pic>
      <p:sp>
        <p:nvSpPr>
          <p:cNvPr id="10" name="Rectangle 9">
            <a:extLst>
              <a:ext uri="{FF2B5EF4-FFF2-40B4-BE49-F238E27FC236}">
                <a16:creationId xmlns:a16="http://schemas.microsoft.com/office/drawing/2014/main" id="{3BD62116-43DC-40D7-9427-CB1A14AD0514}"/>
              </a:ext>
              <a:ext uri="{C183D7F6-B498-43B3-948B-1728B52AA6E4}">
                <adec:decorative xmlns:adec="http://schemas.microsoft.com/office/drawing/2017/decorative" val="1"/>
              </a:ext>
            </a:extLst>
          </p:cNvPr>
          <p:cNvSpPr/>
          <p:nvPr/>
        </p:nvSpPr>
        <p:spPr bwMode="auto">
          <a:xfrm>
            <a:off x="7880152" y="5457933"/>
            <a:ext cx="3017520" cy="724189"/>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Enterprise scale and</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great price-performance</a:t>
            </a:r>
          </a:p>
        </p:txBody>
      </p:sp>
      <p:sp>
        <p:nvSpPr>
          <p:cNvPr id="11" name="Rectangle 10">
            <a:extLst>
              <a:ext uri="{FF2B5EF4-FFF2-40B4-BE49-F238E27FC236}">
                <a16:creationId xmlns:a16="http://schemas.microsoft.com/office/drawing/2014/main" id="{0E7BE12C-96F9-4853-B0D0-0F8EC0E4EFEB}"/>
              </a:ext>
              <a:ext uri="{C183D7F6-B498-43B3-948B-1728B52AA6E4}">
                <adec:decorative xmlns:adec="http://schemas.microsoft.com/office/drawing/2017/decorative" val="1"/>
              </a:ext>
            </a:extLst>
          </p:cNvPr>
          <p:cNvSpPr/>
          <p:nvPr/>
        </p:nvSpPr>
        <p:spPr bwMode="auto">
          <a:xfrm>
            <a:off x="7880152" y="4854374"/>
            <a:ext cx="3017520" cy="724189"/>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Flexible for VM and cloud native</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with AKS on Azure Stack HCI</a:t>
            </a:r>
          </a:p>
        </p:txBody>
      </p:sp>
      <p:sp>
        <p:nvSpPr>
          <p:cNvPr id="12" name="Rectangle 11">
            <a:extLst>
              <a:ext uri="{FF2B5EF4-FFF2-40B4-BE49-F238E27FC236}">
                <a16:creationId xmlns:a16="http://schemas.microsoft.com/office/drawing/2014/main" id="{8BB12BB8-A578-4194-9EF9-4ADD141D00FF}"/>
              </a:ext>
              <a:ext uri="{C183D7F6-B498-43B3-948B-1728B52AA6E4}">
                <adec:decorative xmlns:adec="http://schemas.microsoft.com/office/drawing/2017/decorative" val="1"/>
              </a:ext>
            </a:extLst>
          </p:cNvPr>
          <p:cNvSpPr/>
          <p:nvPr/>
        </p:nvSpPr>
        <p:spPr bwMode="auto">
          <a:xfrm>
            <a:off x="7880152" y="3533781"/>
            <a:ext cx="3017520" cy="724189"/>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Familiar management, operations</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and deployment flexibility</a:t>
            </a:r>
          </a:p>
        </p:txBody>
      </p:sp>
      <p:sp>
        <p:nvSpPr>
          <p:cNvPr id="13" name="TextBox 12">
            <a:extLst>
              <a:ext uri="{FF2B5EF4-FFF2-40B4-BE49-F238E27FC236}">
                <a16:creationId xmlns:a16="http://schemas.microsoft.com/office/drawing/2014/main" id="{F7142F54-A38E-4C46-B1F7-DAAE21DF17D4}"/>
              </a:ext>
              <a:ext uri="{C183D7F6-B498-43B3-948B-1728B52AA6E4}">
                <adec:decorative xmlns:adec="http://schemas.microsoft.com/office/drawing/2017/decorative" val="1"/>
              </a:ext>
            </a:extLst>
          </p:cNvPr>
          <p:cNvSpPr txBox="1"/>
          <p:nvPr/>
        </p:nvSpPr>
        <p:spPr>
          <a:xfrm>
            <a:off x="4808220" y="3449350"/>
            <a:ext cx="2645829" cy="221599"/>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itchFamily="34" charset="0"/>
              </a:rPr>
              <a:t>Container Management</a:t>
            </a:r>
          </a:p>
        </p:txBody>
      </p:sp>
      <p:sp>
        <p:nvSpPr>
          <p:cNvPr id="14" name="TextBox 13">
            <a:extLst>
              <a:ext uri="{FF2B5EF4-FFF2-40B4-BE49-F238E27FC236}">
                <a16:creationId xmlns:a16="http://schemas.microsoft.com/office/drawing/2014/main" id="{BB4CC94B-53E4-477A-96C1-4499BF0F6FFA}"/>
              </a:ext>
              <a:ext uri="{C183D7F6-B498-43B3-948B-1728B52AA6E4}">
                <adec:decorative xmlns:adec="http://schemas.microsoft.com/office/drawing/2017/decorative" val="1"/>
              </a:ext>
            </a:extLst>
          </p:cNvPr>
          <p:cNvSpPr txBox="1"/>
          <p:nvPr/>
        </p:nvSpPr>
        <p:spPr>
          <a:xfrm>
            <a:off x="4808220" y="4966164"/>
            <a:ext cx="2645829" cy="221599"/>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itchFamily="34" charset="0"/>
              </a:rPr>
              <a:t>Datacenter Modernization</a:t>
            </a:r>
          </a:p>
        </p:txBody>
      </p:sp>
    </p:spTree>
    <p:extLst>
      <p:ext uri="{BB962C8B-B14F-4D97-AF65-F5344CB8AC3E}">
        <p14:creationId xmlns:p14="http://schemas.microsoft.com/office/powerpoint/2010/main" val="2640708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decel="100000" fill="hold" grpId="1" nodeType="withEffect">
                                  <p:stCondLst>
                                    <p:cond delay="0"/>
                                  </p:stCondLst>
                                  <p:childTnLst>
                                    <p:animMotion origin="layout" path="M 0 3.7037E-6 L 0 0.02453 " pathEditMode="relative" rAng="0" ptsTypes="AA">
                                      <p:cBhvr>
                                        <p:cTn id="9" dur="500" spd="-100000" fill="hold"/>
                                        <p:tgtEl>
                                          <p:spTgt spid="26"/>
                                        </p:tgtEl>
                                        <p:attrNameLst>
                                          <p:attrName>ppt_x</p:attrName>
                                          <p:attrName>ppt_y</p:attrName>
                                        </p:attrNameLst>
                                      </p:cBhvr>
                                      <p:rCtr x="0" y="1227"/>
                                    </p:animMotion>
                                  </p:childTnLst>
                                </p:cTn>
                              </p:par>
                              <p:par>
                                <p:cTn id="10" presetID="10" presetClass="entr" presetSubtype="0" fill="hold" nodeType="withEffect">
                                  <p:stCondLst>
                                    <p:cond delay="1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42" presetClass="path" presetSubtype="0" decel="100000" fill="hold" nodeType="withEffect">
                                  <p:stCondLst>
                                    <p:cond delay="100"/>
                                  </p:stCondLst>
                                  <p:childTnLst>
                                    <p:animMotion origin="layout" path="M -2.08333E-7 -1.85185E-6 L -2.08333E-7 0.02454 " pathEditMode="relative" rAng="0" ptsTypes="AA">
                                      <p:cBhvr>
                                        <p:cTn id="14" dur="500" spd="-100000" fill="hold"/>
                                        <p:tgtEl>
                                          <p:spTgt spid="30"/>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982032FD-14E9-4B5E-9A6D-2613B2775C5D}"/>
              </a:ext>
              <a:ext uri="{C183D7F6-B498-43B3-948B-1728B52AA6E4}">
                <adec:decorative xmlns:adec="http://schemas.microsoft.com/office/drawing/2017/decorative" val="1"/>
              </a:ext>
            </a:extLst>
          </p:cNvPr>
          <p:cNvSpPr/>
          <p:nvPr/>
        </p:nvSpPr>
        <p:spPr bwMode="auto">
          <a:xfrm>
            <a:off x="478958" y="2295921"/>
            <a:ext cx="3622770" cy="3329645"/>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3" name="Rectangle 102">
            <a:extLst>
              <a:ext uri="{FF2B5EF4-FFF2-40B4-BE49-F238E27FC236}">
                <a16:creationId xmlns:a16="http://schemas.microsoft.com/office/drawing/2014/main" id="{C7AC46D8-9BA7-41A8-AE76-88A4A287CF16}"/>
              </a:ext>
              <a:ext uri="{C183D7F6-B498-43B3-948B-1728B52AA6E4}">
                <adec:decorative xmlns:adec="http://schemas.microsoft.com/office/drawing/2017/decorative" val="1"/>
              </a:ext>
            </a:extLst>
          </p:cNvPr>
          <p:cNvSpPr/>
          <p:nvPr/>
        </p:nvSpPr>
        <p:spPr bwMode="auto">
          <a:xfrm>
            <a:off x="4316286" y="2295922"/>
            <a:ext cx="3576605" cy="3329644"/>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4" name="Rectangle 103">
            <a:extLst>
              <a:ext uri="{FF2B5EF4-FFF2-40B4-BE49-F238E27FC236}">
                <a16:creationId xmlns:a16="http://schemas.microsoft.com/office/drawing/2014/main" id="{78A3D090-D35F-4929-8886-325DCF3A7BC3}"/>
              </a:ext>
              <a:ext uri="{C183D7F6-B498-43B3-948B-1728B52AA6E4}">
                <adec:decorative xmlns:adec="http://schemas.microsoft.com/office/drawing/2017/decorative" val="1"/>
              </a:ext>
            </a:extLst>
          </p:cNvPr>
          <p:cNvSpPr/>
          <p:nvPr/>
        </p:nvSpPr>
        <p:spPr bwMode="auto">
          <a:xfrm>
            <a:off x="8126105" y="2295921"/>
            <a:ext cx="3573180" cy="3329643"/>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Text Placeholder 7">
            <a:extLst>
              <a:ext uri="{FF2B5EF4-FFF2-40B4-BE49-F238E27FC236}">
                <a16:creationId xmlns:a16="http://schemas.microsoft.com/office/drawing/2014/main" id="{73D7CDAC-3602-4DB5-B969-91EE332723BB}"/>
              </a:ext>
              <a:ext uri="{C183D7F6-B498-43B3-948B-1728B52AA6E4}">
                <adec:decorative xmlns:adec="http://schemas.microsoft.com/office/drawing/2017/decorative" val="1"/>
              </a:ext>
            </a:extLst>
          </p:cNvPr>
          <p:cNvSpPr txBox="1">
            <a:spLocks/>
          </p:cNvSpPr>
          <p:nvPr/>
        </p:nvSpPr>
        <p:spPr>
          <a:xfrm>
            <a:off x="734862" y="4637355"/>
            <a:ext cx="3117592"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Gain central visibility, operations, and compliance</a:t>
            </a:r>
          </a:p>
        </p:txBody>
      </p:sp>
      <p:sp>
        <p:nvSpPr>
          <p:cNvPr id="125" name="Text Placeholder 7">
            <a:extLst>
              <a:ext uri="{FF2B5EF4-FFF2-40B4-BE49-F238E27FC236}">
                <a16:creationId xmlns:a16="http://schemas.microsoft.com/office/drawing/2014/main" id="{86436D47-0B75-409F-A4C5-58D503CE6AE3}"/>
              </a:ext>
              <a:ext uri="{C183D7F6-B498-43B3-948B-1728B52AA6E4}">
                <adec:decorative xmlns:adec="http://schemas.microsoft.com/office/drawing/2017/decorative" val="1"/>
              </a:ext>
            </a:extLst>
          </p:cNvPr>
          <p:cNvSpPr txBox="1">
            <a:spLocks/>
          </p:cNvSpPr>
          <p:nvPr/>
        </p:nvSpPr>
        <p:spPr>
          <a:xfrm>
            <a:off x="4656682"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Build Cloud native apps anywhere, at scale</a:t>
            </a:r>
          </a:p>
        </p:txBody>
      </p:sp>
      <p:sp>
        <p:nvSpPr>
          <p:cNvPr id="126" name="Text Placeholder 7">
            <a:extLst>
              <a:ext uri="{FF2B5EF4-FFF2-40B4-BE49-F238E27FC236}">
                <a16:creationId xmlns:a16="http://schemas.microsoft.com/office/drawing/2014/main" id="{37F62926-7747-4956-A3D0-CE282AA8E3B3}"/>
              </a:ext>
              <a:ext uri="{C183D7F6-B498-43B3-948B-1728B52AA6E4}">
                <adec:decorative xmlns:adec="http://schemas.microsoft.com/office/drawing/2017/decorative" val="1"/>
              </a:ext>
            </a:extLst>
          </p:cNvPr>
          <p:cNvSpPr txBox="1">
            <a:spLocks/>
          </p:cNvSpPr>
          <p:nvPr/>
        </p:nvSpPr>
        <p:spPr>
          <a:xfrm>
            <a:off x="8469938"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Run Azure</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services anywhere</a:t>
            </a:r>
          </a:p>
        </p:txBody>
      </p:sp>
      <p:pic>
        <p:nvPicPr>
          <p:cNvPr id="3" name="Graphic 2">
            <a:extLst>
              <a:ext uri="{FF2B5EF4-FFF2-40B4-BE49-F238E27FC236}">
                <a16:creationId xmlns:a16="http://schemas.microsoft.com/office/drawing/2014/main" id="{BA9AC7E5-36B3-4EF5-85E5-20ABEEF878D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2802" y="378997"/>
            <a:ext cx="859304" cy="859304"/>
          </a:xfrm>
          <a:prstGeom prst="rect">
            <a:avLst/>
          </a:prstGeom>
        </p:spPr>
      </p:pic>
      <p:sp>
        <p:nvSpPr>
          <p:cNvPr id="2" name="Title 1">
            <a:extLst>
              <a:ext uri="{FF2B5EF4-FFF2-40B4-BE49-F238E27FC236}">
                <a16:creationId xmlns:a16="http://schemas.microsoft.com/office/drawing/2014/main" id="{A619C88F-CA7F-4240-935E-086C83FD1B8A}"/>
              </a:ext>
              <a:ext uri="{C183D7F6-B498-43B3-948B-1728B52AA6E4}">
                <adec:decorative xmlns:adec="http://schemas.microsoft.com/office/drawing/2017/decorative" val="1"/>
              </a:ext>
            </a:extLst>
          </p:cNvPr>
          <p:cNvSpPr>
            <a:spLocks noGrp="1"/>
          </p:cNvSpPr>
          <p:nvPr>
            <p:ph type="title"/>
          </p:nvPr>
        </p:nvSpPr>
        <p:spPr/>
        <p:txBody>
          <a:bodyPr/>
          <a:lstStyle/>
          <a:p>
            <a:pPr marL="0" marR="0" lvl="0" indent="0" algn="ctr" defTabSz="932472" rtl="0" eaLnBrk="1" fontAlgn="base" latinLnBrk="0" hangingPunct="1">
              <a:lnSpc>
                <a:spcPct val="90000"/>
              </a:lnSpc>
              <a:spcBef>
                <a:spcPts val="600"/>
              </a:spcBef>
              <a:spcAft>
                <a:spcPts val="600"/>
              </a:spcAft>
              <a:tabLst/>
              <a:defRPr/>
            </a:pPr>
            <a:r>
              <a:rPr kumimoji="0" lang="en-US" sz="4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Azure Arc</a:t>
            </a:r>
            <a:endParaRPr lang="en-US" sz="4800" dirty="0"/>
          </a:p>
        </p:txBody>
      </p:sp>
      <p:sp>
        <p:nvSpPr>
          <p:cNvPr id="19" name="TextBox 18">
            <a:extLst>
              <a:ext uri="{FF2B5EF4-FFF2-40B4-BE49-F238E27FC236}">
                <a16:creationId xmlns:a16="http://schemas.microsoft.com/office/drawing/2014/main" id="{C0363C4E-8E5E-434E-B128-749478D0635C}"/>
              </a:ext>
              <a:ext uri="{C183D7F6-B498-43B3-948B-1728B52AA6E4}">
                <adec:decorative xmlns:adec="http://schemas.microsoft.com/office/drawing/2017/decorative" val="1"/>
              </a:ext>
            </a:extLst>
          </p:cNvPr>
          <p:cNvSpPr txBox="1"/>
          <p:nvPr/>
        </p:nvSpPr>
        <p:spPr>
          <a:xfrm>
            <a:off x="1501543" y="1510279"/>
            <a:ext cx="9253135" cy="75138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Extend Azure management and services anywhere</a:t>
            </a:r>
          </a:p>
        </p:txBody>
      </p:sp>
      <p:grpSp>
        <p:nvGrpSpPr>
          <p:cNvPr id="20" name="Group 19">
            <a:extLst>
              <a:ext uri="{FF2B5EF4-FFF2-40B4-BE49-F238E27FC236}">
                <a16:creationId xmlns:a16="http://schemas.microsoft.com/office/drawing/2014/main" id="{8FD56404-9CEF-4F24-A796-546843B0A703}"/>
              </a:ext>
              <a:ext uri="{C183D7F6-B498-43B3-948B-1728B52AA6E4}">
                <adec:decorative xmlns:adec="http://schemas.microsoft.com/office/drawing/2017/decorative" val="1"/>
              </a:ext>
            </a:extLst>
          </p:cNvPr>
          <p:cNvGrpSpPr/>
          <p:nvPr/>
        </p:nvGrpSpPr>
        <p:grpSpPr>
          <a:xfrm>
            <a:off x="919725" y="2771050"/>
            <a:ext cx="2727997" cy="1612797"/>
            <a:chOff x="930694" y="2293266"/>
            <a:chExt cx="2727997" cy="1612797"/>
          </a:xfrm>
        </p:grpSpPr>
        <p:grpSp>
          <p:nvGrpSpPr>
            <p:cNvPr id="21" name="Group 20">
              <a:extLst>
                <a:ext uri="{FF2B5EF4-FFF2-40B4-BE49-F238E27FC236}">
                  <a16:creationId xmlns:a16="http://schemas.microsoft.com/office/drawing/2014/main" id="{36428A0B-69BE-4B11-890C-D2AD73850E9F}"/>
                </a:ext>
              </a:extLst>
            </p:cNvPr>
            <p:cNvGrpSpPr/>
            <p:nvPr/>
          </p:nvGrpSpPr>
          <p:grpSpPr>
            <a:xfrm>
              <a:off x="1163631" y="2479127"/>
              <a:ext cx="2495060" cy="1261024"/>
              <a:chOff x="1147337" y="2070101"/>
              <a:chExt cx="2495060" cy="1182727"/>
            </a:xfrm>
          </p:grpSpPr>
          <p:sp>
            <p:nvSpPr>
              <p:cNvPr id="47" name="Rectangle 46">
                <a:extLst>
                  <a:ext uri="{FF2B5EF4-FFF2-40B4-BE49-F238E27FC236}">
                    <a16:creationId xmlns:a16="http://schemas.microsoft.com/office/drawing/2014/main" id="{E83E4781-7CAF-4C85-9C3F-F7D60C0395B2}"/>
                  </a:ext>
                </a:extLst>
              </p:cNvPr>
              <p:cNvSpPr/>
              <p:nvPr/>
            </p:nvSpPr>
            <p:spPr bwMode="auto">
              <a:xfrm>
                <a:off x="1147337" y="2070101"/>
                <a:ext cx="2495060" cy="589496"/>
              </a:xfrm>
              <a:prstGeom prst="rect">
                <a:avLst/>
              </a:prstGeom>
              <a:noFill/>
              <a:ln w="15875">
                <a:solidFill>
                  <a:schemeClr val="bg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F01283B3-5DE5-46C1-BB42-E0432599363D}"/>
                  </a:ext>
                </a:extLst>
              </p:cNvPr>
              <p:cNvSpPr/>
              <p:nvPr/>
            </p:nvSpPr>
            <p:spPr bwMode="auto">
              <a:xfrm>
                <a:off x="1147337" y="2823547"/>
                <a:ext cx="2495060" cy="429281"/>
              </a:xfrm>
              <a:prstGeom prst="rect">
                <a:avLst/>
              </a:prstGeom>
              <a:noFill/>
              <a:ln w="15875">
                <a:solidFill>
                  <a:schemeClr val="bg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useBgFill="1">
          <p:nvSpPr>
            <p:cNvPr id="22" name="TextBox 21">
              <a:extLst>
                <a:ext uri="{FF2B5EF4-FFF2-40B4-BE49-F238E27FC236}">
                  <a16:creationId xmlns:a16="http://schemas.microsoft.com/office/drawing/2014/main" id="{21CBF317-20A9-49E1-8EF5-1C37D220A987}"/>
                </a:ext>
              </a:extLst>
            </p:cNvPr>
            <p:cNvSpPr txBox="1"/>
            <p:nvPr/>
          </p:nvSpPr>
          <p:spPr>
            <a:xfrm>
              <a:off x="2276079" y="2310209"/>
              <a:ext cx="867545" cy="338554"/>
            </a:xfrm>
            <a:prstGeom prst="rect">
              <a:avLst/>
            </a:prstGeom>
            <a:ln>
              <a:solidFill>
                <a:schemeClr val="bg1"/>
              </a:solidFill>
            </a:ln>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Multi-cloud</a:t>
              </a:r>
            </a:p>
          </p:txBody>
        </p:sp>
        <p:sp useBgFill="1">
          <p:nvSpPr>
            <p:cNvPr id="23" name="TextBox 22">
              <a:extLst>
                <a:ext uri="{FF2B5EF4-FFF2-40B4-BE49-F238E27FC236}">
                  <a16:creationId xmlns:a16="http://schemas.microsoft.com/office/drawing/2014/main" id="{2CEFFCAD-831E-4587-AA2A-2A2249543114}"/>
                </a:ext>
              </a:extLst>
            </p:cNvPr>
            <p:cNvSpPr txBox="1"/>
            <p:nvPr/>
          </p:nvSpPr>
          <p:spPr>
            <a:xfrm>
              <a:off x="2149079" y="3567509"/>
              <a:ext cx="1386918" cy="338554"/>
            </a:xfrm>
            <a:prstGeom prst="rect">
              <a:avLst/>
            </a:prstGeom>
            <a:ln>
              <a:solidFill>
                <a:schemeClr val="bg1"/>
              </a:solidFill>
            </a:ln>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Datacenter &amp; hosted</a:t>
              </a:r>
            </a:p>
          </p:txBody>
        </p:sp>
        <p:grpSp>
          <p:nvGrpSpPr>
            <p:cNvPr id="24" name="Group 23">
              <a:extLst>
                <a:ext uri="{FF2B5EF4-FFF2-40B4-BE49-F238E27FC236}">
                  <a16:creationId xmlns:a16="http://schemas.microsoft.com/office/drawing/2014/main" id="{F16AFCBA-4441-4B0B-8456-42AF4CD56E88}"/>
                </a:ext>
              </a:extLst>
            </p:cNvPr>
            <p:cNvGrpSpPr/>
            <p:nvPr/>
          </p:nvGrpSpPr>
          <p:grpSpPr>
            <a:xfrm>
              <a:off x="1716688" y="2791061"/>
              <a:ext cx="1388947" cy="807972"/>
              <a:chOff x="1700394" y="2341903"/>
              <a:chExt cx="1388947" cy="807972"/>
            </a:xfrm>
          </p:grpSpPr>
          <p:pic>
            <p:nvPicPr>
              <p:cNvPr id="31" name="Graphic 30">
                <a:extLst>
                  <a:ext uri="{FF2B5EF4-FFF2-40B4-BE49-F238E27FC236}">
                    <a16:creationId xmlns:a16="http://schemas.microsoft.com/office/drawing/2014/main" id="{6A49A0FC-D4AF-4E12-A4ED-54AE728B1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0394" y="2348857"/>
                <a:ext cx="247970" cy="247969"/>
              </a:xfrm>
              <a:prstGeom prst="rect">
                <a:avLst/>
              </a:prstGeom>
            </p:spPr>
          </p:pic>
          <p:grpSp>
            <p:nvGrpSpPr>
              <p:cNvPr id="32" name="storage3" descr="storage">
                <a:extLst>
                  <a:ext uri="{FF2B5EF4-FFF2-40B4-BE49-F238E27FC236}">
                    <a16:creationId xmlns:a16="http://schemas.microsoft.com/office/drawing/2014/main" id="{D04ACB2B-A20C-4EF9-92B3-9B0F04410404}"/>
                  </a:ext>
                </a:extLst>
              </p:cNvPr>
              <p:cNvGrpSpPr/>
              <p:nvPr/>
            </p:nvGrpSpPr>
            <p:grpSpPr>
              <a:xfrm>
                <a:off x="2298699" y="2341903"/>
                <a:ext cx="197143" cy="261872"/>
                <a:chOff x="19547751" y="2337953"/>
                <a:chExt cx="652767" cy="867099"/>
              </a:xfrm>
            </p:grpSpPr>
            <p:sp>
              <p:nvSpPr>
                <p:cNvPr id="44" name="Freeform: Shape 43">
                  <a:extLst>
                    <a:ext uri="{FF2B5EF4-FFF2-40B4-BE49-F238E27FC236}">
                      <a16:creationId xmlns:a16="http://schemas.microsoft.com/office/drawing/2014/main" id="{138CCFCE-FF2E-40B6-A3AE-5CF9818302A8}"/>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solidFill>
                    <a:schemeClr val="bg1"/>
                  </a:solid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26A45F2-781A-4C97-BEF7-05291E47323C}"/>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solidFill>
                    <a:schemeClr val="bg1"/>
                  </a:solid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4A39E96-1E89-47C6-8EEF-AF8A79A29309}"/>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solidFill>
                    <a:schemeClr val="bg1"/>
                  </a:solid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3" name="Kubernetes" descr="Kubernetes">
                <a:extLst>
                  <a:ext uri="{FF2B5EF4-FFF2-40B4-BE49-F238E27FC236}">
                    <a16:creationId xmlns:a16="http://schemas.microsoft.com/office/drawing/2014/main" id="{A729C793-E713-4D2D-AA55-F9CEA2FD19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46188" y="2351265"/>
                <a:ext cx="243153" cy="243153"/>
              </a:xfrm>
              <a:prstGeom prst="rect">
                <a:avLst/>
              </a:prstGeom>
            </p:spPr>
          </p:pic>
          <p:grpSp>
            <p:nvGrpSpPr>
              <p:cNvPr id="34" name="Group 33">
                <a:extLst>
                  <a:ext uri="{FF2B5EF4-FFF2-40B4-BE49-F238E27FC236}">
                    <a16:creationId xmlns:a16="http://schemas.microsoft.com/office/drawing/2014/main" id="{789FC758-55AC-49A2-B8BC-A77F475F3B10}"/>
                  </a:ext>
                </a:extLst>
              </p:cNvPr>
              <p:cNvGrpSpPr/>
              <p:nvPr/>
            </p:nvGrpSpPr>
            <p:grpSpPr>
              <a:xfrm>
                <a:off x="1700394" y="2888003"/>
                <a:ext cx="1388947" cy="261872"/>
                <a:chOff x="1721424" y="2341903"/>
                <a:chExt cx="1388947" cy="261872"/>
              </a:xfrm>
            </p:grpSpPr>
            <p:pic>
              <p:nvPicPr>
                <p:cNvPr id="38" name="Graphic 37">
                  <a:extLst>
                    <a:ext uri="{FF2B5EF4-FFF2-40B4-BE49-F238E27FC236}">
                      <a16:creationId xmlns:a16="http://schemas.microsoft.com/office/drawing/2014/main" id="{986F0D28-4A0A-4BE0-82BE-EFE1D554A4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1424" y="2348857"/>
                  <a:ext cx="247970" cy="247969"/>
                </a:xfrm>
                <a:prstGeom prst="rect">
                  <a:avLst/>
                </a:prstGeom>
              </p:spPr>
            </p:pic>
            <p:grpSp>
              <p:nvGrpSpPr>
                <p:cNvPr id="39" name="storage3" descr="storage">
                  <a:extLst>
                    <a:ext uri="{FF2B5EF4-FFF2-40B4-BE49-F238E27FC236}">
                      <a16:creationId xmlns:a16="http://schemas.microsoft.com/office/drawing/2014/main" id="{C6E5DF20-EFBB-4EA5-AFC9-31EEC0B98271}"/>
                    </a:ext>
                  </a:extLst>
                </p:cNvPr>
                <p:cNvGrpSpPr/>
                <p:nvPr/>
              </p:nvGrpSpPr>
              <p:grpSpPr>
                <a:xfrm>
                  <a:off x="2319729" y="2341903"/>
                  <a:ext cx="197143" cy="261872"/>
                  <a:chOff x="19547751" y="2337953"/>
                  <a:chExt cx="652767" cy="867099"/>
                </a:xfrm>
              </p:grpSpPr>
              <p:sp>
                <p:nvSpPr>
                  <p:cNvPr id="41" name="Freeform: Shape 40">
                    <a:extLst>
                      <a:ext uri="{FF2B5EF4-FFF2-40B4-BE49-F238E27FC236}">
                        <a16:creationId xmlns:a16="http://schemas.microsoft.com/office/drawing/2014/main" id="{2743A36F-819E-4D50-9AFC-B331023ECFDA}"/>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solidFill>
                      <a:schemeClr val="bg1"/>
                    </a:solid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83280AB-3469-4929-B6A3-C871148DDE36}"/>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solidFill>
                      <a:schemeClr val="bg1"/>
                    </a:solid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23BF4D5-ED29-4779-9E54-6868289D9A12}"/>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solidFill>
                      <a:schemeClr val="bg1"/>
                    </a:solid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0" name="Kubernetes" descr="Kubernetes">
                  <a:extLst>
                    <a:ext uri="{FF2B5EF4-FFF2-40B4-BE49-F238E27FC236}">
                      <a16:creationId xmlns:a16="http://schemas.microsoft.com/office/drawing/2014/main" id="{B19B1289-0B87-41D9-A57F-625BFF006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67218" y="2351265"/>
                  <a:ext cx="243153" cy="243153"/>
                </a:xfrm>
                <a:prstGeom prst="rect">
                  <a:avLst/>
                </a:prstGeom>
              </p:spPr>
            </p:pic>
          </p:grpSp>
          <p:cxnSp>
            <p:nvCxnSpPr>
              <p:cNvPr id="35" name="Straight Connector 34">
                <a:extLst>
                  <a:ext uri="{FF2B5EF4-FFF2-40B4-BE49-F238E27FC236}">
                    <a16:creationId xmlns:a16="http://schemas.microsoft.com/office/drawing/2014/main" id="{DBDE8340-77E3-40D8-A180-0E9372D4CFCB}"/>
                  </a:ext>
                </a:extLst>
              </p:cNvPr>
              <p:cNvCxnSpPr>
                <a:cxnSpLocks/>
              </p:cNvCxnSpPr>
              <p:nvPr/>
            </p:nvCxnSpPr>
            <p:spPr>
              <a:xfrm>
                <a:off x="1824379" y="2615416"/>
                <a:ext cx="0" cy="254000"/>
              </a:xfrm>
              <a:prstGeom prst="line">
                <a:avLst/>
              </a:prstGeom>
              <a:ln w="15875" cap="rnd">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F992B5-81FB-4553-95FE-BEC6643F9FFF}"/>
                  </a:ext>
                </a:extLst>
              </p:cNvPr>
              <p:cNvCxnSpPr>
                <a:cxnSpLocks/>
              </p:cNvCxnSpPr>
              <p:nvPr/>
            </p:nvCxnSpPr>
            <p:spPr>
              <a:xfrm>
                <a:off x="2397276" y="2615416"/>
                <a:ext cx="0" cy="254000"/>
              </a:xfrm>
              <a:prstGeom prst="line">
                <a:avLst/>
              </a:prstGeom>
              <a:ln w="15875" cap="rnd">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592EBA-0BAB-4731-B62F-288D5D978072}"/>
                  </a:ext>
                </a:extLst>
              </p:cNvPr>
              <p:cNvCxnSpPr>
                <a:cxnSpLocks/>
              </p:cNvCxnSpPr>
              <p:nvPr/>
            </p:nvCxnSpPr>
            <p:spPr>
              <a:xfrm>
                <a:off x="2967764" y="2615416"/>
                <a:ext cx="0" cy="254000"/>
              </a:xfrm>
              <a:prstGeom prst="line">
                <a:avLst/>
              </a:prstGeom>
              <a:ln w="15875" cap="rnd">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B675C67C-373D-40DC-83BB-F7C3B8618C19}"/>
                </a:ext>
              </a:extLst>
            </p:cNvPr>
            <p:cNvPicPr>
              <a:picLocks noChangeAspect="1"/>
            </p:cNvPicPr>
            <p:nvPr/>
          </p:nvPicPr>
          <p:blipFill rotWithShape="1">
            <a:blip r:embed="rId9"/>
            <a:srcRect l="7868" t="75623" r="62322" b="1137"/>
            <a:stretch/>
          </p:blipFill>
          <p:spPr>
            <a:xfrm>
              <a:off x="930694" y="3352657"/>
              <a:ext cx="476250" cy="353606"/>
            </a:xfrm>
            <a:prstGeom prst="rect">
              <a:avLst/>
            </a:prstGeom>
            <a:solidFill>
              <a:schemeClr val="bg1"/>
            </a:solidFill>
            <a:ln>
              <a:solidFill>
                <a:schemeClr val="bg1"/>
              </a:solidFill>
            </a:ln>
          </p:spPr>
        </p:pic>
        <p:grpSp>
          <p:nvGrpSpPr>
            <p:cNvPr id="27" name="Group 26">
              <a:extLst>
                <a:ext uri="{FF2B5EF4-FFF2-40B4-BE49-F238E27FC236}">
                  <a16:creationId xmlns:a16="http://schemas.microsoft.com/office/drawing/2014/main" id="{81E5BCED-A742-470A-9377-351015659C57}"/>
                </a:ext>
              </a:extLst>
            </p:cNvPr>
            <p:cNvGrpSpPr/>
            <p:nvPr/>
          </p:nvGrpSpPr>
          <p:grpSpPr>
            <a:xfrm>
              <a:off x="1678698" y="2293266"/>
              <a:ext cx="575953" cy="290130"/>
              <a:chOff x="1419697" y="2812532"/>
              <a:chExt cx="1091632" cy="549900"/>
            </a:xfrm>
          </p:grpSpPr>
          <p:sp>
            <p:nvSpPr>
              <p:cNvPr id="28" name="cloud 4" descr="cloud">
                <a:extLst>
                  <a:ext uri="{FF2B5EF4-FFF2-40B4-BE49-F238E27FC236}">
                    <a16:creationId xmlns:a16="http://schemas.microsoft.com/office/drawing/2014/main" id="{A26D05DD-9532-455A-A3E4-96A19BB49C8C}"/>
                  </a:ext>
                </a:extLst>
              </p:cNvPr>
              <p:cNvSpPr>
                <a:spLocks noChangeAspect="1"/>
              </p:cNvSpPr>
              <p:nvPr/>
            </p:nvSpPr>
            <p:spPr bwMode="auto">
              <a:xfrm flipV="1">
                <a:off x="1419697" y="2812532"/>
                <a:ext cx="558499" cy="3078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cloud 4" descr="cloud">
                <a:extLst>
                  <a:ext uri="{FF2B5EF4-FFF2-40B4-BE49-F238E27FC236}">
                    <a16:creationId xmlns:a16="http://schemas.microsoft.com/office/drawing/2014/main" id="{161A5FC8-3B2C-45E4-8B68-BA345A069EC7}"/>
                  </a:ext>
                </a:extLst>
              </p:cNvPr>
              <p:cNvSpPr>
                <a:spLocks noChangeAspect="1"/>
              </p:cNvSpPr>
              <p:nvPr/>
            </p:nvSpPr>
            <p:spPr bwMode="auto">
              <a:xfrm flipV="1">
                <a:off x="2078600" y="2940283"/>
                <a:ext cx="432729"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cloud 4" descr="cloud">
                <a:extLst>
                  <a:ext uri="{FF2B5EF4-FFF2-40B4-BE49-F238E27FC236}">
                    <a16:creationId xmlns:a16="http://schemas.microsoft.com/office/drawing/2014/main" id="{2FBBC776-7456-475D-8935-6D5DDE4374C6}"/>
                  </a:ext>
                </a:extLst>
              </p:cNvPr>
              <p:cNvSpPr>
                <a:spLocks noChangeAspect="1"/>
              </p:cNvSpPr>
              <p:nvPr/>
            </p:nvSpPr>
            <p:spPr bwMode="auto">
              <a:xfrm flipV="1">
                <a:off x="1701951"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nvGrpSpPr>
          <p:cNvPr id="49" name="Group 48">
            <a:extLst>
              <a:ext uri="{FF2B5EF4-FFF2-40B4-BE49-F238E27FC236}">
                <a16:creationId xmlns:a16="http://schemas.microsoft.com/office/drawing/2014/main" id="{4B3F4F0A-B381-491D-9935-0E3F778A19FE}"/>
              </a:ext>
              <a:ext uri="{C183D7F6-B498-43B3-948B-1728B52AA6E4}">
                <adec:decorative xmlns:adec="http://schemas.microsoft.com/office/drawing/2017/decorative" val="1"/>
              </a:ext>
            </a:extLst>
          </p:cNvPr>
          <p:cNvGrpSpPr/>
          <p:nvPr/>
        </p:nvGrpSpPr>
        <p:grpSpPr>
          <a:xfrm>
            <a:off x="4928430" y="3154258"/>
            <a:ext cx="2362264" cy="830647"/>
            <a:chOff x="5155718" y="2572948"/>
            <a:chExt cx="2362264" cy="830647"/>
          </a:xfrm>
        </p:grpSpPr>
        <p:grpSp>
          <p:nvGrpSpPr>
            <p:cNvPr id="50" name="Group 49">
              <a:extLst>
                <a:ext uri="{FF2B5EF4-FFF2-40B4-BE49-F238E27FC236}">
                  <a16:creationId xmlns:a16="http://schemas.microsoft.com/office/drawing/2014/main" id="{495E305C-FE26-454F-84ED-6167CA53B780}"/>
                </a:ext>
              </a:extLst>
            </p:cNvPr>
            <p:cNvGrpSpPr/>
            <p:nvPr/>
          </p:nvGrpSpPr>
          <p:grpSpPr>
            <a:xfrm>
              <a:off x="5155718" y="2682058"/>
              <a:ext cx="2362264" cy="721537"/>
              <a:chOff x="4607560" y="2803716"/>
              <a:chExt cx="1880033" cy="574244"/>
            </a:xfrm>
          </p:grpSpPr>
          <p:grpSp>
            <p:nvGrpSpPr>
              <p:cNvPr id="52" name="Group 51">
                <a:extLst>
                  <a:ext uri="{FF2B5EF4-FFF2-40B4-BE49-F238E27FC236}">
                    <a16:creationId xmlns:a16="http://schemas.microsoft.com/office/drawing/2014/main" id="{22B5F0A0-03AD-4C58-ADC8-0DF40E968D66}"/>
                  </a:ext>
                </a:extLst>
              </p:cNvPr>
              <p:cNvGrpSpPr/>
              <p:nvPr/>
            </p:nvGrpSpPr>
            <p:grpSpPr>
              <a:xfrm>
                <a:off x="4836485" y="3049171"/>
                <a:ext cx="1267691" cy="83127"/>
                <a:chOff x="1558636" y="2758787"/>
                <a:chExt cx="1267691" cy="83127"/>
              </a:xfrm>
            </p:grpSpPr>
            <p:cxnSp>
              <p:nvCxnSpPr>
                <p:cNvPr id="75" name="Straight Connector 74">
                  <a:extLst>
                    <a:ext uri="{FF2B5EF4-FFF2-40B4-BE49-F238E27FC236}">
                      <a16:creationId xmlns:a16="http://schemas.microsoft.com/office/drawing/2014/main" id="{D779260D-AA0D-44C1-9A47-99B0379C4D16}"/>
                    </a:ext>
                  </a:extLst>
                </p:cNvPr>
                <p:cNvCxnSpPr>
                  <a:cxnSpLocks/>
                </p:cNvCxnSpPr>
                <p:nvPr/>
              </p:nvCxnSpPr>
              <p:spPr>
                <a:xfrm>
                  <a:off x="1558636" y="2800350"/>
                  <a:ext cx="1267691" cy="0"/>
                </a:xfrm>
                <a:prstGeom prst="line">
                  <a:avLst/>
                </a:prstGeom>
                <a:no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6" name="Rectangle 40">
                  <a:extLst>
                    <a:ext uri="{FF2B5EF4-FFF2-40B4-BE49-F238E27FC236}">
                      <a16:creationId xmlns:a16="http://schemas.microsoft.com/office/drawing/2014/main" id="{94E7AFFF-EDAF-4B82-BB53-7CDF1FE2BC6F}"/>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useBgFill="1">
            <p:nvSpPr>
              <p:cNvPr id="53" name="Oval 52">
                <a:extLst>
                  <a:ext uri="{FF2B5EF4-FFF2-40B4-BE49-F238E27FC236}">
                    <a16:creationId xmlns:a16="http://schemas.microsoft.com/office/drawing/2014/main" id="{DA2FE374-F85F-401C-BE44-CAF6BD1221A0}"/>
                  </a:ext>
                </a:extLst>
              </p:cNvPr>
              <p:cNvSpPr/>
              <p:nvPr/>
            </p:nvSpPr>
            <p:spPr bwMode="auto">
              <a:xfrm>
                <a:off x="5308848" y="2844800"/>
                <a:ext cx="533160" cy="533160"/>
              </a:xfrm>
              <a:prstGeom prst="ellipse">
                <a:avLst/>
              </a:prstGeom>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spreadsheet" descr="spreadsheet, data, paper, list">
                <a:extLst>
                  <a:ext uri="{FF2B5EF4-FFF2-40B4-BE49-F238E27FC236}">
                    <a16:creationId xmlns:a16="http://schemas.microsoft.com/office/drawing/2014/main" id="{CE01EBBF-3547-43A6-BA19-4ECEF78EEC12}"/>
                  </a:ext>
                </a:extLst>
              </p:cNvPr>
              <p:cNvGrpSpPr/>
              <p:nvPr/>
            </p:nvGrpSpPr>
            <p:grpSpPr>
              <a:xfrm>
                <a:off x="6223458" y="2922863"/>
                <a:ext cx="264135" cy="333644"/>
                <a:chOff x="6392789" y="3964742"/>
                <a:chExt cx="297505" cy="375795"/>
              </a:xfrm>
            </p:grpSpPr>
            <p:sp>
              <p:nvSpPr>
                <p:cNvPr id="67" name="Freeform: Shape 66">
                  <a:extLst>
                    <a:ext uri="{FF2B5EF4-FFF2-40B4-BE49-F238E27FC236}">
                      <a16:creationId xmlns:a16="http://schemas.microsoft.com/office/drawing/2014/main" id="{6AE5A5C9-35C2-4F92-BBF3-9D4CE0E0638F}"/>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97B3B83-CF64-4AB1-95D2-DFBF5C7B6D63}"/>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771C39DC-E208-4615-9BA3-0FF0653747BE}"/>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064D5CD1-AB7A-4552-9089-1F4AB0DCF027}"/>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FAFF597-DBEC-41A2-BDB8-9444B0F71F33}"/>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9668BA9-128A-46CF-8D91-D3DB19D6FAE9}"/>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D4A351-4B76-4F28-9967-F2272DD74968}"/>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8B809CAE-1D72-4855-B426-FDC3ABA732C2}"/>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code samples" descr="code samples">
                <a:extLst>
                  <a:ext uri="{FF2B5EF4-FFF2-40B4-BE49-F238E27FC236}">
                    <a16:creationId xmlns:a16="http://schemas.microsoft.com/office/drawing/2014/main" id="{77CE5323-5FD4-4C8D-9D72-3611955820B8}"/>
                  </a:ext>
                </a:extLst>
              </p:cNvPr>
              <p:cNvGrpSpPr/>
              <p:nvPr/>
            </p:nvGrpSpPr>
            <p:grpSpPr>
              <a:xfrm>
                <a:off x="5379789" y="3013129"/>
                <a:ext cx="393190" cy="198902"/>
                <a:chOff x="2548477" y="4015530"/>
                <a:chExt cx="500554" cy="253214"/>
              </a:xfrm>
            </p:grpSpPr>
            <p:sp>
              <p:nvSpPr>
                <p:cNvPr id="62" name="Freeform: Shape 61">
                  <a:extLst>
                    <a:ext uri="{FF2B5EF4-FFF2-40B4-BE49-F238E27FC236}">
                      <a16:creationId xmlns:a16="http://schemas.microsoft.com/office/drawing/2014/main" id="{F618E235-183C-458B-9993-F2FF875B2362}"/>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70F87FE-5572-4A7F-93D6-9F45A8B0761A}"/>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2300AAD-3F2A-4D71-A22A-D3956A4E91FC}"/>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B389DB8-2429-4BCC-970F-123835D5907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B7CD7DC-9D8A-4F9C-8169-0264D29FF02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lobe" descr="globe, earth">
                <a:extLst>
                  <a:ext uri="{FF2B5EF4-FFF2-40B4-BE49-F238E27FC236}">
                    <a16:creationId xmlns:a16="http://schemas.microsoft.com/office/drawing/2014/main" id="{281CFB98-058C-4358-9869-EB288F9FC1E2}"/>
                  </a:ext>
                </a:extLst>
              </p:cNvPr>
              <p:cNvGrpSpPr/>
              <p:nvPr/>
            </p:nvGrpSpPr>
            <p:grpSpPr>
              <a:xfrm>
                <a:off x="4607560" y="2803716"/>
                <a:ext cx="574039" cy="574036"/>
                <a:chOff x="8617745" y="2840833"/>
                <a:chExt cx="896938" cy="896934"/>
              </a:xfrm>
            </p:grpSpPr>
            <p:sp>
              <p:nvSpPr>
                <p:cNvPr id="57" name="Oval 56">
                  <a:extLst>
                    <a:ext uri="{FF2B5EF4-FFF2-40B4-BE49-F238E27FC236}">
                      <a16:creationId xmlns:a16="http://schemas.microsoft.com/office/drawing/2014/main" id="{334F8774-1EF2-4DE4-8205-A4EB60B4C81C}"/>
                    </a:ext>
                  </a:extLst>
                </p:cNvPr>
                <p:cNvSpPr/>
                <p:nvPr/>
              </p:nvSpPr>
              <p:spPr bwMode="auto">
                <a:xfrm>
                  <a:off x="8618568" y="2840833"/>
                  <a:ext cx="896112" cy="896112"/>
                </a:xfrm>
                <a:prstGeom prst="ellipse">
                  <a:avLst/>
                </a:prstGeom>
                <a:solidFill>
                  <a:srgbClr val="50E6F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Group 4">
                  <a:extLst>
                    <a:ext uri="{FF2B5EF4-FFF2-40B4-BE49-F238E27FC236}">
                      <a16:creationId xmlns:a16="http://schemas.microsoft.com/office/drawing/2014/main" id="{A231F22E-11E4-48F5-91D2-C894F9498A75}"/>
                    </a:ext>
                  </a:extLst>
                </p:cNvPr>
                <p:cNvGrpSpPr>
                  <a:grpSpLocks noChangeAspect="1"/>
                </p:cNvGrpSpPr>
                <p:nvPr/>
              </p:nvGrpSpPr>
              <p:grpSpPr bwMode="auto">
                <a:xfrm>
                  <a:off x="8617745" y="2840833"/>
                  <a:ext cx="896938" cy="896934"/>
                  <a:chOff x="2177" y="498"/>
                  <a:chExt cx="3324" cy="3324"/>
                </a:xfrm>
                <a:solidFill>
                  <a:srgbClr val="243A5E"/>
                </a:solidFill>
              </p:grpSpPr>
              <p:sp>
                <p:nvSpPr>
                  <p:cNvPr id="59" name="Freeform 5">
                    <a:extLst>
                      <a:ext uri="{FF2B5EF4-FFF2-40B4-BE49-F238E27FC236}">
                        <a16:creationId xmlns:a16="http://schemas.microsoft.com/office/drawing/2014/main" id="{FF375E61-F30B-43F4-9D1A-FB4A5C4DE8AE}"/>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630EA577-836B-481F-A6BD-0BBDAEAB373F}"/>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CE5B3B69-AFF4-47D9-83F4-0D4204F33E3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51" name="Kubernetes" descr="Kubernetes">
              <a:extLst>
                <a:ext uri="{FF2B5EF4-FFF2-40B4-BE49-F238E27FC236}">
                  <a16:creationId xmlns:a16="http://schemas.microsoft.com/office/drawing/2014/main" id="{C1AEF9E2-C701-4F2A-BD43-0CA306EC993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67718" y="2572948"/>
              <a:ext cx="352754" cy="352754"/>
            </a:xfrm>
            <a:prstGeom prst="rect">
              <a:avLst/>
            </a:prstGeom>
          </p:spPr>
        </p:pic>
      </p:grpSp>
      <p:grpSp>
        <p:nvGrpSpPr>
          <p:cNvPr id="77" name="Group 76">
            <a:extLst>
              <a:ext uri="{FF2B5EF4-FFF2-40B4-BE49-F238E27FC236}">
                <a16:creationId xmlns:a16="http://schemas.microsoft.com/office/drawing/2014/main" id="{D412F997-4EBB-4F42-9451-5B42B75299DE}"/>
              </a:ext>
              <a:ext uri="{C183D7F6-B498-43B3-948B-1728B52AA6E4}">
                <adec:decorative xmlns:adec="http://schemas.microsoft.com/office/drawing/2017/decorative" val="1"/>
              </a:ext>
            </a:extLst>
          </p:cNvPr>
          <p:cNvGrpSpPr/>
          <p:nvPr/>
        </p:nvGrpSpPr>
        <p:grpSpPr>
          <a:xfrm>
            <a:off x="9104815" y="2730494"/>
            <a:ext cx="1635184" cy="1492599"/>
            <a:chOff x="9333793" y="2297385"/>
            <a:chExt cx="1635184" cy="1492599"/>
          </a:xfrm>
        </p:grpSpPr>
        <p:sp>
          <p:nvSpPr>
            <p:cNvPr id="78" name="Oval 77">
              <a:extLst>
                <a:ext uri="{FF2B5EF4-FFF2-40B4-BE49-F238E27FC236}">
                  <a16:creationId xmlns:a16="http://schemas.microsoft.com/office/drawing/2014/main" id="{B492A7F1-CA11-4D39-8EC2-F1D479FA8F3D}"/>
                </a:ext>
              </a:extLst>
            </p:cNvPr>
            <p:cNvSpPr/>
            <p:nvPr/>
          </p:nvSpPr>
          <p:spPr bwMode="auto">
            <a:xfrm>
              <a:off x="9446536" y="2421529"/>
              <a:ext cx="1362075" cy="1362075"/>
            </a:xfrm>
            <a:prstGeom prst="ellipse">
              <a:avLst/>
            </a:prstGeom>
            <a:no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79" name="Oval 78">
              <a:extLst>
                <a:ext uri="{FF2B5EF4-FFF2-40B4-BE49-F238E27FC236}">
                  <a16:creationId xmlns:a16="http://schemas.microsoft.com/office/drawing/2014/main" id="{C756E84B-506C-4D8D-ADCD-0BC97B5C07CA}"/>
                </a:ext>
              </a:extLst>
            </p:cNvPr>
            <p:cNvSpPr/>
            <p:nvPr/>
          </p:nvSpPr>
          <p:spPr bwMode="auto">
            <a:xfrm>
              <a:off x="9968793" y="2297385"/>
              <a:ext cx="317560" cy="317560"/>
            </a:xfrm>
            <a:prstGeom prst="ellipse">
              <a:avLst/>
            </a:prstGeom>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80" name="Oval 79">
              <a:extLst>
                <a:ext uri="{FF2B5EF4-FFF2-40B4-BE49-F238E27FC236}">
                  <a16:creationId xmlns:a16="http://schemas.microsoft.com/office/drawing/2014/main" id="{4ABDE915-DB11-4BDA-A278-7E36286A96D5}"/>
                </a:ext>
              </a:extLst>
            </p:cNvPr>
            <p:cNvSpPr/>
            <p:nvPr/>
          </p:nvSpPr>
          <p:spPr bwMode="auto">
            <a:xfrm>
              <a:off x="10651417" y="2770460"/>
              <a:ext cx="317560" cy="317560"/>
            </a:xfrm>
            <a:prstGeom prst="ellipse">
              <a:avLst/>
            </a:prstGeom>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E8EAAE54-FE31-41C6-94ED-A55CDE11F330}"/>
                </a:ext>
              </a:extLst>
            </p:cNvPr>
            <p:cNvGrpSpPr/>
            <p:nvPr/>
          </p:nvGrpSpPr>
          <p:grpSpPr>
            <a:xfrm>
              <a:off x="9846235" y="2765522"/>
              <a:ext cx="562679" cy="674099"/>
              <a:chOff x="9542400" y="2520960"/>
              <a:chExt cx="562679" cy="674099"/>
            </a:xfrm>
          </p:grpSpPr>
          <p:grpSp>
            <p:nvGrpSpPr>
              <p:cNvPr id="100" name="Group 99">
                <a:extLst>
                  <a:ext uri="{FF2B5EF4-FFF2-40B4-BE49-F238E27FC236}">
                    <a16:creationId xmlns:a16="http://schemas.microsoft.com/office/drawing/2014/main" id="{554341AF-648E-486A-91AF-627B07094A33}"/>
                  </a:ext>
                </a:extLst>
              </p:cNvPr>
              <p:cNvGrpSpPr/>
              <p:nvPr/>
            </p:nvGrpSpPr>
            <p:grpSpPr>
              <a:xfrm>
                <a:off x="9542400" y="2520960"/>
                <a:ext cx="562679" cy="283444"/>
                <a:chOff x="1419697" y="2812532"/>
                <a:chExt cx="1091633" cy="549900"/>
              </a:xfrm>
            </p:grpSpPr>
            <p:sp>
              <p:nvSpPr>
                <p:cNvPr id="118" name="cloud 4" descr="cloud">
                  <a:extLst>
                    <a:ext uri="{FF2B5EF4-FFF2-40B4-BE49-F238E27FC236}">
                      <a16:creationId xmlns:a16="http://schemas.microsoft.com/office/drawing/2014/main" id="{97A5E3D1-D325-4914-99CD-7347B43B147A}"/>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9" name="cloud 4" descr="cloud">
                  <a:extLst>
                    <a:ext uri="{FF2B5EF4-FFF2-40B4-BE49-F238E27FC236}">
                      <a16:creationId xmlns:a16="http://schemas.microsoft.com/office/drawing/2014/main" id="{FF7EE734-BB3D-4D7D-B8DF-B64BF76E308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0" name="cloud 4" descr="cloud">
                  <a:extLst>
                    <a:ext uri="{FF2B5EF4-FFF2-40B4-BE49-F238E27FC236}">
                      <a16:creationId xmlns:a16="http://schemas.microsoft.com/office/drawing/2014/main" id="{561C780D-416A-4EB4-8E84-013194B9A0C7}"/>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01" name="Group 100">
                <a:extLst>
                  <a:ext uri="{FF2B5EF4-FFF2-40B4-BE49-F238E27FC236}">
                    <a16:creationId xmlns:a16="http://schemas.microsoft.com/office/drawing/2014/main" id="{6A274DE6-CC95-40FF-BB09-F2A2E77AC722}"/>
                  </a:ext>
                </a:extLst>
              </p:cNvPr>
              <p:cNvGrpSpPr/>
              <p:nvPr/>
            </p:nvGrpSpPr>
            <p:grpSpPr>
              <a:xfrm>
                <a:off x="9562077" y="2746782"/>
                <a:ext cx="423298" cy="448277"/>
                <a:chOff x="6510727" y="4347819"/>
                <a:chExt cx="499674" cy="529160"/>
              </a:xfrm>
            </p:grpSpPr>
            <p:sp>
              <p:nvSpPr>
                <p:cNvPr id="102" name="Freeform: Shape 101">
                  <a:extLst>
                    <a:ext uri="{FF2B5EF4-FFF2-40B4-BE49-F238E27FC236}">
                      <a16:creationId xmlns:a16="http://schemas.microsoft.com/office/drawing/2014/main" id="{70D14597-6375-4033-B542-F4359EB693D8}"/>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4CD8F4E9-3D3E-45E1-9840-C17DFD41AD51}"/>
                    </a:ext>
                  </a:extLst>
                </p:cNvPr>
                <p:cNvGrpSpPr/>
                <p:nvPr/>
              </p:nvGrpSpPr>
              <p:grpSpPr>
                <a:xfrm>
                  <a:off x="6558496" y="4441365"/>
                  <a:ext cx="282498" cy="101334"/>
                  <a:chOff x="3292936" y="2556427"/>
                  <a:chExt cx="597929" cy="214484"/>
                </a:xfrm>
                <a:solidFill>
                  <a:schemeClr val="bg1"/>
                </a:solidFill>
              </p:grpSpPr>
              <p:sp useBgFill="1">
                <p:nvSpPr>
                  <p:cNvPr id="114" name="Rectangle 113">
                    <a:extLst>
                      <a:ext uri="{FF2B5EF4-FFF2-40B4-BE49-F238E27FC236}">
                        <a16:creationId xmlns:a16="http://schemas.microsoft.com/office/drawing/2014/main" id="{81EBC739-3DDD-4E39-BDB1-BE6B1DF2AE2C}"/>
                      </a:ext>
                    </a:extLst>
                  </p:cNvPr>
                  <p:cNvSpPr/>
                  <p:nvPr/>
                </p:nvSpPr>
                <p:spPr bwMode="auto">
                  <a:xfrm>
                    <a:off x="3292936" y="2556427"/>
                    <a:ext cx="120823" cy="214484"/>
                  </a:xfrm>
                  <a:prstGeom prst="rect">
                    <a:avLst/>
                  </a:prstGeom>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5" name="Rectangle 114">
                    <a:extLst>
                      <a:ext uri="{FF2B5EF4-FFF2-40B4-BE49-F238E27FC236}">
                        <a16:creationId xmlns:a16="http://schemas.microsoft.com/office/drawing/2014/main" id="{01C4C849-060C-4EA2-81A1-2F0330E3BBCD}"/>
                      </a:ext>
                    </a:extLst>
                  </p:cNvPr>
                  <p:cNvSpPr/>
                  <p:nvPr/>
                </p:nvSpPr>
                <p:spPr bwMode="auto">
                  <a:xfrm>
                    <a:off x="3451971" y="2556427"/>
                    <a:ext cx="120823" cy="214484"/>
                  </a:xfrm>
                  <a:prstGeom prst="rect">
                    <a:avLst/>
                  </a:prstGeom>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6" name="Rectangle 115">
                    <a:extLst>
                      <a:ext uri="{FF2B5EF4-FFF2-40B4-BE49-F238E27FC236}">
                        <a16:creationId xmlns:a16="http://schemas.microsoft.com/office/drawing/2014/main" id="{AD4983FD-0155-41E1-9100-85CED18D91E2}"/>
                      </a:ext>
                    </a:extLst>
                  </p:cNvPr>
                  <p:cNvSpPr/>
                  <p:nvPr/>
                </p:nvSpPr>
                <p:spPr bwMode="auto">
                  <a:xfrm>
                    <a:off x="3611006" y="2556427"/>
                    <a:ext cx="120823" cy="214484"/>
                  </a:xfrm>
                  <a:prstGeom prst="rect">
                    <a:avLst/>
                  </a:prstGeom>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7" name="Rectangle 116">
                    <a:extLst>
                      <a:ext uri="{FF2B5EF4-FFF2-40B4-BE49-F238E27FC236}">
                        <a16:creationId xmlns:a16="http://schemas.microsoft.com/office/drawing/2014/main" id="{8C67FFE8-ACE8-499A-B952-BFD36B2120C3}"/>
                      </a:ext>
                    </a:extLst>
                  </p:cNvPr>
                  <p:cNvSpPr/>
                  <p:nvPr/>
                </p:nvSpPr>
                <p:spPr bwMode="auto">
                  <a:xfrm>
                    <a:off x="3770042" y="2556427"/>
                    <a:ext cx="120823" cy="214484"/>
                  </a:xfrm>
                  <a:prstGeom prst="rect">
                    <a:avLst/>
                  </a:prstGeom>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106" name="Group 105">
                  <a:extLst>
                    <a:ext uri="{FF2B5EF4-FFF2-40B4-BE49-F238E27FC236}">
                      <a16:creationId xmlns:a16="http://schemas.microsoft.com/office/drawing/2014/main" id="{73904D11-5AB1-4862-BF5E-0932A1998CD2}"/>
                    </a:ext>
                  </a:extLst>
                </p:cNvPr>
                <p:cNvGrpSpPr/>
                <p:nvPr/>
              </p:nvGrpSpPr>
              <p:grpSpPr>
                <a:xfrm>
                  <a:off x="6558496" y="4576276"/>
                  <a:ext cx="282498" cy="101334"/>
                  <a:chOff x="3292936" y="2556427"/>
                  <a:chExt cx="597929" cy="214484"/>
                </a:xfrm>
                <a:solidFill>
                  <a:schemeClr val="bg1"/>
                </a:solidFill>
              </p:grpSpPr>
              <p:sp useBgFill="1">
                <p:nvSpPr>
                  <p:cNvPr id="110" name="Rectangle 109">
                    <a:extLst>
                      <a:ext uri="{FF2B5EF4-FFF2-40B4-BE49-F238E27FC236}">
                        <a16:creationId xmlns:a16="http://schemas.microsoft.com/office/drawing/2014/main" id="{CEFE5521-19CF-4CA3-AC09-EA29281E7F32}"/>
                      </a:ext>
                    </a:extLst>
                  </p:cNvPr>
                  <p:cNvSpPr/>
                  <p:nvPr/>
                </p:nvSpPr>
                <p:spPr bwMode="auto">
                  <a:xfrm>
                    <a:off x="3292936" y="2556427"/>
                    <a:ext cx="120823" cy="214484"/>
                  </a:xfrm>
                  <a:prstGeom prst="rect">
                    <a:avLst/>
                  </a:prstGeom>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1" name="Rectangle 110">
                    <a:extLst>
                      <a:ext uri="{FF2B5EF4-FFF2-40B4-BE49-F238E27FC236}">
                        <a16:creationId xmlns:a16="http://schemas.microsoft.com/office/drawing/2014/main" id="{FCCAD899-9F3A-4FB5-9D8F-8F7D47D99829}"/>
                      </a:ext>
                    </a:extLst>
                  </p:cNvPr>
                  <p:cNvSpPr/>
                  <p:nvPr/>
                </p:nvSpPr>
                <p:spPr bwMode="auto">
                  <a:xfrm>
                    <a:off x="3451971" y="2556427"/>
                    <a:ext cx="120823" cy="214484"/>
                  </a:xfrm>
                  <a:prstGeom prst="rect">
                    <a:avLst/>
                  </a:prstGeom>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2" name="Rectangle 111">
                    <a:extLst>
                      <a:ext uri="{FF2B5EF4-FFF2-40B4-BE49-F238E27FC236}">
                        <a16:creationId xmlns:a16="http://schemas.microsoft.com/office/drawing/2014/main" id="{A1AA9A01-CE04-4166-8586-60B41B02F5A7}"/>
                      </a:ext>
                    </a:extLst>
                  </p:cNvPr>
                  <p:cNvSpPr/>
                  <p:nvPr/>
                </p:nvSpPr>
                <p:spPr bwMode="auto">
                  <a:xfrm>
                    <a:off x="3611006" y="2556427"/>
                    <a:ext cx="120823" cy="214484"/>
                  </a:xfrm>
                  <a:prstGeom prst="rect">
                    <a:avLst/>
                  </a:prstGeom>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3" name="Rectangle 112">
                    <a:extLst>
                      <a:ext uri="{FF2B5EF4-FFF2-40B4-BE49-F238E27FC236}">
                        <a16:creationId xmlns:a16="http://schemas.microsoft.com/office/drawing/2014/main" id="{FD46D25F-A252-47B0-80B9-B71DCCA13A48}"/>
                      </a:ext>
                    </a:extLst>
                  </p:cNvPr>
                  <p:cNvSpPr/>
                  <p:nvPr/>
                </p:nvSpPr>
                <p:spPr bwMode="auto">
                  <a:xfrm>
                    <a:off x="3770042" y="2556427"/>
                    <a:ext cx="120823" cy="214484"/>
                  </a:xfrm>
                  <a:prstGeom prst="rect">
                    <a:avLst/>
                  </a:prstGeom>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107" name="Rectangle 106">
                  <a:extLst>
                    <a:ext uri="{FF2B5EF4-FFF2-40B4-BE49-F238E27FC236}">
                      <a16:creationId xmlns:a16="http://schemas.microsoft.com/office/drawing/2014/main" id="{BFF55675-356D-4518-A203-E94EE387BD11}"/>
                    </a:ext>
                  </a:extLst>
                </p:cNvPr>
                <p:cNvSpPr/>
                <p:nvPr/>
              </p:nvSpPr>
              <p:spPr bwMode="auto">
                <a:xfrm>
                  <a:off x="6888741" y="4519134"/>
                  <a:ext cx="121660" cy="357845"/>
                </a:xfrm>
                <a:prstGeom prst="rect">
                  <a:avLst/>
                </a:prstGeom>
                <a:solidFill>
                  <a:srgbClr val="50E6FF"/>
                </a:solidFill>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8" name="Rectangle 107">
                  <a:extLst>
                    <a:ext uri="{FF2B5EF4-FFF2-40B4-BE49-F238E27FC236}">
                      <a16:creationId xmlns:a16="http://schemas.microsoft.com/office/drawing/2014/main" id="{064D996D-F907-4357-A455-C868FDF0A271}"/>
                    </a:ext>
                  </a:extLst>
                </p:cNvPr>
                <p:cNvSpPr/>
                <p:nvPr/>
              </p:nvSpPr>
              <p:spPr bwMode="auto">
                <a:xfrm>
                  <a:off x="6924294" y="4569730"/>
                  <a:ext cx="50555" cy="101335"/>
                </a:xfrm>
                <a:prstGeom prst="rect">
                  <a:avLst/>
                </a:prstGeom>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9" name="Rectangle 108">
                  <a:extLst>
                    <a:ext uri="{FF2B5EF4-FFF2-40B4-BE49-F238E27FC236}">
                      <a16:creationId xmlns:a16="http://schemas.microsoft.com/office/drawing/2014/main" id="{7A078870-3381-439E-B49D-9B82D62B3DC5}"/>
                    </a:ext>
                  </a:extLst>
                </p:cNvPr>
                <p:cNvSpPr/>
                <p:nvPr/>
              </p:nvSpPr>
              <p:spPr bwMode="auto">
                <a:xfrm>
                  <a:off x="6924294" y="4707190"/>
                  <a:ext cx="50555" cy="101335"/>
                </a:xfrm>
                <a:prstGeom prst="rect">
                  <a:avLst/>
                </a:prstGeom>
                <a:ln w="15875" cap="rnd">
                  <a:solidFill>
                    <a:schemeClr val="bg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grpSp>
          <p:nvGrpSpPr>
            <p:cNvPr id="82" name="Group 81">
              <a:extLst>
                <a:ext uri="{FF2B5EF4-FFF2-40B4-BE49-F238E27FC236}">
                  <a16:creationId xmlns:a16="http://schemas.microsoft.com/office/drawing/2014/main" id="{135BF0A4-C721-4F35-9B48-38009F051510}"/>
                </a:ext>
              </a:extLst>
            </p:cNvPr>
            <p:cNvGrpSpPr/>
            <p:nvPr/>
          </p:nvGrpSpPr>
          <p:grpSpPr>
            <a:xfrm>
              <a:off x="10450816" y="3472424"/>
              <a:ext cx="317560" cy="317560"/>
              <a:chOff x="9978965" y="3311263"/>
              <a:chExt cx="317560" cy="317560"/>
            </a:xfrm>
          </p:grpSpPr>
          <p:sp useBgFill="1">
            <p:nvSpPr>
              <p:cNvPr id="98" name="Oval 97">
                <a:extLst>
                  <a:ext uri="{FF2B5EF4-FFF2-40B4-BE49-F238E27FC236}">
                    <a16:creationId xmlns:a16="http://schemas.microsoft.com/office/drawing/2014/main" id="{AF74D8A5-25B1-4FCE-8C5D-F7BC23E2CDE8}"/>
                  </a:ext>
                </a:extLst>
              </p:cNvPr>
              <p:cNvSpPr/>
              <p:nvPr/>
            </p:nvSpPr>
            <p:spPr bwMode="auto">
              <a:xfrm>
                <a:off x="9978965" y="3311263"/>
                <a:ext cx="317560" cy="317560"/>
              </a:xfrm>
              <a:prstGeom prst="ellipse">
                <a:avLst/>
              </a:prstGeom>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9" name="Graphic 98">
                <a:extLst>
                  <a:ext uri="{FF2B5EF4-FFF2-40B4-BE49-F238E27FC236}">
                    <a16:creationId xmlns:a16="http://schemas.microsoft.com/office/drawing/2014/main" id="{0A15791B-47ED-4540-B6BE-023E664B0E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26141" y="3370345"/>
                <a:ext cx="204159" cy="204159"/>
              </a:xfrm>
              <a:prstGeom prst="rect">
                <a:avLst/>
              </a:prstGeom>
            </p:spPr>
          </p:pic>
        </p:grpSp>
        <p:grpSp>
          <p:nvGrpSpPr>
            <p:cNvPr id="83" name="Group 82">
              <a:extLst>
                <a:ext uri="{FF2B5EF4-FFF2-40B4-BE49-F238E27FC236}">
                  <a16:creationId xmlns:a16="http://schemas.microsoft.com/office/drawing/2014/main" id="{E3FC21F2-D4CC-4E88-A4DA-7C8DA9D14B08}"/>
                </a:ext>
              </a:extLst>
            </p:cNvPr>
            <p:cNvGrpSpPr/>
            <p:nvPr/>
          </p:nvGrpSpPr>
          <p:grpSpPr>
            <a:xfrm>
              <a:off x="9333793" y="2770460"/>
              <a:ext cx="317560" cy="317560"/>
              <a:chOff x="9109015" y="2269863"/>
              <a:chExt cx="317560" cy="317560"/>
            </a:xfrm>
          </p:grpSpPr>
          <p:sp useBgFill="1">
            <p:nvSpPr>
              <p:cNvPr id="94" name="Oval 93">
                <a:extLst>
                  <a:ext uri="{FF2B5EF4-FFF2-40B4-BE49-F238E27FC236}">
                    <a16:creationId xmlns:a16="http://schemas.microsoft.com/office/drawing/2014/main" id="{08F9148F-C9B2-44C8-9AEA-E385E681108F}"/>
                  </a:ext>
                </a:extLst>
              </p:cNvPr>
              <p:cNvSpPr/>
              <p:nvPr/>
            </p:nvSpPr>
            <p:spPr bwMode="auto">
              <a:xfrm>
                <a:off x="9109015" y="2269863"/>
                <a:ext cx="317560" cy="317560"/>
              </a:xfrm>
              <a:prstGeom prst="ellipse">
                <a:avLst/>
              </a:prstGeom>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7" name="Graphic 96">
                <a:extLst>
                  <a:ext uri="{FF2B5EF4-FFF2-40B4-BE49-F238E27FC236}">
                    <a16:creationId xmlns:a16="http://schemas.microsoft.com/office/drawing/2014/main" id="{08FB56E5-B25A-4E0F-97EC-AA331EC53CC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48702" y="2309550"/>
                <a:ext cx="238186" cy="238186"/>
              </a:xfrm>
              <a:prstGeom prst="rect">
                <a:avLst/>
              </a:prstGeom>
            </p:spPr>
          </p:pic>
        </p:grpSp>
        <p:grpSp>
          <p:nvGrpSpPr>
            <p:cNvPr id="84" name="Group 83">
              <a:extLst>
                <a:ext uri="{FF2B5EF4-FFF2-40B4-BE49-F238E27FC236}">
                  <a16:creationId xmlns:a16="http://schemas.microsoft.com/office/drawing/2014/main" id="{C37D634F-60E2-47B6-A8E3-03C74432CA80}"/>
                </a:ext>
              </a:extLst>
            </p:cNvPr>
            <p:cNvGrpSpPr/>
            <p:nvPr/>
          </p:nvGrpSpPr>
          <p:grpSpPr>
            <a:xfrm>
              <a:off x="9537570" y="3472424"/>
              <a:ext cx="317560" cy="317560"/>
              <a:chOff x="8975665" y="2882638"/>
              <a:chExt cx="317560" cy="317560"/>
            </a:xfrm>
          </p:grpSpPr>
          <p:sp useBgFill="1">
            <p:nvSpPr>
              <p:cNvPr id="87" name="Oval 86">
                <a:extLst>
                  <a:ext uri="{FF2B5EF4-FFF2-40B4-BE49-F238E27FC236}">
                    <a16:creationId xmlns:a16="http://schemas.microsoft.com/office/drawing/2014/main" id="{CE6714CF-1270-4F46-BB2A-26A99B12B2AE}"/>
                  </a:ext>
                </a:extLst>
              </p:cNvPr>
              <p:cNvSpPr/>
              <p:nvPr/>
            </p:nvSpPr>
            <p:spPr bwMode="auto">
              <a:xfrm>
                <a:off x="8975665" y="2882638"/>
                <a:ext cx="317560" cy="317560"/>
              </a:xfrm>
              <a:prstGeom prst="ellipse">
                <a:avLst/>
              </a:prstGeom>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2" name="Graphic 91">
                <a:extLst>
                  <a:ext uri="{FF2B5EF4-FFF2-40B4-BE49-F238E27FC236}">
                    <a16:creationId xmlns:a16="http://schemas.microsoft.com/office/drawing/2014/main" id="{4E85C044-7C9D-425F-B860-83179B71CE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12971" y="2919944"/>
                <a:ext cx="242948" cy="242948"/>
              </a:xfrm>
              <a:prstGeom prst="rect">
                <a:avLst/>
              </a:prstGeom>
            </p:spPr>
          </p:pic>
        </p:grpSp>
        <p:pic>
          <p:nvPicPr>
            <p:cNvPr id="85" name="Graphic 84">
              <a:extLst>
                <a:ext uri="{FF2B5EF4-FFF2-40B4-BE49-F238E27FC236}">
                  <a16:creationId xmlns:a16="http://schemas.microsoft.com/office/drawing/2014/main" id="{ABA0390F-3FA1-4D18-92DC-B4211A25F7A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001888" y="2330480"/>
              <a:ext cx="251370" cy="251370"/>
            </a:xfrm>
            <a:prstGeom prst="rect">
              <a:avLst/>
            </a:prstGeom>
          </p:spPr>
        </p:pic>
        <p:pic>
          <p:nvPicPr>
            <p:cNvPr id="86" name="Kubernetes" descr="Kubernetes">
              <a:extLst>
                <a:ext uri="{FF2B5EF4-FFF2-40B4-BE49-F238E27FC236}">
                  <a16:creationId xmlns:a16="http://schemas.microsoft.com/office/drawing/2014/main" id="{4ADEF16F-27EA-4711-946A-7E93BBA6C9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83197" y="2802240"/>
              <a:ext cx="254000" cy="254000"/>
            </a:xfrm>
            <a:prstGeom prst="rect">
              <a:avLst/>
            </a:prstGeom>
          </p:spPr>
        </p:pic>
      </p:grpSp>
      <p:sp>
        <p:nvSpPr>
          <p:cNvPr id="122" name="TextBox 121">
            <a:extLst>
              <a:ext uri="{FF2B5EF4-FFF2-40B4-BE49-F238E27FC236}">
                <a16:creationId xmlns:a16="http://schemas.microsoft.com/office/drawing/2014/main" id="{F34A8FAA-E3C3-474E-98D1-F017BE6720E4}"/>
              </a:ext>
              <a:ext uri="{C183D7F6-B498-43B3-948B-1728B52AA6E4}">
                <adec:decorative xmlns:adec="http://schemas.microsoft.com/office/drawing/2017/decorative" val="1"/>
              </a:ext>
            </a:extLst>
          </p:cNvPr>
          <p:cNvSpPr txBox="1"/>
          <p:nvPr/>
        </p:nvSpPr>
        <p:spPr>
          <a:xfrm>
            <a:off x="3702285" y="6017338"/>
            <a:ext cx="5110970" cy="461665"/>
          </a:xfrm>
          <a:prstGeom prst="rect">
            <a:avLst/>
          </a:prstGeom>
          <a:noFill/>
        </p:spPr>
        <p:txBody>
          <a:bodyPr wrap="square">
            <a:spAutoFit/>
          </a:bodyPr>
          <a:lstStyle/>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sym typeface="Arial"/>
              </a:rPr>
              <a:t>Integrate with existing partner systems, no rip and replace required</a:t>
            </a:r>
          </a:p>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0" dirty="0">
                <a:solidFill>
                  <a:srgbClr val="FFFFFF"/>
                </a:solidFill>
                <a:latin typeface="Segoe UI"/>
                <a:cs typeface="Segoe UI Semibold" panose="020B0702040204020203" pitchFamily="34" charset="0"/>
                <a:sym typeface="Arial"/>
              </a:rPr>
              <a:t>Built with Azure Lighthouse – multi-tenancy by design</a:t>
            </a:r>
            <a:endParaRPr kumimoji="0" lang="en-US" sz="12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sym typeface="Arial"/>
            </a:endParaRPr>
          </a:p>
        </p:txBody>
      </p:sp>
    </p:spTree>
    <p:extLst>
      <p:ext uri="{BB962C8B-B14F-4D97-AF65-F5344CB8AC3E}">
        <p14:creationId xmlns:p14="http://schemas.microsoft.com/office/powerpoint/2010/main" val="2639301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755DC7-DBA6-4B73-8C65-785BB85510E6}"/>
              </a:ext>
              <a:ext uri="{C183D7F6-B498-43B3-948B-1728B52AA6E4}">
                <adec:decorative xmlns:adec="http://schemas.microsoft.com/office/drawing/2017/decorative" val="1"/>
              </a:ext>
            </a:extLst>
          </p:cNvPr>
          <p:cNvSpPr/>
          <p:nvPr/>
        </p:nvSpPr>
        <p:spPr>
          <a:xfrm>
            <a:off x="6376338" y="1697800"/>
            <a:ext cx="2357246" cy="4509126"/>
          </a:xfrm>
          <a:prstGeom prst="rect">
            <a:avLst/>
          </a:prstGeom>
          <a:solidFill>
            <a:schemeClr val="accent5">
              <a:alpha val="10000"/>
            </a:schemeClr>
          </a:solidFill>
          <a:ln>
            <a:solidFill>
              <a:schemeClr val="bg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50E6FF"/>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t>Optimize</a:t>
            </a:r>
          </a:p>
        </p:txBody>
      </p:sp>
      <p:sp>
        <p:nvSpPr>
          <p:cNvPr id="2" name="Title 1">
            <a:extLst>
              <a:ext uri="{FF2B5EF4-FFF2-40B4-BE49-F238E27FC236}">
                <a16:creationId xmlns:a16="http://schemas.microsoft.com/office/drawing/2014/main" id="{E4C765A9-6CD8-4ED8-AED9-2ADC4CFAFE5A}"/>
              </a:ext>
              <a:ext uri="{C183D7F6-B498-43B3-948B-1728B52AA6E4}">
                <adec:decorative xmlns:adec="http://schemas.microsoft.com/office/drawing/2017/decorative" val="1"/>
              </a:ext>
            </a:extLst>
          </p:cNvPr>
          <p:cNvSpPr>
            <a:spLocks noGrp="1"/>
          </p:cNvSpPr>
          <p:nvPr>
            <p:ph type="title"/>
          </p:nvPr>
        </p:nvSpPr>
        <p:spPr/>
        <p:txBody>
          <a:bodyPr/>
          <a:lstStyle/>
          <a:p>
            <a:r>
              <a:rPr lang="en-US" dirty="0">
                <a:solidFill>
                  <a:schemeClr val="bg1"/>
                </a:solidFill>
              </a:rPr>
              <a:t>Example Opportunities</a:t>
            </a:r>
          </a:p>
        </p:txBody>
      </p:sp>
      <p:sp>
        <p:nvSpPr>
          <p:cNvPr id="4" name="Rectangle 3">
            <a:extLst>
              <a:ext uri="{FF2B5EF4-FFF2-40B4-BE49-F238E27FC236}">
                <a16:creationId xmlns:a16="http://schemas.microsoft.com/office/drawing/2014/main" id="{D2E5809C-F6A0-4DA7-A46C-91A0F0360A70}"/>
              </a:ext>
              <a:ext uri="{C183D7F6-B498-43B3-948B-1728B52AA6E4}">
                <adec:decorative xmlns:adec="http://schemas.microsoft.com/office/drawing/2017/decorative" val="1"/>
              </a:ext>
            </a:extLst>
          </p:cNvPr>
          <p:cNvSpPr/>
          <p:nvPr/>
        </p:nvSpPr>
        <p:spPr>
          <a:xfrm>
            <a:off x="6448290" y="2644926"/>
            <a:ext cx="2213342" cy="841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bg1"/>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t>Cloud Migration</a:t>
            </a:r>
          </a:p>
        </p:txBody>
      </p:sp>
      <p:sp>
        <p:nvSpPr>
          <p:cNvPr id="6" name="Rectangle 5">
            <a:extLst>
              <a:ext uri="{FF2B5EF4-FFF2-40B4-BE49-F238E27FC236}">
                <a16:creationId xmlns:a16="http://schemas.microsoft.com/office/drawing/2014/main" id="{BD4A68CD-CD01-47B6-9015-78D0EA4CE420}"/>
              </a:ext>
              <a:ext uri="{C183D7F6-B498-43B3-948B-1728B52AA6E4}">
                <adec:decorative xmlns:adec="http://schemas.microsoft.com/office/drawing/2017/decorative" val="1"/>
              </a:ext>
            </a:extLst>
          </p:cNvPr>
          <p:cNvSpPr/>
          <p:nvPr/>
        </p:nvSpPr>
        <p:spPr>
          <a:xfrm>
            <a:off x="6448290" y="3692354"/>
            <a:ext cx="2213342" cy="841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bg1"/>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t>Governance, compliance, management, and security</a:t>
            </a:r>
          </a:p>
        </p:txBody>
      </p:sp>
      <p:sp>
        <p:nvSpPr>
          <p:cNvPr id="8" name="Rectangle 7">
            <a:extLst>
              <a:ext uri="{FF2B5EF4-FFF2-40B4-BE49-F238E27FC236}">
                <a16:creationId xmlns:a16="http://schemas.microsoft.com/office/drawing/2014/main" id="{87EE3413-B657-4D44-9C4F-1709574FB4F0}"/>
              </a:ext>
              <a:ext uri="{C183D7F6-B498-43B3-948B-1728B52AA6E4}">
                <adec:decorative xmlns:adec="http://schemas.microsoft.com/office/drawing/2017/decorative" val="1"/>
              </a:ext>
            </a:extLst>
          </p:cNvPr>
          <p:cNvSpPr/>
          <p:nvPr/>
        </p:nvSpPr>
        <p:spPr>
          <a:xfrm>
            <a:off x="6413777" y="5034281"/>
            <a:ext cx="2213342" cy="841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bg1"/>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t>Data modernization</a:t>
            </a:r>
          </a:p>
        </p:txBody>
      </p:sp>
      <p:sp>
        <p:nvSpPr>
          <p:cNvPr id="18" name="TextBox 17">
            <a:extLst>
              <a:ext uri="{FF2B5EF4-FFF2-40B4-BE49-F238E27FC236}">
                <a16:creationId xmlns:a16="http://schemas.microsoft.com/office/drawing/2014/main" id="{B99BBE26-70E5-4321-B79F-76A345CBEC34}"/>
              </a:ext>
              <a:ext uri="{C183D7F6-B498-43B3-948B-1728B52AA6E4}">
                <adec:decorative xmlns:adec="http://schemas.microsoft.com/office/drawing/2017/decorative" val="1"/>
              </a:ext>
            </a:extLst>
          </p:cNvPr>
          <p:cNvSpPr txBox="1"/>
          <p:nvPr/>
        </p:nvSpPr>
        <p:spPr>
          <a:xfrm>
            <a:off x="2644296" y="2824911"/>
            <a:ext cx="2130135" cy="400110"/>
          </a:xfrm>
          <a:prstGeom prst="rect">
            <a:avLst/>
          </a:prstGeom>
          <a:noFill/>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schemeClr val="bg1"/>
                </a:solidFill>
                <a:effectLst/>
                <a:uLnTx/>
                <a:uFillTx/>
                <a:latin typeface="Segoe UI"/>
                <a:ea typeface="+mn-ea"/>
                <a:cs typeface="+mn-cs"/>
              </a:rPr>
              <a:t>Retail</a:t>
            </a:r>
          </a:p>
        </p:txBody>
      </p:sp>
      <p:sp>
        <p:nvSpPr>
          <p:cNvPr id="21" name="TextBox 20">
            <a:extLst>
              <a:ext uri="{FF2B5EF4-FFF2-40B4-BE49-F238E27FC236}">
                <a16:creationId xmlns:a16="http://schemas.microsoft.com/office/drawing/2014/main" id="{648CF02C-A280-4823-8433-5AAC080E61EF}"/>
              </a:ext>
              <a:ext uri="{C183D7F6-B498-43B3-948B-1728B52AA6E4}">
                <adec:decorative xmlns:adec="http://schemas.microsoft.com/office/drawing/2017/decorative" val="1"/>
              </a:ext>
            </a:extLst>
          </p:cNvPr>
          <p:cNvSpPr txBox="1"/>
          <p:nvPr/>
        </p:nvSpPr>
        <p:spPr>
          <a:xfrm>
            <a:off x="2644296" y="2233107"/>
            <a:ext cx="2130135" cy="400110"/>
          </a:xfrm>
          <a:prstGeom prst="rect">
            <a:avLst/>
          </a:prstGeom>
          <a:noFill/>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bg1"/>
                </a:solidFill>
                <a:effectLst/>
                <a:uLnTx/>
                <a:uFillTx/>
                <a:latin typeface="Segoe UI"/>
                <a:ea typeface="+mn-ea"/>
                <a:cs typeface="+mn-cs"/>
              </a:rPr>
              <a:t>Manufacturing</a:t>
            </a:r>
          </a:p>
        </p:txBody>
      </p:sp>
      <p:sp>
        <p:nvSpPr>
          <p:cNvPr id="24" name="TextBox 23">
            <a:extLst>
              <a:ext uri="{FF2B5EF4-FFF2-40B4-BE49-F238E27FC236}">
                <a16:creationId xmlns:a16="http://schemas.microsoft.com/office/drawing/2014/main" id="{186E9C1C-C7CD-48D8-8A9B-8A17555C8306}"/>
              </a:ext>
              <a:ext uri="{C183D7F6-B498-43B3-948B-1728B52AA6E4}">
                <adec:decorative xmlns:adec="http://schemas.microsoft.com/office/drawing/2017/decorative" val="1"/>
              </a:ext>
            </a:extLst>
          </p:cNvPr>
          <p:cNvSpPr txBox="1"/>
          <p:nvPr/>
        </p:nvSpPr>
        <p:spPr>
          <a:xfrm>
            <a:off x="2644296" y="1519121"/>
            <a:ext cx="2130135" cy="400110"/>
          </a:xfrm>
          <a:prstGeom prst="rect">
            <a:avLst/>
          </a:prstGeom>
          <a:noFill/>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a:ea typeface="+mn-ea"/>
                <a:cs typeface="+mn-cs"/>
              </a:rPr>
              <a:t>Financial Services</a:t>
            </a:r>
          </a:p>
        </p:txBody>
      </p:sp>
      <p:sp>
        <p:nvSpPr>
          <p:cNvPr id="27" name="TextBox 26">
            <a:extLst>
              <a:ext uri="{FF2B5EF4-FFF2-40B4-BE49-F238E27FC236}">
                <a16:creationId xmlns:a16="http://schemas.microsoft.com/office/drawing/2014/main" id="{0C5FEF61-4DF9-43CE-B144-40B7A23E538E}"/>
              </a:ext>
              <a:ext uri="{C183D7F6-B498-43B3-948B-1728B52AA6E4}">
                <adec:decorative xmlns:adec="http://schemas.microsoft.com/office/drawing/2017/decorative" val="1"/>
              </a:ext>
            </a:extLst>
          </p:cNvPr>
          <p:cNvSpPr txBox="1"/>
          <p:nvPr/>
        </p:nvSpPr>
        <p:spPr>
          <a:xfrm>
            <a:off x="2644296" y="3713801"/>
            <a:ext cx="2130135" cy="400110"/>
          </a:xfrm>
          <a:prstGeom prst="rect">
            <a:avLst/>
          </a:prstGeom>
          <a:noFill/>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bg1"/>
                </a:solidFill>
                <a:effectLst/>
                <a:uLnTx/>
                <a:uFillTx/>
                <a:latin typeface="Segoe UI"/>
                <a:ea typeface="+mn-ea"/>
                <a:cs typeface="+mn-cs"/>
              </a:rPr>
              <a:t>Healthcare</a:t>
            </a:r>
          </a:p>
        </p:txBody>
      </p:sp>
      <p:sp>
        <p:nvSpPr>
          <p:cNvPr id="30" name="TextBox 29">
            <a:extLst>
              <a:ext uri="{FF2B5EF4-FFF2-40B4-BE49-F238E27FC236}">
                <a16:creationId xmlns:a16="http://schemas.microsoft.com/office/drawing/2014/main" id="{42EF58D6-CDAC-4CBB-B091-12C415C18B8C}"/>
              </a:ext>
              <a:ext uri="{C183D7F6-B498-43B3-948B-1728B52AA6E4}">
                <adec:decorative xmlns:adec="http://schemas.microsoft.com/office/drawing/2017/decorative" val="1"/>
              </a:ext>
            </a:extLst>
          </p:cNvPr>
          <p:cNvSpPr txBox="1"/>
          <p:nvPr/>
        </p:nvSpPr>
        <p:spPr>
          <a:xfrm>
            <a:off x="2644296" y="4481174"/>
            <a:ext cx="2130135" cy="400110"/>
          </a:xfrm>
          <a:prstGeom prst="rect">
            <a:avLst/>
          </a:prstGeom>
          <a:noFill/>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bg1"/>
                </a:solidFill>
                <a:effectLst/>
                <a:uLnTx/>
                <a:uFillTx/>
                <a:latin typeface="Segoe UI"/>
                <a:ea typeface="+mn-ea"/>
                <a:cs typeface="+mn-cs"/>
              </a:rPr>
              <a:t>Government</a:t>
            </a:r>
          </a:p>
        </p:txBody>
      </p:sp>
      <p:sp>
        <p:nvSpPr>
          <p:cNvPr id="33" name="TextBox 32">
            <a:extLst>
              <a:ext uri="{FF2B5EF4-FFF2-40B4-BE49-F238E27FC236}">
                <a16:creationId xmlns:a16="http://schemas.microsoft.com/office/drawing/2014/main" id="{A5DDFC78-19D3-4D5C-9B1B-968631269EB4}"/>
              </a:ext>
              <a:ext uri="{C183D7F6-B498-43B3-948B-1728B52AA6E4}">
                <adec:decorative xmlns:adec="http://schemas.microsoft.com/office/drawing/2017/decorative" val="1"/>
              </a:ext>
            </a:extLst>
          </p:cNvPr>
          <p:cNvSpPr txBox="1"/>
          <p:nvPr/>
        </p:nvSpPr>
        <p:spPr>
          <a:xfrm>
            <a:off x="2644296" y="5178747"/>
            <a:ext cx="2130135" cy="400110"/>
          </a:xfrm>
          <a:prstGeom prst="rect">
            <a:avLst/>
          </a:prstGeom>
          <a:noFill/>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bg1"/>
                </a:solidFill>
                <a:effectLst/>
                <a:uLnTx/>
                <a:uFillTx/>
                <a:latin typeface="Segoe UI"/>
                <a:ea typeface="+mn-ea"/>
                <a:cs typeface="+mn-cs"/>
              </a:rPr>
              <a:t>Education</a:t>
            </a:r>
          </a:p>
        </p:txBody>
      </p:sp>
      <p:sp>
        <p:nvSpPr>
          <p:cNvPr id="36" name="TextBox 35">
            <a:extLst>
              <a:ext uri="{FF2B5EF4-FFF2-40B4-BE49-F238E27FC236}">
                <a16:creationId xmlns:a16="http://schemas.microsoft.com/office/drawing/2014/main" id="{7D8B6186-2845-4DEE-9DB0-A7C93FAA5CF0}"/>
              </a:ext>
              <a:ext uri="{C183D7F6-B498-43B3-948B-1728B52AA6E4}">
                <adec:decorative xmlns:adec="http://schemas.microsoft.com/office/drawing/2017/decorative" val="1"/>
              </a:ext>
            </a:extLst>
          </p:cNvPr>
          <p:cNvSpPr txBox="1"/>
          <p:nvPr/>
        </p:nvSpPr>
        <p:spPr>
          <a:xfrm>
            <a:off x="2644296" y="5893091"/>
            <a:ext cx="2130135" cy="400110"/>
          </a:xfrm>
          <a:prstGeom prst="rect">
            <a:avLst/>
          </a:prstGeom>
          <a:noFill/>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bg1"/>
                </a:solidFill>
                <a:effectLst/>
                <a:uLnTx/>
                <a:uFillTx/>
                <a:latin typeface="Segoe UI"/>
                <a:ea typeface="+mn-ea"/>
                <a:cs typeface="+mn-cs"/>
              </a:rPr>
              <a:t>Energy</a:t>
            </a:r>
          </a:p>
        </p:txBody>
      </p:sp>
      <p:sp>
        <p:nvSpPr>
          <p:cNvPr id="16" name="Oval 15">
            <a:extLst>
              <a:ext uri="{FF2B5EF4-FFF2-40B4-BE49-F238E27FC236}">
                <a16:creationId xmlns:a16="http://schemas.microsoft.com/office/drawing/2014/main" id="{349E1D2F-FB99-454F-8CCB-6485DEEEFCA0}"/>
              </a:ext>
              <a:ext uri="{C183D7F6-B498-43B3-948B-1728B52AA6E4}">
                <adec:decorative xmlns:adec="http://schemas.microsoft.com/office/drawing/2017/decorative" val="1"/>
              </a:ext>
            </a:extLst>
          </p:cNvPr>
          <p:cNvSpPr/>
          <p:nvPr/>
        </p:nvSpPr>
        <p:spPr>
          <a:xfrm>
            <a:off x="1839715" y="2778051"/>
            <a:ext cx="600988" cy="600988"/>
          </a:xfrm>
          <a:prstGeom prst="ellipse">
            <a:avLst/>
          </a:prstGeom>
          <a:ln w="6350" cap="rnd">
            <a:solidFill>
              <a:schemeClr val="accent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Oval 16">
            <a:extLst>
              <a:ext uri="{FF2B5EF4-FFF2-40B4-BE49-F238E27FC236}">
                <a16:creationId xmlns:a16="http://schemas.microsoft.com/office/drawing/2014/main" id="{95A95E23-23B9-4FCC-93C0-0E655FC35B27}"/>
              </a:ext>
              <a:ext uri="{C183D7F6-B498-43B3-948B-1728B52AA6E4}">
                <adec:decorative xmlns:adec="http://schemas.microsoft.com/office/drawing/2017/decorative" val="1"/>
              </a:ext>
            </a:extLst>
          </p:cNvPr>
          <p:cNvSpPr/>
          <p:nvPr/>
        </p:nvSpPr>
        <p:spPr bwMode="auto">
          <a:xfrm>
            <a:off x="1885139" y="2823474"/>
            <a:ext cx="510141" cy="510141"/>
          </a:xfrm>
          <a:prstGeom prst="ellipse">
            <a:avLst/>
          </a:prstGeom>
          <a:solidFill>
            <a:schemeClr val="bg1"/>
          </a:solidFill>
          <a:ln>
            <a:noFill/>
            <a:headEnd type="none" w="med" len="med"/>
            <a:tailEnd type="none" w="med" len="med"/>
          </a:ln>
          <a:effectLst>
            <a:outerShdw blurRad="381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9" name="Oval 18">
            <a:extLst>
              <a:ext uri="{FF2B5EF4-FFF2-40B4-BE49-F238E27FC236}">
                <a16:creationId xmlns:a16="http://schemas.microsoft.com/office/drawing/2014/main" id="{FBDCE790-5034-48BB-A872-7C09FC2E7258}"/>
              </a:ext>
              <a:ext uri="{C183D7F6-B498-43B3-948B-1728B52AA6E4}">
                <adec:decorative xmlns:adec="http://schemas.microsoft.com/office/drawing/2017/decorative" val="1"/>
              </a:ext>
            </a:extLst>
          </p:cNvPr>
          <p:cNvSpPr/>
          <p:nvPr/>
        </p:nvSpPr>
        <p:spPr>
          <a:xfrm>
            <a:off x="1846579" y="2077974"/>
            <a:ext cx="600988" cy="600988"/>
          </a:xfrm>
          <a:prstGeom prst="ellipse">
            <a:avLst/>
          </a:prstGeom>
          <a:ln w="6350" cap="rnd">
            <a:solidFill>
              <a:schemeClr val="accent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Oval 19">
            <a:extLst>
              <a:ext uri="{FF2B5EF4-FFF2-40B4-BE49-F238E27FC236}">
                <a16:creationId xmlns:a16="http://schemas.microsoft.com/office/drawing/2014/main" id="{8AF4A290-70E0-4761-B54D-870176DB8F10}"/>
              </a:ext>
              <a:ext uri="{C183D7F6-B498-43B3-948B-1728B52AA6E4}">
                <adec:decorative xmlns:adec="http://schemas.microsoft.com/office/drawing/2017/decorative" val="1"/>
              </a:ext>
            </a:extLst>
          </p:cNvPr>
          <p:cNvSpPr/>
          <p:nvPr/>
        </p:nvSpPr>
        <p:spPr bwMode="auto">
          <a:xfrm>
            <a:off x="1892003" y="2123398"/>
            <a:ext cx="510141" cy="510141"/>
          </a:xfrm>
          <a:prstGeom prst="ellipse">
            <a:avLst/>
          </a:prstGeom>
          <a:solidFill>
            <a:schemeClr val="bg1"/>
          </a:solidFill>
          <a:ln>
            <a:noFill/>
            <a:headEnd type="none" w="med" len="med"/>
            <a:tailEnd type="none" w="med" len="med"/>
          </a:ln>
          <a:effectLst>
            <a:outerShdw blurRad="381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2" name="Oval 21">
            <a:extLst>
              <a:ext uri="{FF2B5EF4-FFF2-40B4-BE49-F238E27FC236}">
                <a16:creationId xmlns:a16="http://schemas.microsoft.com/office/drawing/2014/main" id="{70C56EE1-EDB5-400F-B099-0E27424F3A6B}"/>
              </a:ext>
              <a:ext uri="{C183D7F6-B498-43B3-948B-1728B52AA6E4}">
                <adec:decorative xmlns:adec="http://schemas.microsoft.com/office/drawing/2017/decorative" val="1"/>
              </a:ext>
            </a:extLst>
          </p:cNvPr>
          <p:cNvSpPr/>
          <p:nvPr/>
        </p:nvSpPr>
        <p:spPr>
          <a:xfrm>
            <a:off x="1860845" y="1337089"/>
            <a:ext cx="600988" cy="600988"/>
          </a:xfrm>
          <a:prstGeom prst="ellipse">
            <a:avLst/>
          </a:prstGeom>
          <a:ln w="6350" cap="rnd">
            <a:solidFill>
              <a:schemeClr val="accent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Oval 22">
            <a:extLst>
              <a:ext uri="{FF2B5EF4-FFF2-40B4-BE49-F238E27FC236}">
                <a16:creationId xmlns:a16="http://schemas.microsoft.com/office/drawing/2014/main" id="{6E529C76-CE16-451D-A3FB-BE097806686C}"/>
              </a:ext>
              <a:ext uri="{C183D7F6-B498-43B3-948B-1728B52AA6E4}">
                <adec:decorative xmlns:adec="http://schemas.microsoft.com/office/drawing/2017/decorative" val="1"/>
              </a:ext>
            </a:extLst>
          </p:cNvPr>
          <p:cNvSpPr/>
          <p:nvPr/>
        </p:nvSpPr>
        <p:spPr bwMode="auto">
          <a:xfrm>
            <a:off x="1898976" y="1381948"/>
            <a:ext cx="510141" cy="510141"/>
          </a:xfrm>
          <a:prstGeom prst="ellipse">
            <a:avLst/>
          </a:prstGeom>
          <a:solidFill>
            <a:schemeClr val="bg1"/>
          </a:solidFill>
          <a:ln>
            <a:noFill/>
            <a:headEnd type="none" w="med" len="med"/>
            <a:tailEnd type="none" w="med" len="med"/>
          </a:ln>
          <a:effectLst>
            <a:outerShdw blurRad="381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5" name="Oval 24">
            <a:extLst>
              <a:ext uri="{FF2B5EF4-FFF2-40B4-BE49-F238E27FC236}">
                <a16:creationId xmlns:a16="http://schemas.microsoft.com/office/drawing/2014/main" id="{0F58A31F-57A2-4C5E-982B-D973D1C89BE8}"/>
              </a:ext>
              <a:ext uri="{C183D7F6-B498-43B3-948B-1728B52AA6E4}">
                <adec:decorative xmlns:adec="http://schemas.microsoft.com/office/drawing/2017/decorative" val="1"/>
              </a:ext>
            </a:extLst>
          </p:cNvPr>
          <p:cNvSpPr/>
          <p:nvPr/>
        </p:nvSpPr>
        <p:spPr>
          <a:xfrm>
            <a:off x="1846579" y="3525644"/>
            <a:ext cx="600988" cy="600988"/>
          </a:xfrm>
          <a:prstGeom prst="ellipse">
            <a:avLst/>
          </a:prstGeom>
          <a:ln w="6350" cap="rnd">
            <a:solidFill>
              <a:schemeClr val="accent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Oval 25">
            <a:extLst>
              <a:ext uri="{FF2B5EF4-FFF2-40B4-BE49-F238E27FC236}">
                <a16:creationId xmlns:a16="http://schemas.microsoft.com/office/drawing/2014/main" id="{E0CA85C7-9705-4304-812A-3D145E175D7D}"/>
              </a:ext>
              <a:ext uri="{C183D7F6-B498-43B3-948B-1728B52AA6E4}">
                <adec:decorative xmlns:adec="http://schemas.microsoft.com/office/drawing/2017/decorative" val="1"/>
              </a:ext>
            </a:extLst>
          </p:cNvPr>
          <p:cNvSpPr/>
          <p:nvPr/>
        </p:nvSpPr>
        <p:spPr bwMode="auto">
          <a:xfrm>
            <a:off x="1892003" y="3571067"/>
            <a:ext cx="510141" cy="510141"/>
          </a:xfrm>
          <a:prstGeom prst="ellipse">
            <a:avLst/>
          </a:prstGeom>
          <a:solidFill>
            <a:schemeClr val="bg1"/>
          </a:solidFill>
          <a:ln>
            <a:noFill/>
            <a:headEnd type="none" w="med" len="med"/>
            <a:tailEnd type="none" w="med" len="med"/>
          </a:ln>
          <a:effectLst>
            <a:outerShdw blurRad="381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8" name="Oval 27">
            <a:extLst>
              <a:ext uri="{FF2B5EF4-FFF2-40B4-BE49-F238E27FC236}">
                <a16:creationId xmlns:a16="http://schemas.microsoft.com/office/drawing/2014/main" id="{8AD19F6D-187D-4EE5-9534-2EDD559B72AF}"/>
              </a:ext>
              <a:ext uri="{C183D7F6-B498-43B3-948B-1728B52AA6E4}">
                <adec:decorative xmlns:adec="http://schemas.microsoft.com/office/drawing/2017/decorative" val="1"/>
              </a:ext>
            </a:extLst>
          </p:cNvPr>
          <p:cNvSpPr/>
          <p:nvPr/>
        </p:nvSpPr>
        <p:spPr>
          <a:xfrm>
            <a:off x="1841409" y="4298820"/>
            <a:ext cx="600988" cy="600988"/>
          </a:xfrm>
          <a:prstGeom prst="ellipse">
            <a:avLst/>
          </a:prstGeom>
          <a:ln w="6350" cap="rnd">
            <a:solidFill>
              <a:schemeClr val="accent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a:ea typeface="+mn-ea"/>
              <a:cs typeface="+mn-cs"/>
            </a:endParaRPr>
          </a:p>
        </p:txBody>
      </p:sp>
      <p:sp>
        <p:nvSpPr>
          <p:cNvPr id="29" name="Oval 28">
            <a:extLst>
              <a:ext uri="{FF2B5EF4-FFF2-40B4-BE49-F238E27FC236}">
                <a16:creationId xmlns:a16="http://schemas.microsoft.com/office/drawing/2014/main" id="{9EF1B5CD-7BFB-418A-B658-7F7E35604ECF}"/>
              </a:ext>
              <a:ext uri="{C183D7F6-B498-43B3-948B-1728B52AA6E4}">
                <adec:decorative xmlns:adec="http://schemas.microsoft.com/office/drawing/2017/decorative" val="1"/>
              </a:ext>
            </a:extLst>
          </p:cNvPr>
          <p:cNvSpPr/>
          <p:nvPr/>
        </p:nvSpPr>
        <p:spPr bwMode="auto">
          <a:xfrm>
            <a:off x="1886833" y="4344243"/>
            <a:ext cx="510141" cy="510141"/>
          </a:xfrm>
          <a:prstGeom prst="ellipse">
            <a:avLst/>
          </a:prstGeom>
          <a:solidFill>
            <a:schemeClr val="bg1"/>
          </a:solidFill>
          <a:ln>
            <a:noFill/>
            <a:headEnd type="none" w="med" len="med"/>
            <a:tailEnd type="none" w="med" len="med"/>
          </a:ln>
          <a:effectLst>
            <a:outerShdw blurRad="381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1" name="Oval 30">
            <a:extLst>
              <a:ext uri="{FF2B5EF4-FFF2-40B4-BE49-F238E27FC236}">
                <a16:creationId xmlns:a16="http://schemas.microsoft.com/office/drawing/2014/main" id="{5BBAE907-BA74-46D4-BF93-3E191FFBCC0A}"/>
              </a:ext>
              <a:ext uri="{C183D7F6-B498-43B3-948B-1728B52AA6E4}">
                <adec:decorative xmlns:adec="http://schemas.microsoft.com/office/drawing/2017/decorative" val="1"/>
              </a:ext>
            </a:extLst>
          </p:cNvPr>
          <p:cNvSpPr/>
          <p:nvPr/>
        </p:nvSpPr>
        <p:spPr>
          <a:xfrm>
            <a:off x="1841409" y="5022654"/>
            <a:ext cx="600988" cy="600988"/>
          </a:xfrm>
          <a:prstGeom prst="ellipse">
            <a:avLst/>
          </a:prstGeom>
          <a:ln w="6350" cap="rnd">
            <a:solidFill>
              <a:schemeClr val="accent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a:ea typeface="+mn-ea"/>
              <a:cs typeface="+mn-cs"/>
            </a:endParaRPr>
          </a:p>
        </p:txBody>
      </p:sp>
      <p:sp>
        <p:nvSpPr>
          <p:cNvPr id="32" name="Oval 31">
            <a:extLst>
              <a:ext uri="{FF2B5EF4-FFF2-40B4-BE49-F238E27FC236}">
                <a16:creationId xmlns:a16="http://schemas.microsoft.com/office/drawing/2014/main" id="{6DD7DC29-E812-4338-ABCF-5A7FB95EF8E4}"/>
              </a:ext>
              <a:ext uri="{C183D7F6-B498-43B3-948B-1728B52AA6E4}">
                <adec:decorative xmlns:adec="http://schemas.microsoft.com/office/drawing/2017/decorative" val="1"/>
              </a:ext>
            </a:extLst>
          </p:cNvPr>
          <p:cNvSpPr/>
          <p:nvPr/>
        </p:nvSpPr>
        <p:spPr bwMode="auto">
          <a:xfrm>
            <a:off x="1886833" y="5068077"/>
            <a:ext cx="510141" cy="510141"/>
          </a:xfrm>
          <a:prstGeom prst="ellipse">
            <a:avLst/>
          </a:prstGeom>
          <a:solidFill>
            <a:schemeClr val="bg1"/>
          </a:solidFill>
          <a:ln>
            <a:noFill/>
            <a:headEnd type="none" w="med" len="med"/>
            <a:tailEnd type="none" w="med" len="med"/>
          </a:ln>
          <a:effectLst>
            <a:outerShdw blurRad="381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4" name="Oval 33">
            <a:extLst>
              <a:ext uri="{FF2B5EF4-FFF2-40B4-BE49-F238E27FC236}">
                <a16:creationId xmlns:a16="http://schemas.microsoft.com/office/drawing/2014/main" id="{77555176-2BDC-4B38-A84E-254C5C2D3AB6}"/>
              </a:ext>
              <a:ext uri="{C183D7F6-B498-43B3-948B-1728B52AA6E4}">
                <adec:decorative xmlns:adec="http://schemas.microsoft.com/office/drawing/2017/decorative" val="1"/>
              </a:ext>
            </a:extLst>
          </p:cNvPr>
          <p:cNvSpPr/>
          <p:nvPr/>
        </p:nvSpPr>
        <p:spPr>
          <a:xfrm>
            <a:off x="1841409" y="5746488"/>
            <a:ext cx="600988" cy="600988"/>
          </a:xfrm>
          <a:prstGeom prst="ellipse">
            <a:avLst/>
          </a:prstGeom>
          <a:ln w="6350" cap="rnd">
            <a:solidFill>
              <a:schemeClr val="accent3"/>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a:ea typeface="+mn-ea"/>
              <a:cs typeface="+mn-cs"/>
            </a:endParaRPr>
          </a:p>
        </p:txBody>
      </p:sp>
      <p:sp>
        <p:nvSpPr>
          <p:cNvPr id="35" name="Oval 34">
            <a:extLst>
              <a:ext uri="{FF2B5EF4-FFF2-40B4-BE49-F238E27FC236}">
                <a16:creationId xmlns:a16="http://schemas.microsoft.com/office/drawing/2014/main" id="{ECBD80A8-137E-4346-B642-965823310248}"/>
              </a:ext>
              <a:ext uri="{C183D7F6-B498-43B3-948B-1728B52AA6E4}">
                <adec:decorative xmlns:adec="http://schemas.microsoft.com/office/drawing/2017/decorative" val="1"/>
              </a:ext>
            </a:extLst>
          </p:cNvPr>
          <p:cNvSpPr/>
          <p:nvPr/>
        </p:nvSpPr>
        <p:spPr bwMode="auto">
          <a:xfrm>
            <a:off x="1886833" y="5791912"/>
            <a:ext cx="510141" cy="510141"/>
          </a:xfrm>
          <a:prstGeom prst="ellipse">
            <a:avLst/>
          </a:prstGeom>
          <a:solidFill>
            <a:schemeClr val="bg1"/>
          </a:solidFill>
          <a:ln>
            <a:noFill/>
            <a:headEnd type="none" w="med" len="med"/>
            <a:tailEnd type="none" w="med" len="med"/>
          </a:ln>
          <a:effectLst>
            <a:outerShdw blurRad="381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grpSp>
        <p:nvGrpSpPr>
          <p:cNvPr id="37" name="Group 36">
            <a:extLst>
              <a:ext uri="{FF2B5EF4-FFF2-40B4-BE49-F238E27FC236}">
                <a16:creationId xmlns:a16="http://schemas.microsoft.com/office/drawing/2014/main" id="{84FB2F2A-B958-48D8-BFCD-EF1BE0C9B3A1}"/>
              </a:ext>
              <a:ext uri="{C183D7F6-B498-43B3-948B-1728B52AA6E4}">
                <adec:decorative xmlns:adec="http://schemas.microsoft.com/office/drawing/2017/decorative" val="1"/>
              </a:ext>
            </a:extLst>
          </p:cNvPr>
          <p:cNvGrpSpPr/>
          <p:nvPr/>
        </p:nvGrpSpPr>
        <p:grpSpPr>
          <a:xfrm>
            <a:off x="2012231" y="2950566"/>
            <a:ext cx="255957" cy="255957"/>
            <a:chOff x="8321404" y="3088814"/>
            <a:chExt cx="334916" cy="334916"/>
          </a:xfrm>
        </p:grpSpPr>
        <p:sp>
          <p:nvSpPr>
            <p:cNvPr id="38" name="Rectangle 37">
              <a:extLst>
                <a:ext uri="{FF2B5EF4-FFF2-40B4-BE49-F238E27FC236}">
                  <a16:creationId xmlns:a16="http://schemas.microsoft.com/office/drawing/2014/main" id="{8A48ED1F-F04C-4481-8E47-E9FC775C9F49}"/>
                </a:ext>
              </a:extLst>
            </p:cNvPr>
            <p:cNvSpPr>
              <a:spLocks noChangeArrowheads="1"/>
            </p:cNvSpPr>
            <p:nvPr/>
          </p:nvSpPr>
          <p:spPr bwMode="auto">
            <a:xfrm>
              <a:off x="8321404" y="3177430"/>
              <a:ext cx="70371" cy="2463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67361E4F-2367-46E0-9024-01214EB5DBBB}"/>
                </a:ext>
              </a:extLst>
            </p:cNvPr>
            <p:cNvSpPr>
              <a:spLocks noChangeArrowheads="1"/>
            </p:cNvSpPr>
            <p:nvPr/>
          </p:nvSpPr>
          <p:spPr bwMode="auto">
            <a:xfrm>
              <a:off x="8410020" y="3088814"/>
              <a:ext cx="70371" cy="3349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8EF13216-7AE5-470C-A3E4-15DEDEF95C5D}"/>
                </a:ext>
              </a:extLst>
            </p:cNvPr>
            <p:cNvSpPr>
              <a:spLocks noChangeArrowheads="1"/>
            </p:cNvSpPr>
            <p:nvPr/>
          </p:nvSpPr>
          <p:spPr bwMode="auto">
            <a:xfrm>
              <a:off x="8497333" y="3177430"/>
              <a:ext cx="71675" cy="2463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6C9F718-0B16-4EE6-A4AE-EB605C287CF4}"/>
                </a:ext>
              </a:extLst>
            </p:cNvPr>
            <p:cNvSpPr>
              <a:spLocks noChangeArrowheads="1"/>
            </p:cNvSpPr>
            <p:nvPr/>
          </p:nvSpPr>
          <p:spPr bwMode="auto">
            <a:xfrm>
              <a:off x="8585949" y="3299928"/>
              <a:ext cx="70371" cy="1238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41">
              <a:extLst>
                <a:ext uri="{FF2B5EF4-FFF2-40B4-BE49-F238E27FC236}">
                  <a16:creationId xmlns:a16="http://schemas.microsoft.com/office/drawing/2014/main" id="{C77E0928-6E58-4A1C-B5EB-EDB336732932}"/>
                </a:ext>
              </a:extLst>
            </p:cNvPr>
            <p:cNvSpPr>
              <a:spLocks/>
            </p:cNvSpPr>
            <p:nvPr/>
          </p:nvSpPr>
          <p:spPr bwMode="auto">
            <a:xfrm>
              <a:off x="8410020" y="3344236"/>
              <a:ext cx="158987" cy="79494"/>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Oval 42">
              <a:extLst>
                <a:ext uri="{FF2B5EF4-FFF2-40B4-BE49-F238E27FC236}">
                  <a16:creationId xmlns:a16="http://schemas.microsoft.com/office/drawing/2014/main" id="{D24699CF-2D16-43F2-831C-295E4C622BD9}"/>
                </a:ext>
              </a:extLst>
            </p:cNvPr>
            <p:cNvSpPr>
              <a:spLocks noChangeArrowheads="1"/>
            </p:cNvSpPr>
            <p:nvPr/>
          </p:nvSpPr>
          <p:spPr bwMode="auto">
            <a:xfrm>
              <a:off x="8453025" y="3264743"/>
              <a:ext cx="71675" cy="7037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E44A0A52-8B7E-43B5-8E5E-7AB9633BC665}"/>
              </a:ext>
              <a:ext uri="{C183D7F6-B498-43B3-948B-1728B52AA6E4}">
                <adec:decorative xmlns:adec="http://schemas.microsoft.com/office/drawing/2017/decorative" val="1"/>
              </a:ext>
            </a:extLst>
          </p:cNvPr>
          <p:cNvGrpSpPr/>
          <p:nvPr/>
        </p:nvGrpSpPr>
        <p:grpSpPr>
          <a:xfrm>
            <a:off x="2005594" y="2279365"/>
            <a:ext cx="282958" cy="198206"/>
            <a:chOff x="4298951" y="1169989"/>
            <a:chExt cx="328613" cy="230188"/>
          </a:xfrm>
        </p:grpSpPr>
        <p:sp>
          <p:nvSpPr>
            <p:cNvPr id="45" name="Rectangle 44">
              <a:extLst>
                <a:ext uri="{FF2B5EF4-FFF2-40B4-BE49-F238E27FC236}">
                  <a16:creationId xmlns:a16="http://schemas.microsoft.com/office/drawing/2014/main" id="{12E8862E-2BC0-4FFF-8CE5-007BAB08ED2F}"/>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D209F137-14BD-4F55-9679-EF623BC5464B}"/>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23FE4676-E221-479E-A1F7-1BDFA7437F9D}"/>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CB608AD2-CE6A-4A92-BA88-01923750B715}"/>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B1210991-45ED-4830-A515-D18E714071D8}"/>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164">
            <a:extLst>
              <a:ext uri="{FF2B5EF4-FFF2-40B4-BE49-F238E27FC236}">
                <a16:creationId xmlns:a16="http://schemas.microsoft.com/office/drawing/2014/main" id="{B4A1A728-2822-484F-921B-9A12E87E84F9}"/>
              </a:ext>
              <a:ext uri="{C183D7F6-B498-43B3-948B-1728B52AA6E4}">
                <adec:decorative xmlns:adec="http://schemas.microsoft.com/office/drawing/2017/decorative" val="1"/>
              </a:ext>
            </a:extLst>
          </p:cNvPr>
          <p:cNvGrpSpPr>
            <a:grpSpLocks noChangeAspect="1"/>
          </p:cNvGrpSpPr>
          <p:nvPr/>
        </p:nvGrpSpPr>
        <p:grpSpPr bwMode="auto">
          <a:xfrm>
            <a:off x="2014031" y="1497003"/>
            <a:ext cx="280031" cy="280031"/>
            <a:chOff x="2821" y="3067"/>
            <a:chExt cx="258" cy="258"/>
          </a:xfrm>
        </p:grpSpPr>
        <p:sp>
          <p:nvSpPr>
            <p:cNvPr id="51" name="AutoShape 163">
              <a:extLst>
                <a:ext uri="{FF2B5EF4-FFF2-40B4-BE49-F238E27FC236}">
                  <a16:creationId xmlns:a16="http://schemas.microsoft.com/office/drawing/2014/main" id="{B19A4D53-332D-43CA-B82E-1D5290AB2B28}"/>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Oval 165">
              <a:extLst>
                <a:ext uri="{FF2B5EF4-FFF2-40B4-BE49-F238E27FC236}">
                  <a16:creationId xmlns:a16="http://schemas.microsoft.com/office/drawing/2014/main" id="{2F67C5EB-27A5-4B3B-9E98-4D44E4061574}"/>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166">
              <a:extLst>
                <a:ext uri="{FF2B5EF4-FFF2-40B4-BE49-F238E27FC236}">
                  <a16:creationId xmlns:a16="http://schemas.microsoft.com/office/drawing/2014/main" id="{F763C1B8-A20A-4F7F-BEF0-404C21B1C936}"/>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Oval 167">
              <a:extLst>
                <a:ext uri="{FF2B5EF4-FFF2-40B4-BE49-F238E27FC236}">
                  <a16:creationId xmlns:a16="http://schemas.microsoft.com/office/drawing/2014/main" id="{7A4C9514-A772-4671-8978-0E8DC85D0EF5}"/>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168">
              <a:extLst>
                <a:ext uri="{FF2B5EF4-FFF2-40B4-BE49-F238E27FC236}">
                  <a16:creationId xmlns:a16="http://schemas.microsoft.com/office/drawing/2014/main" id="{90A9FD5E-B467-4984-943B-1F88A896975D}"/>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169">
              <a:extLst>
                <a:ext uri="{FF2B5EF4-FFF2-40B4-BE49-F238E27FC236}">
                  <a16:creationId xmlns:a16="http://schemas.microsoft.com/office/drawing/2014/main" id="{F86E6F77-7D2B-4643-A987-3AEAC1927998}"/>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170">
              <a:extLst>
                <a:ext uri="{FF2B5EF4-FFF2-40B4-BE49-F238E27FC236}">
                  <a16:creationId xmlns:a16="http://schemas.microsoft.com/office/drawing/2014/main" id="{C21D95E3-98CA-4D92-84BA-3FDBCFFF340C}"/>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171">
              <a:extLst>
                <a:ext uri="{FF2B5EF4-FFF2-40B4-BE49-F238E27FC236}">
                  <a16:creationId xmlns:a16="http://schemas.microsoft.com/office/drawing/2014/main" id="{65534B03-60F7-4293-885D-4F2F6DA00E5D}"/>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172">
              <a:extLst>
                <a:ext uri="{FF2B5EF4-FFF2-40B4-BE49-F238E27FC236}">
                  <a16:creationId xmlns:a16="http://schemas.microsoft.com/office/drawing/2014/main" id="{A5C8F585-A11E-473E-A8CB-E44EF49949D1}"/>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173">
              <a:extLst>
                <a:ext uri="{FF2B5EF4-FFF2-40B4-BE49-F238E27FC236}">
                  <a16:creationId xmlns:a16="http://schemas.microsoft.com/office/drawing/2014/main" id="{AEBF1FFA-7D55-4A6E-9320-F6C535C8182F}"/>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Rectangle 174">
              <a:extLst>
                <a:ext uri="{FF2B5EF4-FFF2-40B4-BE49-F238E27FC236}">
                  <a16:creationId xmlns:a16="http://schemas.microsoft.com/office/drawing/2014/main" id="{FA861C4F-249C-4FC0-AD73-0DBF54F8E0FF}"/>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175">
              <a:extLst>
                <a:ext uri="{FF2B5EF4-FFF2-40B4-BE49-F238E27FC236}">
                  <a16:creationId xmlns:a16="http://schemas.microsoft.com/office/drawing/2014/main" id="{3CE345B0-4E17-4148-82CF-5A8A6FE3947E}"/>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176">
              <a:extLst>
                <a:ext uri="{FF2B5EF4-FFF2-40B4-BE49-F238E27FC236}">
                  <a16:creationId xmlns:a16="http://schemas.microsoft.com/office/drawing/2014/main" id="{230EB169-14A0-4FD1-A9EF-E16931B85002}"/>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Rectangle 177">
              <a:extLst>
                <a:ext uri="{FF2B5EF4-FFF2-40B4-BE49-F238E27FC236}">
                  <a16:creationId xmlns:a16="http://schemas.microsoft.com/office/drawing/2014/main" id="{2E2BB3E5-525A-454E-92B7-F9E972612419}"/>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178">
              <a:extLst>
                <a:ext uri="{FF2B5EF4-FFF2-40B4-BE49-F238E27FC236}">
                  <a16:creationId xmlns:a16="http://schemas.microsoft.com/office/drawing/2014/main" id="{176B055A-796C-4F61-88F3-20CA28BC0432}"/>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Rectangle 179">
              <a:extLst>
                <a:ext uri="{FF2B5EF4-FFF2-40B4-BE49-F238E27FC236}">
                  <a16:creationId xmlns:a16="http://schemas.microsoft.com/office/drawing/2014/main" id="{0121C5AB-E678-4D8C-B99F-BA2ED00F0C29}"/>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Rectangle 180">
              <a:extLst>
                <a:ext uri="{FF2B5EF4-FFF2-40B4-BE49-F238E27FC236}">
                  <a16:creationId xmlns:a16="http://schemas.microsoft.com/office/drawing/2014/main" id="{9911FE40-F013-4074-8400-0F0452929E99}"/>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Rectangle 181">
              <a:extLst>
                <a:ext uri="{FF2B5EF4-FFF2-40B4-BE49-F238E27FC236}">
                  <a16:creationId xmlns:a16="http://schemas.microsoft.com/office/drawing/2014/main" id="{1CB3B66F-00CF-48E3-B934-A022DDD64ECB}"/>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90B56C08-52B6-4AF6-81B7-2A5BB2CCB746}"/>
              </a:ext>
              <a:ext uri="{C183D7F6-B498-43B3-948B-1728B52AA6E4}">
                <adec:decorative xmlns:adec="http://schemas.microsoft.com/office/drawing/2017/decorative" val="1"/>
              </a:ext>
            </a:extLst>
          </p:cNvPr>
          <p:cNvGrpSpPr/>
          <p:nvPr/>
        </p:nvGrpSpPr>
        <p:grpSpPr>
          <a:xfrm>
            <a:off x="1978346" y="3707733"/>
            <a:ext cx="337454" cy="236810"/>
            <a:chOff x="3865564" y="4670426"/>
            <a:chExt cx="361950" cy="254000"/>
          </a:xfrm>
        </p:grpSpPr>
        <p:sp>
          <p:nvSpPr>
            <p:cNvPr id="70" name="Freeform 81">
              <a:extLst>
                <a:ext uri="{FF2B5EF4-FFF2-40B4-BE49-F238E27FC236}">
                  <a16:creationId xmlns:a16="http://schemas.microsoft.com/office/drawing/2014/main" id="{117DCCEF-C942-469F-8382-ED010FAD3B43}"/>
                </a:ext>
              </a:extLst>
            </p:cNvPr>
            <p:cNvSpPr>
              <a:spLocks/>
            </p:cNvSpPr>
            <p:nvPr/>
          </p:nvSpPr>
          <p:spPr bwMode="auto">
            <a:xfrm>
              <a:off x="3924301" y="4670426"/>
              <a:ext cx="303213" cy="254000"/>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82">
              <a:extLst>
                <a:ext uri="{FF2B5EF4-FFF2-40B4-BE49-F238E27FC236}">
                  <a16:creationId xmlns:a16="http://schemas.microsoft.com/office/drawing/2014/main" id="{8689AB43-5426-46FE-8B64-01791FBAD111}"/>
                </a:ext>
              </a:extLst>
            </p:cNvPr>
            <p:cNvSpPr>
              <a:spLocks/>
            </p:cNvSpPr>
            <p:nvPr/>
          </p:nvSpPr>
          <p:spPr bwMode="auto">
            <a:xfrm>
              <a:off x="3865564" y="4770439"/>
              <a:ext cx="261938" cy="52388"/>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C9E9655A-EA13-4A7E-929F-093629C86EAE}"/>
                </a:ext>
              </a:extLst>
            </p:cNvPr>
            <p:cNvSpPr>
              <a:spLocks noChangeArrowheads="1"/>
            </p:cNvSpPr>
            <p:nvPr/>
          </p:nvSpPr>
          <p:spPr bwMode="auto">
            <a:xfrm>
              <a:off x="4108451" y="4768851"/>
              <a:ext cx="55563"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3" name="Graphic 132">
            <a:extLst>
              <a:ext uri="{FF2B5EF4-FFF2-40B4-BE49-F238E27FC236}">
                <a16:creationId xmlns:a16="http://schemas.microsoft.com/office/drawing/2014/main" id="{4A4F27A0-744E-4021-976E-AF3D870C7523}"/>
              </a:ext>
              <a:ext uri="{C183D7F6-B498-43B3-948B-1728B52AA6E4}">
                <adec:decorative xmlns:adec="http://schemas.microsoft.com/office/drawing/2017/decorative" val="1"/>
              </a:ext>
            </a:extLst>
          </p:cNvPr>
          <p:cNvGrpSpPr/>
          <p:nvPr/>
        </p:nvGrpSpPr>
        <p:grpSpPr>
          <a:xfrm>
            <a:off x="2012219" y="4469832"/>
            <a:ext cx="259368" cy="258963"/>
            <a:chOff x="717492" y="5761075"/>
            <a:chExt cx="339379" cy="338850"/>
          </a:xfrm>
        </p:grpSpPr>
        <p:sp>
          <p:nvSpPr>
            <p:cNvPr id="74" name="Freeform: Shape 73">
              <a:extLst>
                <a:ext uri="{FF2B5EF4-FFF2-40B4-BE49-F238E27FC236}">
                  <a16:creationId xmlns:a16="http://schemas.microsoft.com/office/drawing/2014/main" id="{66B5BC45-F5F5-4CFC-B530-7B171F33ACF5}"/>
                </a:ext>
              </a:extLst>
            </p:cNvPr>
            <p:cNvSpPr/>
            <p:nvPr/>
          </p:nvSpPr>
          <p:spPr>
            <a:xfrm>
              <a:off x="739451" y="5834972"/>
              <a:ext cx="296749" cy="264953"/>
            </a:xfrm>
            <a:custGeom>
              <a:avLst/>
              <a:gdLst>
                <a:gd name="connsiteX0" fmla="*/ 956 w 296748"/>
                <a:gd name="connsiteY0" fmla="*/ 265008 h 264952"/>
                <a:gd name="connsiteX1" fmla="*/ 296774 w 296748"/>
                <a:gd name="connsiteY1" fmla="*/ 265008 h 264952"/>
                <a:gd name="connsiteX2" fmla="*/ 296774 w 296748"/>
                <a:gd name="connsiteY2" fmla="*/ 956 h 264952"/>
                <a:gd name="connsiteX3" fmla="*/ 956 w 296748"/>
                <a:gd name="connsiteY3" fmla="*/ 956 h 264952"/>
                <a:gd name="connsiteX4" fmla="*/ 956 w 296748"/>
                <a:gd name="connsiteY4" fmla="*/ 265008 h 26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48" h="264952">
                  <a:moveTo>
                    <a:pt x="956" y="265008"/>
                  </a:moveTo>
                  <a:lnTo>
                    <a:pt x="296774" y="265008"/>
                  </a:lnTo>
                  <a:lnTo>
                    <a:pt x="296774" y="956"/>
                  </a:lnTo>
                  <a:lnTo>
                    <a:pt x="956" y="956"/>
                  </a:lnTo>
                  <a:lnTo>
                    <a:pt x="956" y="265008"/>
                  </a:lnTo>
                  <a:close/>
                </a:path>
              </a:pathLst>
            </a:custGeom>
            <a:solidFill>
              <a:srgbClr val="0078D4"/>
            </a:solidFill>
            <a:ln w="3437"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5" name="Freeform: Shape 74">
              <a:extLst>
                <a:ext uri="{FF2B5EF4-FFF2-40B4-BE49-F238E27FC236}">
                  <a16:creationId xmlns:a16="http://schemas.microsoft.com/office/drawing/2014/main" id="{6C7B02E6-4262-451A-8C18-D2BCA1D2097D}"/>
                </a:ext>
              </a:extLst>
            </p:cNvPr>
            <p:cNvSpPr/>
            <p:nvPr/>
          </p:nvSpPr>
          <p:spPr>
            <a:xfrm>
              <a:off x="717492" y="6062914"/>
              <a:ext cx="339141" cy="35327"/>
            </a:xfrm>
            <a:custGeom>
              <a:avLst/>
              <a:gdLst>
                <a:gd name="connsiteX0" fmla="*/ 956 w 339141"/>
                <a:gd name="connsiteY0" fmla="*/ 37072 h 35327"/>
                <a:gd name="connsiteX1" fmla="*/ 339799 w 339141"/>
                <a:gd name="connsiteY1" fmla="*/ 37072 h 35327"/>
                <a:gd name="connsiteX2" fmla="*/ 339799 w 339141"/>
                <a:gd name="connsiteY2" fmla="*/ 956 h 35327"/>
                <a:gd name="connsiteX3" fmla="*/ 956 w 339141"/>
                <a:gd name="connsiteY3" fmla="*/ 956 h 35327"/>
                <a:gd name="connsiteX4" fmla="*/ 956 w 339141"/>
                <a:gd name="connsiteY4" fmla="*/ 37072 h 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41" h="35327">
                  <a:moveTo>
                    <a:pt x="956" y="37072"/>
                  </a:moveTo>
                  <a:lnTo>
                    <a:pt x="339799" y="37072"/>
                  </a:lnTo>
                  <a:lnTo>
                    <a:pt x="339799" y="956"/>
                  </a:lnTo>
                  <a:lnTo>
                    <a:pt x="956" y="956"/>
                  </a:lnTo>
                  <a:lnTo>
                    <a:pt x="956" y="37072"/>
                  </a:lnTo>
                  <a:close/>
                </a:path>
              </a:pathLst>
            </a:custGeom>
            <a:solidFill>
              <a:srgbClr val="0078D4"/>
            </a:solidFill>
            <a:ln w="3437"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6" name="Freeform: Shape 75">
              <a:extLst>
                <a:ext uri="{FF2B5EF4-FFF2-40B4-BE49-F238E27FC236}">
                  <a16:creationId xmlns:a16="http://schemas.microsoft.com/office/drawing/2014/main" id="{9710F112-6DBF-4162-A521-C25319C3789D}"/>
                </a:ext>
              </a:extLst>
            </p:cNvPr>
            <p:cNvSpPr/>
            <p:nvPr/>
          </p:nvSpPr>
          <p:spPr>
            <a:xfrm>
              <a:off x="76141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7" name="Freeform: Shape 76">
              <a:extLst>
                <a:ext uri="{FF2B5EF4-FFF2-40B4-BE49-F238E27FC236}">
                  <a16:creationId xmlns:a16="http://schemas.microsoft.com/office/drawing/2014/main" id="{54AFC552-E980-4F5C-A4F5-6E9ECFE595E4}"/>
                </a:ext>
              </a:extLst>
            </p:cNvPr>
            <p:cNvSpPr/>
            <p:nvPr/>
          </p:nvSpPr>
          <p:spPr>
            <a:xfrm>
              <a:off x="814966"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8" name="Freeform: Shape 77">
              <a:extLst>
                <a:ext uri="{FF2B5EF4-FFF2-40B4-BE49-F238E27FC236}">
                  <a16:creationId xmlns:a16="http://schemas.microsoft.com/office/drawing/2014/main" id="{F2AB84F1-6CF0-465A-B478-00779F0FEA7B}"/>
                </a:ext>
              </a:extLst>
            </p:cNvPr>
            <p:cNvSpPr/>
            <p:nvPr/>
          </p:nvSpPr>
          <p:spPr>
            <a:xfrm>
              <a:off x="868526"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9" name="Freeform: Shape 78">
              <a:extLst>
                <a:ext uri="{FF2B5EF4-FFF2-40B4-BE49-F238E27FC236}">
                  <a16:creationId xmlns:a16="http://schemas.microsoft.com/office/drawing/2014/main" id="{4475E10F-61C6-4A7C-A6F2-C05FDA9BA4D4}"/>
                </a:ext>
              </a:extLst>
            </p:cNvPr>
            <p:cNvSpPr/>
            <p:nvPr/>
          </p:nvSpPr>
          <p:spPr>
            <a:xfrm>
              <a:off x="922680" y="5884361"/>
              <a:ext cx="35327" cy="162504"/>
            </a:xfrm>
            <a:custGeom>
              <a:avLst/>
              <a:gdLst>
                <a:gd name="connsiteX0" fmla="*/ 956 w 35327"/>
                <a:gd name="connsiteY0" fmla="*/ 161601 h 162504"/>
                <a:gd name="connsiteX1" fmla="*/ 36543 w 35327"/>
                <a:gd name="connsiteY1" fmla="*/ 161601 h 162504"/>
                <a:gd name="connsiteX2" fmla="*/ 36543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3" y="161601"/>
                  </a:lnTo>
                  <a:lnTo>
                    <a:pt x="36543" y="956"/>
                  </a:lnTo>
                  <a:lnTo>
                    <a:pt x="956" y="956"/>
                  </a:lnTo>
                  <a:lnTo>
                    <a:pt x="956" y="161601"/>
                  </a:lnTo>
                  <a:close/>
                </a:path>
              </a:pathLst>
            </a:custGeom>
            <a:solidFill>
              <a:srgbClr val="50E6FF"/>
            </a:solidFill>
            <a:ln w="3437"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0" name="Freeform: Shape 79">
              <a:extLst>
                <a:ext uri="{FF2B5EF4-FFF2-40B4-BE49-F238E27FC236}">
                  <a16:creationId xmlns:a16="http://schemas.microsoft.com/office/drawing/2014/main" id="{9483B735-8DD1-4EDF-91F5-D634E93F0AF9}"/>
                </a:ext>
              </a:extLst>
            </p:cNvPr>
            <p:cNvSpPr/>
            <p:nvPr/>
          </p:nvSpPr>
          <p:spPr>
            <a:xfrm>
              <a:off x="976237" y="5884361"/>
              <a:ext cx="35327" cy="162504"/>
            </a:xfrm>
            <a:custGeom>
              <a:avLst/>
              <a:gdLst>
                <a:gd name="connsiteX0" fmla="*/ 956 w 35327"/>
                <a:gd name="connsiteY0" fmla="*/ 161601 h 162504"/>
                <a:gd name="connsiteX1" fmla="*/ 36542 w 35327"/>
                <a:gd name="connsiteY1" fmla="*/ 161601 h 162504"/>
                <a:gd name="connsiteX2" fmla="*/ 36542 w 35327"/>
                <a:gd name="connsiteY2" fmla="*/ 956 h 162504"/>
                <a:gd name="connsiteX3" fmla="*/ 956 w 35327"/>
                <a:gd name="connsiteY3" fmla="*/ 956 h 162504"/>
                <a:gd name="connsiteX4" fmla="*/ 956 w 35327"/>
                <a:gd name="connsiteY4" fmla="*/ 161601 h 16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7" h="162504">
                  <a:moveTo>
                    <a:pt x="956" y="161601"/>
                  </a:moveTo>
                  <a:lnTo>
                    <a:pt x="36542" y="161601"/>
                  </a:lnTo>
                  <a:lnTo>
                    <a:pt x="36542" y="956"/>
                  </a:lnTo>
                  <a:lnTo>
                    <a:pt x="956" y="956"/>
                  </a:lnTo>
                  <a:lnTo>
                    <a:pt x="956" y="161601"/>
                  </a:lnTo>
                  <a:close/>
                </a:path>
              </a:pathLst>
            </a:custGeom>
            <a:solidFill>
              <a:srgbClr val="50E6FF"/>
            </a:solidFill>
            <a:ln w="3437"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1" name="Freeform: Shape 80">
              <a:extLst>
                <a:ext uri="{FF2B5EF4-FFF2-40B4-BE49-F238E27FC236}">
                  <a16:creationId xmlns:a16="http://schemas.microsoft.com/office/drawing/2014/main" id="{AD463A39-E7A3-4C35-A7DD-2F410065C076}"/>
                </a:ext>
              </a:extLst>
            </p:cNvPr>
            <p:cNvSpPr/>
            <p:nvPr/>
          </p:nvSpPr>
          <p:spPr>
            <a:xfrm>
              <a:off x="717730" y="5761075"/>
              <a:ext cx="339141" cy="105981"/>
            </a:xfrm>
            <a:custGeom>
              <a:avLst/>
              <a:gdLst>
                <a:gd name="connsiteX0" fmla="*/ 956 w 339141"/>
                <a:gd name="connsiteY0" fmla="*/ 106565 h 105981"/>
                <a:gd name="connsiteX1" fmla="*/ 339621 w 339141"/>
                <a:gd name="connsiteY1" fmla="*/ 106565 h 105981"/>
                <a:gd name="connsiteX2" fmla="*/ 339621 w 339141"/>
                <a:gd name="connsiteY2" fmla="*/ 70093 h 105981"/>
                <a:gd name="connsiteX3" fmla="*/ 165260 w 339141"/>
                <a:gd name="connsiteY3" fmla="*/ 956 h 105981"/>
                <a:gd name="connsiteX4" fmla="*/ 956 w 339141"/>
                <a:gd name="connsiteY4" fmla="*/ 70093 h 105981"/>
                <a:gd name="connsiteX5" fmla="*/ 956 w 339141"/>
                <a:gd name="connsiteY5" fmla="*/ 106565 h 1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141" h="105981">
                  <a:moveTo>
                    <a:pt x="956" y="106565"/>
                  </a:moveTo>
                  <a:lnTo>
                    <a:pt x="339621" y="106565"/>
                  </a:lnTo>
                  <a:lnTo>
                    <a:pt x="339621" y="70093"/>
                  </a:lnTo>
                  <a:lnTo>
                    <a:pt x="165260" y="956"/>
                  </a:lnTo>
                  <a:lnTo>
                    <a:pt x="956" y="70093"/>
                  </a:lnTo>
                  <a:lnTo>
                    <a:pt x="956" y="106565"/>
                  </a:lnTo>
                  <a:close/>
                </a:path>
              </a:pathLst>
            </a:custGeom>
            <a:solidFill>
              <a:srgbClr val="0078D4"/>
            </a:solidFill>
            <a:ln w="3437"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82" name="Freeform: Shape 81">
            <a:extLst>
              <a:ext uri="{FF2B5EF4-FFF2-40B4-BE49-F238E27FC236}">
                <a16:creationId xmlns:a16="http://schemas.microsoft.com/office/drawing/2014/main" id="{2613AE86-4C34-4404-98F1-C1124B7C168A}"/>
              </a:ext>
              <a:ext uri="{C183D7F6-B498-43B3-948B-1728B52AA6E4}">
                <adec:decorative xmlns:adec="http://schemas.microsoft.com/office/drawing/2017/decorative" val="1"/>
              </a:ext>
            </a:extLst>
          </p:cNvPr>
          <p:cNvSpPr/>
          <p:nvPr/>
        </p:nvSpPr>
        <p:spPr>
          <a:xfrm>
            <a:off x="2255578" y="5423727"/>
            <a:ext cx="28877" cy="28877"/>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83" name="Group 82">
            <a:extLst>
              <a:ext uri="{FF2B5EF4-FFF2-40B4-BE49-F238E27FC236}">
                <a16:creationId xmlns:a16="http://schemas.microsoft.com/office/drawing/2014/main" id="{8E1C32C7-3450-401C-8A80-AA5BB6F9F961}"/>
              </a:ext>
              <a:ext uri="{C183D7F6-B498-43B3-948B-1728B52AA6E4}">
                <adec:decorative xmlns:adec="http://schemas.microsoft.com/office/drawing/2017/decorative" val="1"/>
              </a:ext>
            </a:extLst>
          </p:cNvPr>
          <p:cNvGrpSpPr/>
          <p:nvPr/>
        </p:nvGrpSpPr>
        <p:grpSpPr>
          <a:xfrm>
            <a:off x="2002930" y="5215915"/>
            <a:ext cx="277946" cy="214466"/>
            <a:chOff x="8922343" y="3816608"/>
            <a:chExt cx="363688" cy="280626"/>
          </a:xfrm>
        </p:grpSpPr>
        <p:grpSp>
          <p:nvGrpSpPr>
            <p:cNvPr id="84" name="Group 83">
              <a:extLst>
                <a:ext uri="{FF2B5EF4-FFF2-40B4-BE49-F238E27FC236}">
                  <a16:creationId xmlns:a16="http://schemas.microsoft.com/office/drawing/2014/main" id="{DC32792A-AE42-4637-981D-717952E4AE9D}"/>
                </a:ext>
              </a:extLst>
            </p:cNvPr>
            <p:cNvGrpSpPr/>
            <p:nvPr/>
          </p:nvGrpSpPr>
          <p:grpSpPr>
            <a:xfrm>
              <a:off x="8922343" y="3816608"/>
              <a:ext cx="363688" cy="280626"/>
              <a:chOff x="8922343" y="3816608"/>
              <a:chExt cx="363688" cy="280626"/>
            </a:xfrm>
          </p:grpSpPr>
          <p:sp>
            <p:nvSpPr>
              <p:cNvPr id="86" name="Freeform: Shape 85">
                <a:extLst>
                  <a:ext uri="{FF2B5EF4-FFF2-40B4-BE49-F238E27FC236}">
                    <a16:creationId xmlns:a16="http://schemas.microsoft.com/office/drawing/2014/main" id="{A5AE1944-AA5A-4FC6-8EB9-5FFEC6A670F3}"/>
                  </a:ext>
                </a:extLst>
              </p:cNvPr>
              <p:cNvSpPr/>
              <p:nvPr/>
            </p:nvSpPr>
            <p:spPr>
              <a:xfrm>
                <a:off x="8922343" y="3816608"/>
                <a:ext cx="363688" cy="151143"/>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7" name="Freeform: Shape 86">
                <a:extLst>
                  <a:ext uri="{FF2B5EF4-FFF2-40B4-BE49-F238E27FC236}">
                    <a16:creationId xmlns:a16="http://schemas.microsoft.com/office/drawing/2014/main" id="{041A8E13-AC0D-4B9C-A59C-7F3A7B75BD4C}"/>
                  </a:ext>
                </a:extLst>
              </p:cNvPr>
              <p:cNvSpPr/>
              <p:nvPr/>
            </p:nvSpPr>
            <p:spPr>
              <a:xfrm>
                <a:off x="8997601" y="3938968"/>
                <a:ext cx="212545" cy="85018"/>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8" name="Freeform: Shape 87">
                <a:extLst>
                  <a:ext uri="{FF2B5EF4-FFF2-40B4-BE49-F238E27FC236}">
                    <a16:creationId xmlns:a16="http://schemas.microsoft.com/office/drawing/2014/main" id="{57EE575D-7CC7-4F23-91DB-786C9CCE31B1}"/>
                  </a:ext>
                </a:extLst>
              </p:cNvPr>
              <p:cNvSpPr/>
              <p:nvPr/>
            </p:nvSpPr>
            <p:spPr>
              <a:xfrm>
                <a:off x="9220007" y="4021662"/>
                <a:ext cx="61402" cy="75572"/>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85" name="Freeform: Shape 84">
              <a:extLst>
                <a:ext uri="{FF2B5EF4-FFF2-40B4-BE49-F238E27FC236}">
                  <a16:creationId xmlns:a16="http://schemas.microsoft.com/office/drawing/2014/main" id="{073B847B-339C-46CB-9C70-29665AD2E4EA}"/>
                </a:ext>
              </a:extLst>
            </p:cNvPr>
            <p:cNvSpPr/>
            <p:nvPr/>
          </p:nvSpPr>
          <p:spPr>
            <a:xfrm>
              <a:off x="9217516" y="3892659"/>
              <a:ext cx="18893" cy="118081"/>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86578BED-EAB7-4DF6-BB51-588BEFBE61E7}"/>
              </a:ext>
              <a:ext uri="{C183D7F6-B498-43B3-948B-1728B52AA6E4}">
                <adec:decorative xmlns:adec="http://schemas.microsoft.com/office/drawing/2017/decorative" val="1"/>
              </a:ext>
            </a:extLst>
          </p:cNvPr>
          <p:cNvGrpSpPr/>
          <p:nvPr/>
        </p:nvGrpSpPr>
        <p:grpSpPr>
          <a:xfrm>
            <a:off x="2072651" y="5893091"/>
            <a:ext cx="138504" cy="307783"/>
            <a:chOff x="6521451" y="600076"/>
            <a:chExt cx="157163" cy="349250"/>
          </a:xfrm>
        </p:grpSpPr>
        <p:sp>
          <p:nvSpPr>
            <p:cNvPr id="90" name="Freeform 141">
              <a:extLst>
                <a:ext uri="{FF2B5EF4-FFF2-40B4-BE49-F238E27FC236}">
                  <a16:creationId xmlns:a16="http://schemas.microsoft.com/office/drawing/2014/main" id="{B286B3B8-382D-47CC-BA93-95E1913EA574}"/>
                </a:ext>
              </a:extLst>
            </p:cNvPr>
            <p:cNvSpPr>
              <a:spLocks/>
            </p:cNvSpPr>
            <p:nvPr/>
          </p:nvSpPr>
          <p:spPr bwMode="auto">
            <a:xfrm>
              <a:off x="6521451" y="600076"/>
              <a:ext cx="157163" cy="349250"/>
            </a:xfrm>
            <a:custGeom>
              <a:avLst/>
              <a:gdLst>
                <a:gd name="T0" fmla="*/ 69 w 94"/>
                <a:gd name="T1" fmla="*/ 120 h 208"/>
                <a:gd name="T2" fmla="*/ 69 w 94"/>
                <a:gd name="T3" fmla="*/ 22 h 208"/>
                <a:gd name="T4" fmla="*/ 47 w 94"/>
                <a:gd name="T5" fmla="*/ 0 h 208"/>
                <a:gd name="T6" fmla="*/ 25 w 94"/>
                <a:gd name="T7" fmla="*/ 22 h 208"/>
                <a:gd name="T8" fmla="*/ 25 w 94"/>
                <a:gd name="T9" fmla="*/ 120 h 208"/>
                <a:gd name="T10" fmla="*/ 0 w 94"/>
                <a:gd name="T11" fmla="*/ 161 h 208"/>
                <a:gd name="T12" fmla="*/ 47 w 94"/>
                <a:gd name="T13" fmla="*/ 208 h 208"/>
                <a:gd name="T14" fmla="*/ 94 w 94"/>
                <a:gd name="T15" fmla="*/ 161 h 208"/>
                <a:gd name="T16" fmla="*/ 69 w 94"/>
                <a:gd name="T17" fmla="*/ 12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08">
                  <a:moveTo>
                    <a:pt x="69" y="120"/>
                  </a:moveTo>
                  <a:cubicBezTo>
                    <a:pt x="69" y="22"/>
                    <a:pt x="69" y="22"/>
                    <a:pt x="69" y="22"/>
                  </a:cubicBezTo>
                  <a:cubicBezTo>
                    <a:pt x="69" y="10"/>
                    <a:pt x="59" y="0"/>
                    <a:pt x="47" y="0"/>
                  </a:cubicBezTo>
                  <a:cubicBezTo>
                    <a:pt x="35" y="0"/>
                    <a:pt x="25" y="10"/>
                    <a:pt x="25" y="22"/>
                  </a:cubicBezTo>
                  <a:cubicBezTo>
                    <a:pt x="25" y="120"/>
                    <a:pt x="25" y="120"/>
                    <a:pt x="25" y="120"/>
                  </a:cubicBezTo>
                  <a:cubicBezTo>
                    <a:pt x="10" y="128"/>
                    <a:pt x="0" y="143"/>
                    <a:pt x="0" y="161"/>
                  </a:cubicBezTo>
                  <a:cubicBezTo>
                    <a:pt x="0" y="187"/>
                    <a:pt x="21" y="208"/>
                    <a:pt x="47" y="208"/>
                  </a:cubicBezTo>
                  <a:cubicBezTo>
                    <a:pt x="73" y="208"/>
                    <a:pt x="94" y="187"/>
                    <a:pt x="94" y="161"/>
                  </a:cubicBezTo>
                  <a:cubicBezTo>
                    <a:pt x="94" y="143"/>
                    <a:pt x="84" y="128"/>
                    <a:pt x="69" y="12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1" name="Oval 90">
              <a:extLst>
                <a:ext uri="{FF2B5EF4-FFF2-40B4-BE49-F238E27FC236}">
                  <a16:creationId xmlns:a16="http://schemas.microsoft.com/office/drawing/2014/main" id="{EF28955F-0E39-40CA-9E75-3882B1F6BAF5}"/>
                </a:ext>
              </a:extLst>
            </p:cNvPr>
            <p:cNvSpPr>
              <a:spLocks noChangeArrowheads="1"/>
            </p:cNvSpPr>
            <p:nvPr/>
          </p:nvSpPr>
          <p:spPr bwMode="auto">
            <a:xfrm>
              <a:off x="6551614" y="825501"/>
              <a:ext cx="96838" cy="95250"/>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2" name="Line 143">
              <a:extLst>
                <a:ext uri="{FF2B5EF4-FFF2-40B4-BE49-F238E27FC236}">
                  <a16:creationId xmlns:a16="http://schemas.microsoft.com/office/drawing/2014/main" id="{A56A7E88-5412-40A2-8F1C-91E5EECD4175}"/>
                </a:ext>
              </a:extLst>
            </p:cNvPr>
            <p:cNvSpPr>
              <a:spLocks noChangeShapeType="1"/>
            </p:cNvSpPr>
            <p:nvPr/>
          </p:nvSpPr>
          <p:spPr bwMode="auto">
            <a:xfrm flipV="1">
              <a:off x="6599239" y="727076"/>
              <a:ext cx="0" cy="146050"/>
            </a:xfrm>
            <a:prstGeom prst="line">
              <a:avLst/>
            </a:prstGeom>
            <a:noFill/>
            <a:ln w="17463" cap="flat">
              <a:solidFill>
                <a:srgbClr val="4FE4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95" name="Left Brace 94">
            <a:extLst>
              <a:ext uri="{FF2B5EF4-FFF2-40B4-BE49-F238E27FC236}">
                <a16:creationId xmlns:a16="http://schemas.microsoft.com/office/drawing/2014/main" id="{49154219-6CB1-41FD-9BF0-42AFED85ECB5}"/>
              </a:ext>
              <a:ext uri="{C183D7F6-B498-43B3-948B-1728B52AA6E4}">
                <adec:decorative xmlns:adec="http://schemas.microsoft.com/office/drawing/2017/decorative" val="1"/>
              </a:ext>
            </a:extLst>
          </p:cNvPr>
          <p:cNvSpPr/>
          <p:nvPr/>
        </p:nvSpPr>
        <p:spPr>
          <a:xfrm>
            <a:off x="5127985" y="1500979"/>
            <a:ext cx="355600" cy="4843877"/>
          </a:xfrm>
          <a:prstGeom prst="leftBrace">
            <a:avLst>
              <a:gd name="adj1" fmla="val 0"/>
              <a:gd name="adj2" fmla="val 38563"/>
            </a:avLst>
          </a:prstGeom>
          <a:noFill/>
          <a:ln w="9525" cap="flat" cmpd="sng" algn="ctr">
            <a:solidFill>
              <a:srgbClr val="50E6FF"/>
            </a:solidFill>
            <a:prstDash val="solid"/>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cxnSp>
        <p:nvCxnSpPr>
          <p:cNvPr id="97" name="Straight Connector 96">
            <a:extLst>
              <a:ext uri="{FF2B5EF4-FFF2-40B4-BE49-F238E27FC236}">
                <a16:creationId xmlns:a16="http://schemas.microsoft.com/office/drawing/2014/main" id="{AD58030B-84A6-4D71-9E63-DFF56C49870D}"/>
              </a:ext>
              <a:ext uri="{C183D7F6-B498-43B3-948B-1728B52AA6E4}">
                <adec:decorative xmlns:adec="http://schemas.microsoft.com/office/drawing/2017/decorative" val="1"/>
              </a:ext>
            </a:extLst>
          </p:cNvPr>
          <p:cNvCxnSpPr>
            <a:cxnSpLocks/>
          </p:cNvCxnSpPr>
          <p:nvPr/>
        </p:nvCxnSpPr>
        <p:spPr>
          <a:xfrm>
            <a:off x="2781300" y="3371809"/>
            <a:ext cx="2524485" cy="0"/>
          </a:xfrm>
          <a:prstGeom prst="line">
            <a:avLst/>
          </a:prstGeom>
          <a:noFill/>
          <a:ln w="76200" cap="flat" cmpd="sng" algn="ctr">
            <a:solidFill>
              <a:srgbClr val="50E6FF"/>
            </a:solidFill>
            <a:prstDash val="solid"/>
            <a:headEnd type="none" w="lg" len="med"/>
            <a:tailEnd type="none" w="lg" len="med"/>
          </a:ln>
          <a:effectLst/>
        </p:spPr>
        <p:style>
          <a:lnRef idx="0">
            <a:scrgbClr r="0" g="0" b="0"/>
          </a:lnRef>
          <a:fillRef idx="0">
            <a:scrgbClr r="0" g="0" b="0"/>
          </a:fillRef>
          <a:effectRef idx="0">
            <a:scrgbClr r="0" g="0" b="0"/>
          </a:effectRef>
          <a:fontRef idx="major"/>
        </p:style>
      </p:cxnSp>
      <p:sp>
        <p:nvSpPr>
          <p:cNvPr id="93" name="Rectangle 92">
            <a:extLst>
              <a:ext uri="{FF2B5EF4-FFF2-40B4-BE49-F238E27FC236}">
                <a16:creationId xmlns:a16="http://schemas.microsoft.com/office/drawing/2014/main" id="{693D373E-45AA-453F-B53B-0DB1C7A1E95A}"/>
              </a:ext>
              <a:ext uri="{C183D7F6-B498-43B3-948B-1728B52AA6E4}">
                <adec:decorative xmlns:adec="http://schemas.microsoft.com/office/drawing/2017/decorative" val="1"/>
              </a:ext>
            </a:extLst>
          </p:cNvPr>
          <p:cNvSpPr/>
          <p:nvPr/>
        </p:nvSpPr>
        <p:spPr>
          <a:xfrm>
            <a:off x="9152532" y="1697800"/>
            <a:ext cx="2357246" cy="4509126"/>
          </a:xfrm>
          <a:prstGeom prst="rect">
            <a:avLst/>
          </a:prstGeom>
          <a:solidFill>
            <a:schemeClr val="accent5">
              <a:alpha val="10000"/>
            </a:schemeClr>
          </a:solidFill>
          <a:ln>
            <a:solidFill>
              <a:schemeClr val="bg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50E6FF"/>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t>Innovate</a:t>
            </a:r>
          </a:p>
        </p:txBody>
      </p:sp>
      <p:sp>
        <p:nvSpPr>
          <p:cNvPr id="94" name="Rectangle 93">
            <a:extLst>
              <a:ext uri="{FF2B5EF4-FFF2-40B4-BE49-F238E27FC236}">
                <a16:creationId xmlns:a16="http://schemas.microsoft.com/office/drawing/2014/main" id="{57072F17-C4F2-476D-93F5-670D1912DF2E}"/>
              </a:ext>
              <a:ext uri="{C183D7F6-B498-43B3-948B-1728B52AA6E4}">
                <adec:decorative xmlns:adec="http://schemas.microsoft.com/office/drawing/2017/decorative" val="1"/>
              </a:ext>
            </a:extLst>
          </p:cNvPr>
          <p:cNvSpPr/>
          <p:nvPr/>
        </p:nvSpPr>
        <p:spPr>
          <a:xfrm>
            <a:off x="9224484" y="2644926"/>
            <a:ext cx="2213342" cy="841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bg1"/>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t>Point of sale </a:t>
            </a:r>
            <a:br>
              <a:rPr lang="en-US" sz="1600" b="1" dirty="0">
                <a:solidFill>
                  <a:schemeClr val="bg1"/>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br>
            <a:r>
              <a:rPr lang="en-US" sz="1600" b="1" dirty="0">
                <a:solidFill>
                  <a:schemeClr val="bg1"/>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t>application</a:t>
            </a:r>
          </a:p>
        </p:txBody>
      </p:sp>
      <p:sp>
        <p:nvSpPr>
          <p:cNvPr id="96" name="Rectangle 95">
            <a:extLst>
              <a:ext uri="{FF2B5EF4-FFF2-40B4-BE49-F238E27FC236}">
                <a16:creationId xmlns:a16="http://schemas.microsoft.com/office/drawing/2014/main" id="{8C7A91BF-4C0D-4D59-ADFD-15550B13B719}"/>
              </a:ext>
              <a:ext uri="{C183D7F6-B498-43B3-948B-1728B52AA6E4}">
                <adec:decorative xmlns:adec="http://schemas.microsoft.com/office/drawing/2017/decorative" val="1"/>
              </a:ext>
            </a:extLst>
          </p:cNvPr>
          <p:cNvSpPr/>
          <p:nvPr/>
        </p:nvSpPr>
        <p:spPr>
          <a:xfrm>
            <a:off x="9220950" y="3642221"/>
            <a:ext cx="2213342" cy="841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bg1"/>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t>E-commerce </a:t>
            </a:r>
            <a:br>
              <a:rPr lang="en-US" sz="1600" b="1" dirty="0">
                <a:solidFill>
                  <a:schemeClr val="bg1"/>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br>
            <a:r>
              <a:rPr lang="en-US" sz="1600" b="1" dirty="0">
                <a:solidFill>
                  <a:schemeClr val="bg1"/>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t>application</a:t>
            </a:r>
          </a:p>
        </p:txBody>
      </p:sp>
      <p:sp>
        <p:nvSpPr>
          <p:cNvPr id="98" name="Rectangle 97">
            <a:extLst>
              <a:ext uri="{FF2B5EF4-FFF2-40B4-BE49-F238E27FC236}">
                <a16:creationId xmlns:a16="http://schemas.microsoft.com/office/drawing/2014/main" id="{89CBEAC9-D0F1-46CA-AD7B-1C68EFE0F2FA}"/>
              </a:ext>
              <a:ext uri="{C183D7F6-B498-43B3-948B-1728B52AA6E4}">
                <adec:decorative xmlns:adec="http://schemas.microsoft.com/office/drawing/2017/decorative" val="1"/>
              </a:ext>
            </a:extLst>
          </p:cNvPr>
          <p:cNvSpPr/>
          <p:nvPr/>
        </p:nvSpPr>
        <p:spPr>
          <a:xfrm>
            <a:off x="9220950" y="4647234"/>
            <a:ext cx="2213342" cy="841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bg1"/>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rPr>
              <a:t>Next-gen inventory application</a:t>
            </a:r>
          </a:p>
        </p:txBody>
      </p:sp>
    </p:spTree>
    <p:extLst>
      <p:ext uri="{BB962C8B-B14F-4D97-AF65-F5344CB8AC3E}">
        <p14:creationId xmlns:p14="http://schemas.microsoft.com/office/powerpoint/2010/main" val="28575335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C9A26D-4B6C-43B5-BEED-6E90F3A63794}"/>
              </a:ext>
              <a:ext uri="{C183D7F6-B498-43B3-948B-1728B52AA6E4}">
                <adec:decorative xmlns:adec="http://schemas.microsoft.com/office/drawing/2017/decorative" val="1"/>
              </a:ext>
            </a:extLst>
          </p:cNvPr>
          <p:cNvSpPr/>
          <p:nvPr/>
        </p:nvSpPr>
        <p:spPr bwMode="auto">
          <a:xfrm>
            <a:off x="881681" y="2127994"/>
            <a:ext cx="10207275" cy="45014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6" y="3237728"/>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 uri="{C183D7F6-B498-43B3-948B-1728B52AA6E4}">
                <adec:decorative xmlns:adec="http://schemas.microsoft.com/office/drawing/2017/decorative" val="1"/>
              </a:ext>
            </a:extLst>
          </p:cNvPr>
          <p:cNvSpPr txBox="1"/>
          <p:nvPr/>
        </p:nvSpPr>
        <p:spPr>
          <a:xfrm>
            <a:off x="476036" y="1263923"/>
            <a:ext cx="11306992" cy="369332"/>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Scenario: A customer has 100 VMs (Linux/Windows + SQL) running on-premises. The VMs consist of file servers, SQL instances, web servers and backend servers. You as a partner have been brought in to conduct an analysis of the infrastructure, execute the migration and implement a unified operations strategy using Azure native tools.</a:t>
            </a:r>
            <a:endParaRPr kumimoji="0" lang="en-US" sz="12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 uri="{C183D7F6-B498-43B3-948B-1728B52AA6E4}">
                <adec:decorative xmlns:adec="http://schemas.microsoft.com/office/drawing/2017/decorative" val="1"/>
              </a:ext>
            </a:extLst>
          </p:cNvPr>
          <p:cNvSpPr>
            <a:spLocks noGrp="1"/>
          </p:cNvSpPr>
          <p:nvPr>
            <p:ph type="title"/>
          </p:nvPr>
        </p:nvSpPr>
        <p:spPr>
          <a:xfrm>
            <a:off x="556470" y="334953"/>
            <a:ext cx="11018520" cy="769441"/>
          </a:xfrm>
        </p:spPr>
        <p:txBody>
          <a:bodyPr/>
          <a:lstStyle/>
          <a:p>
            <a:pPr defTabSz="914016">
              <a:spcAft>
                <a:spcPts val="600"/>
              </a:spcAft>
              <a:defRPr/>
            </a:pPr>
            <a:r>
              <a:rPr lang="en-US" sz="3200" spc="-50" dirty="0">
                <a:solidFill>
                  <a:schemeClr val="bg1"/>
                </a:solidFill>
              </a:rPr>
              <a:t>Optimize</a:t>
            </a:r>
            <a:br>
              <a:rPr lang="en-US" sz="2800" spc="-50" dirty="0"/>
            </a:br>
            <a:r>
              <a:rPr lang="en-US" sz="1800" spc="-50" dirty="0">
                <a:solidFill>
                  <a:schemeClr val="accent2"/>
                </a:solidFill>
              </a:rPr>
              <a:t>Migration, governance, compliance, management, and security</a:t>
            </a:r>
            <a:endParaRPr lang="en-US" sz="2800" spc="-50" dirty="0">
              <a:latin typeface="Segoe UI Semibold"/>
            </a:endParaRP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146057" y="3237728"/>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84" name="Rectangle 83">
            <a:extLst>
              <a:ext uri="{FF2B5EF4-FFF2-40B4-BE49-F238E27FC236}">
                <a16:creationId xmlns:a16="http://schemas.microsoft.com/office/drawing/2014/main" id="{67CF93D4-5003-4A73-A915-7F54DC0052B8}"/>
              </a:ext>
              <a:ext uri="{C183D7F6-B498-43B3-948B-1728B52AA6E4}">
                <adec:decorative xmlns:adec="http://schemas.microsoft.com/office/drawing/2017/decorative" val="1"/>
              </a:ext>
            </a:extLst>
          </p:cNvPr>
          <p:cNvSpPr/>
          <p:nvPr/>
        </p:nvSpPr>
        <p:spPr>
          <a:xfrm>
            <a:off x="2001945" y="3337391"/>
            <a:ext cx="2448940"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100 x On-Premises VMs</a:t>
            </a:r>
          </a:p>
        </p:txBody>
      </p:sp>
      <p:grpSp>
        <p:nvGrpSpPr>
          <p:cNvPr id="127" name="Group 126">
            <a:extLst>
              <a:ext uri="{FF2B5EF4-FFF2-40B4-BE49-F238E27FC236}">
                <a16:creationId xmlns:a16="http://schemas.microsoft.com/office/drawing/2014/main" id="{0BAB3C71-C0E0-4DBC-9468-935CD3BE7E49}"/>
              </a:ext>
              <a:ext uri="{C183D7F6-B498-43B3-948B-1728B52AA6E4}">
                <adec:decorative xmlns:adec="http://schemas.microsoft.com/office/drawing/2017/decorative" val="1"/>
              </a:ext>
            </a:extLst>
          </p:cNvPr>
          <p:cNvGrpSpPr/>
          <p:nvPr/>
        </p:nvGrpSpPr>
        <p:grpSpPr>
          <a:xfrm>
            <a:off x="8358585" y="5565401"/>
            <a:ext cx="2011680" cy="365760"/>
            <a:chOff x="8561608" y="2785729"/>
            <a:chExt cx="1405900" cy="265698"/>
          </a:xfrm>
        </p:grpSpPr>
        <p:pic>
          <p:nvPicPr>
            <p:cNvPr id="128" name="Picture 127" descr="A picture containing drawing&#10;&#10;Description automatically generated">
              <a:extLst>
                <a:ext uri="{FF2B5EF4-FFF2-40B4-BE49-F238E27FC236}">
                  <a16:creationId xmlns:a16="http://schemas.microsoft.com/office/drawing/2014/main" id="{7256D8B3-C3E9-4714-A590-B7E938E99158}"/>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9" name="Picture 128" descr="A picture containing drawing&#10;&#10;Description automatically generated">
              <a:extLst>
                <a:ext uri="{FF2B5EF4-FFF2-40B4-BE49-F238E27FC236}">
                  <a16:creationId xmlns:a16="http://schemas.microsoft.com/office/drawing/2014/main" id="{CD1859FF-B874-41DA-B8AB-C5D98A72C5C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nvGrpSpPr>
          <p:cNvPr id="17" name="Group 16">
            <a:extLst>
              <a:ext uri="{FF2B5EF4-FFF2-40B4-BE49-F238E27FC236}">
                <a16:creationId xmlns:a16="http://schemas.microsoft.com/office/drawing/2014/main" id="{1A3585E0-E7EF-48D6-AC1A-CB4CD472C460}"/>
              </a:ext>
              <a:ext uri="{C183D7F6-B498-43B3-948B-1728B52AA6E4}">
                <adec:decorative xmlns:adec="http://schemas.microsoft.com/office/drawing/2017/decorative" val="1"/>
              </a:ext>
            </a:extLst>
          </p:cNvPr>
          <p:cNvGrpSpPr/>
          <p:nvPr/>
        </p:nvGrpSpPr>
        <p:grpSpPr>
          <a:xfrm>
            <a:off x="1421330" y="3874322"/>
            <a:ext cx="1651044" cy="1526622"/>
            <a:chOff x="1222999" y="3489075"/>
            <a:chExt cx="1651044" cy="1526622"/>
          </a:xfrm>
        </p:grpSpPr>
        <p:pic>
          <p:nvPicPr>
            <p:cNvPr id="101" name="Graphic 100">
              <a:extLst>
                <a:ext uri="{FF2B5EF4-FFF2-40B4-BE49-F238E27FC236}">
                  <a16:creationId xmlns:a16="http://schemas.microsoft.com/office/drawing/2014/main" id="{6A74616D-C7D7-416D-A4B9-DF2612FDE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4558497"/>
              <a:ext cx="457200" cy="457200"/>
            </a:xfrm>
            <a:prstGeom prst="rect">
              <a:avLst/>
            </a:prstGeom>
          </p:spPr>
        </p:pic>
        <p:pic>
          <p:nvPicPr>
            <p:cNvPr id="107" name="Graphic 106">
              <a:extLst>
                <a:ext uri="{FF2B5EF4-FFF2-40B4-BE49-F238E27FC236}">
                  <a16:creationId xmlns:a16="http://schemas.microsoft.com/office/drawing/2014/main" id="{F7131682-4AAC-4D48-85F1-0D677D951A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4023786"/>
              <a:ext cx="457200" cy="457200"/>
            </a:xfrm>
            <a:prstGeom prst="rect">
              <a:avLst/>
            </a:prstGeom>
          </p:spPr>
        </p:pic>
        <p:pic>
          <p:nvPicPr>
            <p:cNvPr id="111" name="Graphic 110">
              <a:extLst>
                <a:ext uri="{FF2B5EF4-FFF2-40B4-BE49-F238E27FC236}">
                  <a16:creationId xmlns:a16="http://schemas.microsoft.com/office/drawing/2014/main" id="{38A97699-EA71-4E0A-A71E-73DB20247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3489075"/>
              <a:ext cx="457200" cy="457200"/>
            </a:xfrm>
            <a:prstGeom prst="rect">
              <a:avLst/>
            </a:prstGeom>
          </p:spPr>
        </p:pic>
        <p:pic>
          <p:nvPicPr>
            <p:cNvPr id="131" name="Graphic 130">
              <a:extLst>
                <a:ext uri="{FF2B5EF4-FFF2-40B4-BE49-F238E27FC236}">
                  <a16:creationId xmlns:a16="http://schemas.microsoft.com/office/drawing/2014/main" id="{B1D6FC58-3D04-40DE-803C-6867764F66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4558497"/>
              <a:ext cx="457200" cy="457200"/>
            </a:xfrm>
            <a:prstGeom prst="rect">
              <a:avLst/>
            </a:prstGeom>
          </p:spPr>
        </p:pic>
        <p:pic>
          <p:nvPicPr>
            <p:cNvPr id="132" name="Graphic 131">
              <a:extLst>
                <a:ext uri="{FF2B5EF4-FFF2-40B4-BE49-F238E27FC236}">
                  <a16:creationId xmlns:a16="http://schemas.microsoft.com/office/drawing/2014/main" id="{7A1BE386-92EB-448C-AC1C-E5C1C57462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4558497"/>
              <a:ext cx="457200" cy="457200"/>
            </a:xfrm>
            <a:prstGeom prst="rect">
              <a:avLst/>
            </a:prstGeom>
          </p:spPr>
        </p:pic>
        <p:pic>
          <p:nvPicPr>
            <p:cNvPr id="133" name="Graphic 132">
              <a:extLst>
                <a:ext uri="{FF2B5EF4-FFF2-40B4-BE49-F238E27FC236}">
                  <a16:creationId xmlns:a16="http://schemas.microsoft.com/office/drawing/2014/main" id="{BB478DB5-7B37-4FA5-8849-C0F44E0B14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4023786"/>
              <a:ext cx="457200" cy="457200"/>
            </a:xfrm>
            <a:prstGeom prst="rect">
              <a:avLst/>
            </a:prstGeom>
          </p:spPr>
        </p:pic>
        <p:pic>
          <p:nvPicPr>
            <p:cNvPr id="134" name="Graphic 133">
              <a:extLst>
                <a:ext uri="{FF2B5EF4-FFF2-40B4-BE49-F238E27FC236}">
                  <a16:creationId xmlns:a16="http://schemas.microsoft.com/office/drawing/2014/main" id="{552830CE-A1E0-4775-BE21-5D10DB46C2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4023786"/>
              <a:ext cx="457200" cy="457200"/>
            </a:xfrm>
            <a:prstGeom prst="rect">
              <a:avLst/>
            </a:prstGeom>
          </p:spPr>
        </p:pic>
        <p:pic>
          <p:nvPicPr>
            <p:cNvPr id="135" name="Graphic 134">
              <a:extLst>
                <a:ext uri="{FF2B5EF4-FFF2-40B4-BE49-F238E27FC236}">
                  <a16:creationId xmlns:a16="http://schemas.microsoft.com/office/drawing/2014/main" id="{C14A44D7-83C1-4A79-99CD-CDBD105121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3489075"/>
              <a:ext cx="457200" cy="457200"/>
            </a:xfrm>
            <a:prstGeom prst="rect">
              <a:avLst/>
            </a:prstGeom>
          </p:spPr>
        </p:pic>
        <p:pic>
          <p:nvPicPr>
            <p:cNvPr id="136" name="Graphic 135">
              <a:extLst>
                <a:ext uri="{FF2B5EF4-FFF2-40B4-BE49-F238E27FC236}">
                  <a16:creationId xmlns:a16="http://schemas.microsoft.com/office/drawing/2014/main" id="{E7A12743-F171-4E82-B89C-AA428F5E08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3489075"/>
              <a:ext cx="457200" cy="457200"/>
            </a:xfrm>
            <a:prstGeom prst="rect">
              <a:avLst/>
            </a:prstGeom>
          </p:spPr>
        </p:pic>
      </p:grpSp>
      <p:sp>
        <p:nvSpPr>
          <p:cNvPr id="137" name="Rectangle 136">
            <a:extLst>
              <a:ext uri="{FF2B5EF4-FFF2-40B4-BE49-F238E27FC236}">
                <a16:creationId xmlns:a16="http://schemas.microsoft.com/office/drawing/2014/main" id="{DCDB3012-554C-424E-A53E-572D8B282703}"/>
              </a:ext>
              <a:ext uri="{C183D7F6-B498-43B3-948B-1728B52AA6E4}">
                <adec:decorative xmlns:adec="http://schemas.microsoft.com/office/drawing/2017/decorative" val="1"/>
              </a:ext>
            </a:extLst>
          </p:cNvPr>
          <p:cNvSpPr/>
          <p:nvPr/>
        </p:nvSpPr>
        <p:spPr>
          <a:xfrm>
            <a:off x="2086385" y="3333222"/>
            <a:ext cx="2355966"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On-Premises VMs</a:t>
            </a:r>
          </a:p>
        </p:txBody>
      </p:sp>
      <p:sp>
        <p:nvSpPr>
          <p:cNvPr id="139" name="Rectangle 138">
            <a:extLst>
              <a:ext uri="{FF2B5EF4-FFF2-40B4-BE49-F238E27FC236}">
                <a16:creationId xmlns:a16="http://schemas.microsoft.com/office/drawing/2014/main" id="{E2A322FB-D1E6-4F04-9ACE-9EC7952EEC74}"/>
              </a:ext>
              <a:ext uri="{C183D7F6-B498-43B3-948B-1728B52AA6E4}">
                <adec:decorative xmlns:adec="http://schemas.microsoft.com/office/drawing/2017/decorative" val="1"/>
              </a:ext>
            </a:extLst>
          </p:cNvPr>
          <p:cNvSpPr/>
          <p:nvPr/>
        </p:nvSpPr>
        <p:spPr>
          <a:xfrm>
            <a:off x="8550326" y="3333221"/>
            <a:ext cx="1628203"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a:t>
            </a:r>
          </a:p>
        </p:txBody>
      </p:sp>
      <p:cxnSp>
        <p:nvCxnSpPr>
          <p:cNvPr id="141" name="Straight Connector 140">
            <a:extLst>
              <a:ext uri="{FF2B5EF4-FFF2-40B4-BE49-F238E27FC236}">
                <a16:creationId xmlns:a16="http://schemas.microsoft.com/office/drawing/2014/main" id="{6799C401-19EE-40A1-9AA4-1E9AD7B0ECDB}"/>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142" name="TextBox 141">
            <a:extLst>
              <a:ext uri="{FF2B5EF4-FFF2-40B4-BE49-F238E27FC236}">
                <a16:creationId xmlns:a16="http://schemas.microsoft.com/office/drawing/2014/main" id="{00244A23-6EBA-4EFA-B5A3-9F63D75DA204}"/>
              </a:ext>
              <a:ext uri="{C183D7F6-B498-43B3-948B-1728B52AA6E4}">
                <adec:decorative xmlns:adec="http://schemas.microsoft.com/office/drawing/2017/decorative" val="1"/>
              </a:ext>
            </a:extLst>
          </p:cNvPr>
          <p:cNvSpPr txBox="1"/>
          <p:nvPr/>
        </p:nvSpPr>
        <p:spPr>
          <a:xfrm>
            <a:off x="5985319" y="3237728"/>
            <a:ext cx="1175804" cy="33855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Migration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2880870B-64A5-4CEA-8AEA-43508901F58D}"/>
              </a:ext>
              <a:ext uri="{C183D7F6-B498-43B3-948B-1728B52AA6E4}">
                <adec:decorative xmlns:adec="http://schemas.microsoft.com/office/drawing/2017/decorative" val="1"/>
              </a:ext>
            </a:extLst>
          </p:cNvPr>
          <p:cNvSpPr/>
          <p:nvPr/>
        </p:nvSpPr>
        <p:spPr bwMode="auto">
          <a:xfrm>
            <a:off x="8111225" y="3720195"/>
            <a:ext cx="2506403" cy="180705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pic>
        <p:nvPicPr>
          <p:cNvPr id="21" name="Graphic 20">
            <a:extLst>
              <a:ext uri="{FF2B5EF4-FFF2-40B4-BE49-F238E27FC236}">
                <a16:creationId xmlns:a16="http://schemas.microsoft.com/office/drawing/2014/main" id="{A8AA70F2-CFBF-47B0-A99B-D32043C1758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2625" y="4381218"/>
            <a:ext cx="457200" cy="457200"/>
          </a:xfrm>
          <a:prstGeom prst="rect">
            <a:avLst/>
          </a:prstGeom>
        </p:spPr>
      </p:pic>
      <p:sp>
        <p:nvSpPr>
          <p:cNvPr id="144" name="Rectangle 143">
            <a:extLst>
              <a:ext uri="{FF2B5EF4-FFF2-40B4-BE49-F238E27FC236}">
                <a16:creationId xmlns:a16="http://schemas.microsoft.com/office/drawing/2014/main" id="{EF6A4DDF-E2E1-455F-B752-5C01C05623A8}"/>
              </a:ext>
              <a:ext uri="{C183D7F6-B498-43B3-948B-1728B52AA6E4}">
                <adec:decorative xmlns:adec="http://schemas.microsoft.com/office/drawing/2017/decorative" val="1"/>
              </a:ext>
            </a:extLst>
          </p:cNvPr>
          <p:cNvSpPr/>
          <p:nvPr/>
        </p:nvSpPr>
        <p:spPr>
          <a:xfrm>
            <a:off x="7973259" y="3333221"/>
            <a:ext cx="2827249" cy="276999"/>
          </a:xfrm>
          <a:prstGeom prst="rect">
            <a:avLst/>
          </a:prstGeom>
        </p:spPr>
        <p:txBody>
          <a:bodyPr wrap="none" lIns="0" tIns="0" rIns="0" bIns="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 + Sentinel </a:t>
            </a:r>
          </a:p>
        </p:txBody>
      </p:sp>
      <p:grpSp>
        <p:nvGrpSpPr>
          <p:cNvPr id="16" name="Group 15">
            <a:extLst>
              <a:ext uri="{FF2B5EF4-FFF2-40B4-BE49-F238E27FC236}">
                <a16:creationId xmlns:a16="http://schemas.microsoft.com/office/drawing/2014/main" id="{006BE332-8F57-4D78-AECC-FB93B3339A45}"/>
              </a:ext>
              <a:ext uri="{C183D7F6-B498-43B3-948B-1728B52AA6E4}">
                <adec:decorative xmlns:adec="http://schemas.microsoft.com/office/drawing/2017/decorative" val="1"/>
              </a:ext>
            </a:extLst>
          </p:cNvPr>
          <p:cNvGrpSpPr/>
          <p:nvPr/>
        </p:nvGrpSpPr>
        <p:grpSpPr>
          <a:xfrm>
            <a:off x="3224233" y="3874322"/>
            <a:ext cx="1675318" cy="1527048"/>
            <a:chOff x="3025902" y="3489075"/>
            <a:chExt cx="1675318" cy="1527048"/>
          </a:xfrm>
        </p:grpSpPr>
        <p:pic>
          <p:nvPicPr>
            <p:cNvPr id="102" name="Graphic 101">
              <a:extLst>
                <a:ext uri="{FF2B5EF4-FFF2-40B4-BE49-F238E27FC236}">
                  <a16:creationId xmlns:a16="http://schemas.microsoft.com/office/drawing/2014/main" id="{DB1F8DB5-D741-4015-8227-B02666F541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4558497"/>
              <a:ext cx="457200" cy="457200"/>
            </a:xfrm>
            <a:prstGeom prst="rect">
              <a:avLst/>
            </a:prstGeom>
          </p:spPr>
        </p:pic>
        <p:pic>
          <p:nvPicPr>
            <p:cNvPr id="108" name="Graphic 107">
              <a:extLst>
                <a:ext uri="{FF2B5EF4-FFF2-40B4-BE49-F238E27FC236}">
                  <a16:creationId xmlns:a16="http://schemas.microsoft.com/office/drawing/2014/main" id="{FB097C7B-2678-432E-8838-DC77BE22E0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4023786"/>
              <a:ext cx="457200" cy="457200"/>
            </a:xfrm>
            <a:prstGeom prst="rect">
              <a:avLst/>
            </a:prstGeom>
          </p:spPr>
        </p:pic>
        <p:pic>
          <p:nvPicPr>
            <p:cNvPr id="112" name="Graphic 111">
              <a:extLst>
                <a:ext uri="{FF2B5EF4-FFF2-40B4-BE49-F238E27FC236}">
                  <a16:creationId xmlns:a16="http://schemas.microsoft.com/office/drawing/2014/main" id="{BB0FD33B-79A7-4C56-95BC-4DC0E0D1E8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3489075"/>
              <a:ext cx="457200" cy="457200"/>
            </a:xfrm>
            <a:prstGeom prst="rect">
              <a:avLst/>
            </a:prstGeom>
          </p:spPr>
        </p:pic>
        <p:grpSp>
          <p:nvGrpSpPr>
            <p:cNvPr id="12" name="Group 11">
              <a:extLst>
                <a:ext uri="{FF2B5EF4-FFF2-40B4-BE49-F238E27FC236}">
                  <a16:creationId xmlns:a16="http://schemas.microsoft.com/office/drawing/2014/main" id="{BF574B0F-5389-4C7E-A8F1-0C5B17C26712}"/>
                </a:ext>
              </a:extLst>
            </p:cNvPr>
            <p:cNvGrpSpPr/>
            <p:nvPr/>
          </p:nvGrpSpPr>
          <p:grpSpPr>
            <a:xfrm>
              <a:off x="3634961" y="3489501"/>
              <a:ext cx="1066259" cy="1526622"/>
              <a:chOff x="3634961" y="3489501"/>
              <a:chExt cx="1066259" cy="1526622"/>
            </a:xfrm>
          </p:grpSpPr>
          <p:pic>
            <p:nvPicPr>
              <p:cNvPr id="115" name="Graphic 114">
                <a:extLst>
                  <a:ext uri="{FF2B5EF4-FFF2-40B4-BE49-F238E27FC236}">
                    <a16:creationId xmlns:a16="http://schemas.microsoft.com/office/drawing/2014/main" id="{E0A1500B-FAAF-4684-8E0E-AAFC5D903C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4558923"/>
                <a:ext cx="457200" cy="457200"/>
              </a:xfrm>
              <a:prstGeom prst="rect">
                <a:avLst/>
              </a:prstGeom>
            </p:spPr>
          </p:pic>
          <p:pic>
            <p:nvPicPr>
              <p:cNvPr id="116" name="Graphic 115">
                <a:extLst>
                  <a:ext uri="{FF2B5EF4-FFF2-40B4-BE49-F238E27FC236}">
                    <a16:creationId xmlns:a16="http://schemas.microsoft.com/office/drawing/2014/main" id="{FEA3EBD4-076E-4258-9EAC-65AA31BB81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4558923"/>
                <a:ext cx="457200" cy="457200"/>
              </a:xfrm>
              <a:prstGeom prst="rect">
                <a:avLst/>
              </a:prstGeom>
            </p:spPr>
          </p:pic>
          <p:pic>
            <p:nvPicPr>
              <p:cNvPr id="119" name="Graphic 118">
                <a:extLst>
                  <a:ext uri="{FF2B5EF4-FFF2-40B4-BE49-F238E27FC236}">
                    <a16:creationId xmlns:a16="http://schemas.microsoft.com/office/drawing/2014/main" id="{1C90C7E3-5617-4250-A8F7-91547AED6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4024212"/>
                <a:ext cx="457200" cy="457200"/>
              </a:xfrm>
              <a:prstGeom prst="rect">
                <a:avLst/>
              </a:prstGeom>
            </p:spPr>
          </p:pic>
          <p:pic>
            <p:nvPicPr>
              <p:cNvPr id="120" name="Graphic 119">
                <a:extLst>
                  <a:ext uri="{FF2B5EF4-FFF2-40B4-BE49-F238E27FC236}">
                    <a16:creationId xmlns:a16="http://schemas.microsoft.com/office/drawing/2014/main" id="{244C7A3D-715A-496D-AF2E-D769C078D6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4024212"/>
                <a:ext cx="457200" cy="457200"/>
              </a:xfrm>
              <a:prstGeom prst="rect">
                <a:avLst/>
              </a:prstGeom>
            </p:spPr>
          </p:pic>
          <p:pic>
            <p:nvPicPr>
              <p:cNvPr id="123" name="Graphic 122">
                <a:extLst>
                  <a:ext uri="{FF2B5EF4-FFF2-40B4-BE49-F238E27FC236}">
                    <a16:creationId xmlns:a16="http://schemas.microsoft.com/office/drawing/2014/main" id="{84520A81-307A-4839-920E-22FE6F7828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3489501"/>
                <a:ext cx="457200" cy="457200"/>
              </a:xfrm>
              <a:prstGeom prst="rect">
                <a:avLst/>
              </a:prstGeom>
            </p:spPr>
          </p:pic>
          <p:pic>
            <p:nvPicPr>
              <p:cNvPr id="124" name="Graphic 123">
                <a:extLst>
                  <a:ext uri="{FF2B5EF4-FFF2-40B4-BE49-F238E27FC236}">
                    <a16:creationId xmlns:a16="http://schemas.microsoft.com/office/drawing/2014/main" id="{64FA00DB-25DF-431F-948F-FE533143A5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3489501"/>
                <a:ext cx="457200" cy="457200"/>
              </a:xfrm>
              <a:prstGeom prst="rect">
                <a:avLst/>
              </a:prstGeom>
            </p:spPr>
          </p:pic>
        </p:grpSp>
      </p:grpSp>
      <p:grpSp>
        <p:nvGrpSpPr>
          <p:cNvPr id="22" name="Group 21">
            <a:extLst>
              <a:ext uri="{FF2B5EF4-FFF2-40B4-BE49-F238E27FC236}">
                <a16:creationId xmlns:a16="http://schemas.microsoft.com/office/drawing/2014/main" id="{456E8BD6-56C0-4B0C-AE83-518CD891999D}"/>
              </a:ext>
              <a:ext uri="{C183D7F6-B498-43B3-948B-1728B52AA6E4}">
                <adec:decorative xmlns:adec="http://schemas.microsoft.com/office/drawing/2017/decorative" val="1"/>
              </a:ext>
            </a:extLst>
          </p:cNvPr>
          <p:cNvGrpSpPr/>
          <p:nvPr/>
        </p:nvGrpSpPr>
        <p:grpSpPr>
          <a:xfrm>
            <a:off x="1520859" y="3891041"/>
            <a:ext cx="3406744" cy="1324445"/>
            <a:chOff x="1697331" y="5582333"/>
            <a:chExt cx="3406744" cy="1324445"/>
          </a:xfrm>
        </p:grpSpPr>
        <p:grpSp>
          <p:nvGrpSpPr>
            <p:cNvPr id="94" name="Group 93">
              <a:extLst>
                <a:ext uri="{FF2B5EF4-FFF2-40B4-BE49-F238E27FC236}">
                  <a16:creationId xmlns:a16="http://schemas.microsoft.com/office/drawing/2014/main" id="{91F70795-994B-4524-B165-83897D6BF530}"/>
                </a:ext>
              </a:extLst>
            </p:cNvPr>
            <p:cNvGrpSpPr/>
            <p:nvPr/>
          </p:nvGrpSpPr>
          <p:grpSpPr>
            <a:xfrm>
              <a:off x="1697331" y="5582333"/>
              <a:ext cx="3406744" cy="615522"/>
              <a:chOff x="856040" y="4260238"/>
              <a:chExt cx="3475056" cy="627864"/>
            </a:xfrm>
          </p:grpSpPr>
          <p:pic>
            <p:nvPicPr>
              <p:cNvPr id="95" name="Graphic 94">
                <a:extLst>
                  <a:ext uri="{FF2B5EF4-FFF2-40B4-BE49-F238E27FC236}">
                    <a16:creationId xmlns:a16="http://schemas.microsoft.com/office/drawing/2014/main" id="{B668C43D-E4D4-43AF-8E49-D3A226C729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6040" y="4260238"/>
                <a:ext cx="627864" cy="627864"/>
              </a:xfrm>
              <a:prstGeom prst="rect">
                <a:avLst/>
              </a:prstGeom>
            </p:spPr>
          </p:pic>
          <p:pic>
            <p:nvPicPr>
              <p:cNvPr id="96" name="Graphic 95">
                <a:extLst>
                  <a:ext uri="{FF2B5EF4-FFF2-40B4-BE49-F238E27FC236}">
                    <a16:creationId xmlns:a16="http://schemas.microsoft.com/office/drawing/2014/main" id="{73A3199C-9FA0-4612-AE4F-85D105DA25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67838" y="4260238"/>
                <a:ext cx="627864" cy="627864"/>
              </a:xfrm>
              <a:prstGeom prst="rect">
                <a:avLst/>
              </a:prstGeom>
            </p:spPr>
          </p:pic>
          <p:pic>
            <p:nvPicPr>
              <p:cNvPr id="97" name="Graphic 96">
                <a:extLst>
                  <a:ext uri="{FF2B5EF4-FFF2-40B4-BE49-F238E27FC236}">
                    <a16:creationId xmlns:a16="http://schemas.microsoft.com/office/drawing/2014/main" id="{9DEDA43E-36E5-484E-9172-481799A40D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79636" y="4260238"/>
                <a:ext cx="627864" cy="627864"/>
              </a:xfrm>
              <a:prstGeom prst="rect">
                <a:avLst/>
              </a:prstGeom>
            </p:spPr>
          </p:pic>
          <p:pic>
            <p:nvPicPr>
              <p:cNvPr id="98" name="Graphic 97">
                <a:extLst>
                  <a:ext uri="{FF2B5EF4-FFF2-40B4-BE49-F238E27FC236}">
                    <a16:creationId xmlns:a16="http://schemas.microsoft.com/office/drawing/2014/main" id="{720885D5-AEFE-4E32-9CCD-79A50750C0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991434" y="4260238"/>
                <a:ext cx="627864" cy="627864"/>
              </a:xfrm>
              <a:prstGeom prst="rect">
                <a:avLst/>
              </a:prstGeom>
            </p:spPr>
          </p:pic>
          <p:pic>
            <p:nvPicPr>
              <p:cNvPr id="99" name="Graphic 98">
                <a:extLst>
                  <a:ext uri="{FF2B5EF4-FFF2-40B4-BE49-F238E27FC236}">
                    <a16:creationId xmlns:a16="http://schemas.microsoft.com/office/drawing/2014/main" id="{19A010C0-282D-432E-84F6-AE37B90F19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3232" y="4260238"/>
                <a:ext cx="627864" cy="627864"/>
              </a:xfrm>
              <a:prstGeom prst="rect">
                <a:avLst/>
              </a:prstGeom>
            </p:spPr>
          </p:pic>
        </p:grpSp>
        <p:grpSp>
          <p:nvGrpSpPr>
            <p:cNvPr id="145" name="Group 144">
              <a:extLst>
                <a:ext uri="{FF2B5EF4-FFF2-40B4-BE49-F238E27FC236}">
                  <a16:creationId xmlns:a16="http://schemas.microsoft.com/office/drawing/2014/main" id="{37FCB499-7092-480C-90BD-F625FE410EAC}"/>
                </a:ext>
              </a:extLst>
            </p:cNvPr>
            <p:cNvGrpSpPr/>
            <p:nvPr/>
          </p:nvGrpSpPr>
          <p:grpSpPr>
            <a:xfrm>
              <a:off x="1697331" y="6291256"/>
              <a:ext cx="3406744" cy="615522"/>
              <a:chOff x="856040" y="4260238"/>
              <a:chExt cx="3475056" cy="627864"/>
            </a:xfrm>
          </p:grpSpPr>
          <p:pic>
            <p:nvPicPr>
              <p:cNvPr id="146" name="Graphic 145">
                <a:extLst>
                  <a:ext uri="{FF2B5EF4-FFF2-40B4-BE49-F238E27FC236}">
                    <a16:creationId xmlns:a16="http://schemas.microsoft.com/office/drawing/2014/main" id="{446F4977-7D60-4E19-9E06-5138A16DD7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6040" y="4260238"/>
                <a:ext cx="627864" cy="627864"/>
              </a:xfrm>
              <a:prstGeom prst="rect">
                <a:avLst/>
              </a:prstGeom>
            </p:spPr>
          </p:pic>
          <p:pic>
            <p:nvPicPr>
              <p:cNvPr id="147" name="Graphic 146">
                <a:extLst>
                  <a:ext uri="{FF2B5EF4-FFF2-40B4-BE49-F238E27FC236}">
                    <a16:creationId xmlns:a16="http://schemas.microsoft.com/office/drawing/2014/main" id="{B1B31B2A-7653-476C-999E-CDC8B7F1FF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67838" y="4260238"/>
                <a:ext cx="627864" cy="627864"/>
              </a:xfrm>
              <a:prstGeom prst="rect">
                <a:avLst/>
              </a:prstGeom>
            </p:spPr>
          </p:pic>
          <p:pic>
            <p:nvPicPr>
              <p:cNvPr id="148" name="Graphic 147">
                <a:extLst>
                  <a:ext uri="{FF2B5EF4-FFF2-40B4-BE49-F238E27FC236}">
                    <a16:creationId xmlns:a16="http://schemas.microsoft.com/office/drawing/2014/main" id="{2B4B05C6-F4A1-4B0B-BFB9-B8D79506D1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79636" y="4260238"/>
                <a:ext cx="627864" cy="627864"/>
              </a:xfrm>
              <a:prstGeom prst="rect">
                <a:avLst/>
              </a:prstGeom>
            </p:spPr>
          </p:pic>
          <p:pic>
            <p:nvPicPr>
              <p:cNvPr id="149" name="Graphic 148">
                <a:extLst>
                  <a:ext uri="{FF2B5EF4-FFF2-40B4-BE49-F238E27FC236}">
                    <a16:creationId xmlns:a16="http://schemas.microsoft.com/office/drawing/2014/main" id="{08843F5C-C6B1-4D27-B12F-6FCF171BBC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991434" y="4260238"/>
                <a:ext cx="627864" cy="627864"/>
              </a:xfrm>
              <a:prstGeom prst="rect">
                <a:avLst/>
              </a:prstGeom>
            </p:spPr>
          </p:pic>
          <p:pic>
            <p:nvPicPr>
              <p:cNvPr id="150" name="Graphic 149">
                <a:extLst>
                  <a:ext uri="{FF2B5EF4-FFF2-40B4-BE49-F238E27FC236}">
                    <a16:creationId xmlns:a16="http://schemas.microsoft.com/office/drawing/2014/main" id="{3F19F85E-0E9B-4A72-A308-1C7C7E102F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3232" y="4260238"/>
                <a:ext cx="627864" cy="627864"/>
              </a:xfrm>
              <a:prstGeom prst="rect">
                <a:avLst/>
              </a:prstGeom>
            </p:spPr>
          </p:pic>
        </p:grpSp>
      </p:grpSp>
      <p:sp>
        <p:nvSpPr>
          <p:cNvPr id="151" name="Rectangle 150">
            <a:extLst>
              <a:ext uri="{FF2B5EF4-FFF2-40B4-BE49-F238E27FC236}">
                <a16:creationId xmlns:a16="http://schemas.microsoft.com/office/drawing/2014/main" id="{87C4FF21-1A6E-4E37-A72A-3C1DDE14C7B3}"/>
              </a:ext>
              <a:ext uri="{C183D7F6-B498-43B3-948B-1728B52AA6E4}">
                <adec:decorative xmlns:adec="http://schemas.microsoft.com/office/drawing/2017/decorative" val="1"/>
              </a:ext>
            </a:extLst>
          </p:cNvPr>
          <p:cNvSpPr/>
          <p:nvPr/>
        </p:nvSpPr>
        <p:spPr>
          <a:xfrm>
            <a:off x="1463907" y="3305015"/>
            <a:ext cx="3600922" cy="307777"/>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50 x Azure Arc enabled Servers</a:t>
            </a:r>
          </a:p>
        </p:txBody>
      </p:sp>
      <p:pic>
        <p:nvPicPr>
          <p:cNvPr id="152" name="Picture 4">
            <a:extLst>
              <a:ext uri="{FF2B5EF4-FFF2-40B4-BE49-F238E27FC236}">
                <a16:creationId xmlns:a16="http://schemas.microsoft.com/office/drawing/2014/main" id="{9362B2E3-1B06-451A-BFAF-AAF12CF3966D}"/>
              </a:ext>
              <a:ext uri="{C183D7F6-B498-43B3-948B-1728B52AA6E4}">
                <adec:decorative xmlns:adec="http://schemas.microsoft.com/office/drawing/2017/decorative" val="1"/>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bwMode="auto">
          <a:xfrm>
            <a:off x="1165132" y="2475487"/>
            <a:ext cx="723485" cy="723485"/>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Curved Connector 170">
            <a:extLst>
              <a:ext uri="{FF2B5EF4-FFF2-40B4-BE49-F238E27FC236}">
                <a16:creationId xmlns:a16="http://schemas.microsoft.com/office/drawing/2014/main" id="{A93C3EF2-68B2-40F7-AB08-35CBE96C5986}"/>
              </a:ext>
              <a:ext uri="{C183D7F6-B498-43B3-948B-1728B52AA6E4}">
                <adec:decorative xmlns:adec="http://schemas.microsoft.com/office/drawing/2017/decorative" val="1"/>
              </a:ext>
            </a:extLst>
          </p:cNvPr>
          <p:cNvCxnSpPr>
            <a:cxnSpLocks/>
            <a:stCxn id="138" idx="0"/>
          </p:cNvCxnSpPr>
          <p:nvPr/>
        </p:nvCxnSpPr>
        <p:spPr>
          <a:xfrm rot="16200000" flipV="1">
            <a:off x="7863983" y="1737282"/>
            <a:ext cx="819818" cy="2181074"/>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Curved Connector 170">
            <a:extLst>
              <a:ext uri="{FF2B5EF4-FFF2-40B4-BE49-F238E27FC236}">
                <a16:creationId xmlns:a16="http://schemas.microsoft.com/office/drawing/2014/main" id="{0EAF792B-EB38-4FC0-9A44-48FE69147C09}"/>
              </a:ext>
              <a:ext uri="{C183D7F6-B498-43B3-948B-1728B52AA6E4}">
                <adec:decorative xmlns:adec="http://schemas.microsoft.com/office/drawing/2017/decorative" val="1"/>
              </a:ext>
            </a:extLst>
          </p:cNvPr>
          <p:cNvCxnSpPr>
            <a:cxnSpLocks/>
            <a:stCxn id="57" idx="0"/>
          </p:cNvCxnSpPr>
          <p:nvPr/>
        </p:nvCxnSpPr>
        <p:spPr>
          <a:xfrm rot="5400000" flipH="1" flipV="1">
            <a:off x="3913831" y="1746255"/>
            <a:ext cx="801874" cy="2181073"/>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43E9636-02F9-42F7-9393-BC0ADE6BDCD3}"/>
              </a:ext>
              <a:ext uri="{C183D7F6-B498-43B3-948B-1728B52AA6E4}">
                <adec:decorative xmlns:adec="http://schemas.microsoft.com/office/drawing/2017/decorative" val="1"/>
              </a:ext>
            </a:extLst>
          </p:cNvPr>
          <p:cNvGrpSpPr/>
          <p:nvPr/>
        </p:nvGrpSpPr>
        <p:grpSpPr>
          <a:xfrm>
            <a:off x="5405305" y="2190700"/>
            <a:ext cx="1778051" cy="855706"/>
            <a:chOff x="5600933" y="2133486"/>
            <a:chExt cx="1778051" cy="855706"/>
          </a:xfrm>
        </p:grpSpPr>
        <p:sp>
          <p:nvSpPr>
            <p:cNvPr id="155" name="Rectangle 154">
              <a:extLst>
                <a:ext uri="{FF2B5EF4-FFF2-40B4-BE49-F238E27FC236}">
                  <a16:creationId xmlns:a16="http://schemas.microsoft.com/office/drawing/2014/main" id="{69F2CBFB-B02D-49DE-A2F0-03DFE0041B1F}"/>
                </a:ext>
              </a:extLst>
            </p:cNvPr>
            <p:cNvSpPr/>
            <p:nvPr/>
          </p:nvSpPr>
          <p:spPr>
            <a:xfrm>
              <a:off x="5600933" y="2133486"/>
              <a:ext cx="1778051" cy="4544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50" normalizeH="0" baseline="0" noProof="0">
                  <a:ln w="3175">
                    <a:noFill/>
                  </a:ln>
                  <a:solidFill>
                    <a:srgbClr val="FFFFFF"/>
                  </a:solidFill>
                  <a:effectLst/>
                  <a:uLnTx/>
                  <a:uFillTx/>
                  <a:latin typeface="Segoe UI Semibold"/>
                  <a:ea typeface="+mn-ea"/>
                  <a:cs typeface="Segoe UI" pitchFamily="34" charset="0"/>
                </a:rPr>
                <a:t>Azure Policy</a:t>
              </a:r>
            </a:p>
          </p:txBody>
        </p:sp>
        <p:pic>
          <p:nvPicPr>
            <p:cNvPr id="30" name="Graphic 29">
              <a:extLst>
                <a:ext uri="{FF2B5EF4-FFF2-40B4-BE49-F238E27FC236}">
                  <a16:creationId xmlns:a16="http://schemas.microsoft.com/office/drawing/2014/main" id="{086A60E7-9028-4D1B-9082-5B7319C0C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61358" y="2531992"/>
              <a:ext cx="457200" cy="457200"/>
            </a:xfrm>
            <a:prstGeom prst="rect">
              <a:avLst/>
            </a:prstGeom>
          </p:spPr>
        </p:pic>
      </p:grpSp>
      <p:sp>
        <p:nvSpPr>
          <p:cNvPr id="169" name="TextBox 168">
            <a:extLst>
              <a:ext uri="{FF2B5EF4-FFF2-40B4-BE49-F238E27FC236}">
                <a16:creationId xmlns:a16="http://schemas.microsoft.com/office/drawing/2014/main" id="{A44F0537-C1A5-416F-8E9B-51BBE3442D3A}"/>
              </a:ext>
              <a:ext uri="{C183D7F6-B498-43B3-948B-1728B52AA6E4}">
                <adec:decorative xmlns:adec="http://schemas.microsoft.com/office/drawing/2017/decorative" val="1"/>
              </a:ext>
            </a:extLst>
          </p:cNvPr>
          <p:cNvSpPr txBox="1"/>
          <p:nvPr/>
        </p:nvSpPr>
        <p:spPr>
          <a:xfrm>
            <a:off x="3660232" y="2691148"/>
            <a:ext cx="2312775" cy="600164"/>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$6/Azure Arc enabled server/month per Guest Config Policy</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 Sentinel ACR $</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sp>
        <p:nvSpPr>
          <p:cNvPr id="173" name="Rectangle 172">
            <a:extLst>
              <a:ext uri="{FF2B5EF4-FFF2-40B4-BE49-F238E27FC236}">
                <a16:creationId xmlns:a16="http://schemas.microsoft.com/office/drawing/2014/main" id="{75684C89-8A84-41BE-AF23-29335B345477}"/>
              </a:ext>
              <a:ext uri="{C183D7F6-B498-43B3-948B-1728B52AA6E4}">
                <adec:decorative xmlns:adec="http://schemas.microsoft.com/office/drawing/2017/decorative" val="1"/>
              </a:ext>
            </a:extLst>
          </p:cNvPr>
          <p:cNvSpPr/>
          <p:nvPr/>
        </p:nvSpPr>
        <p:spPr>
          <a:xfrm>
            <a:off x="1321785" y="3334818"/>
            <a:ext cx="3885166" cy="246221"/>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50 x Azure Arc enabled Servers + Sentinel</a:t>
            </a:r>
          </a:p>
        </p:txBody>
      </p:sp>
      <p:pic>
        <p:nvPicPr>
          <p:cNvPr id="174" name="Graphic 173">
            <a:extLst>
              <a:ext uri="{FF2B5EF4-FFF2-40B4-BE49-F238E27FC236}">
                <a16:creationId xmlns:a16="http://schemas.microsoft.com/office/drawing/2014/main" id="{680A3A04-51A4-43AB-8B1E-CDBFE677E5C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79462" y="4379811"/>
            <a:ext cx="457200" cy="457200"/>
          </a:xfrm>
          <a:prstGeom prst="rect">
            <a:avLst/>
          </a:prstGeom>
        </p:spPr>
      </p:pic>
      <p:sp>
        <p:nvSpPr>
          <p:cNvPr id="65" name="TextBox 64">
            <a:extLst>
              <a:ext uri="{FF2B5EF4-FFF2-40B4-BE49-F238E27FC236}">
                <a16:creationId xmlns:a16="http://schemas.microsoft.com/office/drawing/2014/main" id="{80BEAF31-7480-493F-85E7-20407098C3AE}"/>
              </a:ext>
              <a:ext uri="{C183D7F6-B498-43B3-948B-1728B52AA6E4}">
                <adec:decorative xmlns:adec="http://schemas.microsoft.com/office/drawing/2017/decorative" val="1"/>
              </a:ext>
            </a:extLst>
          </p:cNvPr>
          <p:cNvSpPr txBox="1"/>
          <p:nvPr/>
        </p:nvSpPr>
        <p:spPr>
          <a:xfrm>
            <a:off x="5521422" y="3695314"/>
            <a:ext cx="2055421" cy="461665"/>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ACR $ generated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from the migration</a:t>
            </a:r>
            <a:endParaRPr kumimoji="0" lang="en-US" sz="1200" b="0" i="0" u="none" strike="noStrike" kern="1200" cap="none" spc="0" normalizeH="0" baseline="0" noProof="0">
              <a:ln>
                <a:noFill/>
              </a:ln>
              <a:solidFill>
                <a:srgbClr val="9BF00B"/>
              </a:solidFill>
              <a:effectLst/>
              <a:uLnTx/>
              <a:uFillTx/>
              <a:latin typeface="Segoe UI Semibold"/>
              <a:ea typeface="+mn-ea"/>
              <a:cs typeface="+mn-cs"/>
            </a:endParaRPr>
          </a:p>
        </p:txBody>
      </p:sp>
      <p:sp>
        <p:nvSpPr>
          <p:cNvPr id="66" name="TextBox 65">
            <a:extLst>
              <a:ext uri="{FF2B5EF4-FFF2-40B4-BE49-F238E27FC236}">
                <a16:creationId xmlns:a16="http://schemas.microsoft.com/office/drawing/2014/main" id="{420A4DF0-A502-4931-BEAF-0B711E55C26A}"/>
              </a:ext>
              <a:ext uri="{C183D7F6-B498-43B3-948B-1728B52AA6E4}">
                <adec:decorative xmlns:adec="http://schemas.microsoft.com/office/drawing/2017/decorative" val="1"/>
              </a:ext>
            </a:extLst>
          </p:cNvPr>
          <p:cNvSpPr txBox="1"/>
          <p:nvPr/>
        </p:nvSpPr>
        <p:spPr>
          <a:xfrm>
            <a:off x="5702947" y="4090903"/>
            <a:ext cx="1731231" cy="461665"/>
          </a:xfrm>
          <a:prstGeom prst="rect">
            <a:avLst/>
          </a:prstGeom>
          <a:noFill/>
        </p:spPr>
        <p:txBody>
          <a:bodyPr wrap="square">
            <a:spAutoFit/>
          </a:bodyPr>
          <a:lstStyle>
            <a:defPPr>
              <a:defRPr lang="en-US"/>
            </a:defPPr>
            <a:lvl1pPr algn="ctr" defTabSz="896386">
              <a:defRPr sz="1200" spc="-50">
                <a:ln w="3175">
                  <a:noFill/>
                </a:ln>
                <a:solidFill>
                  <a:srgbClr val="9BF00B"/>
                </a:solidFill>
                <a:latin typeface="+mj-lt"/>
                <a:cs typeface="Segoe UI"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Sentinel ACR $</a:t>
            </a:r>
          </a:p>
        </p:txBody>
      </p:sp>
    </p:spTree>
    <p:extLst>
      <p:ext uri="{BB962C8B-B14F-4D97-AF65-F5344CB8AC3E}">
        <p14:creationId xmlns:p14="http://schemas.microsoft.com/office/powerpoint/2010/main" val="3403890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0052 2.59259E-6 L 0.43841 -0.00602 " pathEditMode="relative" rAng="0" ptsTypes="AA">
                                      <p:cBhvr>
                                        <p:cTn id="6" dur="2000" fill="hold"/>
                                        <p:tgtEl>
                                          <p:spTgt spid="16"/>
                                        </p:tgtEl>
                                        <p:attrNameLst>
                                          <p:attrName>ppt_x</p:attrName>
                                          <p:attrName>ppt_y</p:attrName>
                                        </p:attrNameLst>
                                      </p:cBhvr>
                                      <p:rCtr x="21888" y="-301"/>
                                    </p:animMotion>
                                  </p:childTnLst>
                                </p:cTn>
                              </p:par>
                              <p:par>
                                <p:cTn id="7" presetID="63" presetClass="path" presetSubtype="0" accel="50000" decel="50000" fill="hold" nodeType="withEffect">
                                  <p:stCondLst>
                                    <p:cond delay="0"/>
                                  </p:stCondLst>
                                  <p:childTnLst>
                                    <p:animMotion origin="layout" path="M -4.79167E-6 2.59259E-6 L 0.08021 0.00092 " pathEditMode="relative" rAng="0" ptsTypes="AA">
                                      <p:cBhvr>
                                        <p:cTn id="8" dur="2000" fill="hold"/>
                                        <p:tgtEl>
                                          <p:spTgt spid="17"/>
                                        </p:tgtEl>
                                        <p:attrNameLst>
                                          <p:attrName>ppt_x</p:attrName>
                                          <p:attrName>ppt_y</p:attrName>
                                        </p:attrNameLst>
                                      </p:cBhvr>
                                      <p:rCtr x="4010" y="46"/>
                                    </p:animMotion>
                                  </p:childTnLst>
                                </p:cTn>
                              </p:par>
                              <p:par>
                                <p:cTn id="9" presetID="10" presetClass="entr" presetSubtype="0" fill="hold" grpId="0" nodeType="with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fade">
                                      <p:cBhvr>
                                        <p:cTn id="11" dur="300"/>
                                        <p:tgtEl>
                                          <p:spTgt spid="142"/>
                                        </p:tgtEl>
                                      </p:cBhvr>
                                    </p:animEffect>
                                  </p:childTnLst>
                                </p:cTn>
                              </p:par>
                              <p:par>
                                <p:cTn id="12" presetID="10" presetClass="entr" presetSubtype="0" fill="hold" nodeType="withEffect">
                                  <p:stCondLst>
                                    <p:cond delay="0"/>
                                  </p:stCondLst>
                                  <p:childTnLst>
                                    <p:set>
                                      <p:cBhvr>
                                        <p:cTn id="13" dur="1" fill="hold">
                                          <p:stCondLst>
                                            <p:cond delay="0"/>
                                          </p:stCondLst>
                                        </p:cTn>
                                        <p:tgtEl>
                                          <p:spTgt spid="141"/>
                                        </p:tgtEl>
                                        <p:attrNameLst>
                                          <p:attrName>style.visibility</p:attrName>
                                        </p:attrNameLst>
                                      </p:cBhvr>
                                      <p:to>
                                        <p:strVal val="visible"/>
                                      </p:to>
                                    </p:set>
                                    <p:animEffect transition="in" filter="fade">
                                      <p:cBhvr>
                                        <p:cTn id="14" dur="300"/>
                                        <p:tgtEl>
                                          <p:spTgt spid="14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3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300"/>
                                        <p:tgtEl>
                                          <p:spTgt spid="138"/>
                                        </p:tgtEl>
                                      </p:cBhvr>
                                    </p:animEffect>
                                  </p:childTnLst>
                                </p:cTn>
                              </p:par>
                              <p:par>
                                <p:cTn id="21" presetID="10"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300"/>
                                        <p:tgtEl>
                                          <p:spTgt spid="12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300"/>
                                        <p:tgtEl>
                                          <p:spTgt spid="139"/>
                                        </p:tgtEl>
                                      </p:cBhvr>
                                    </p:animEffect>
                                  </p:childTnLst>
                                </p:cTn>
                              </p:par>
                              <p:par>
                                <p:cTn id="28" presetID="10" presetClass="exit" presetSubtype="0" fill="hold" grpId="0" nodeType="withEffect">
                                  <p:stCondLst>
                                    <p:cond delay="0"/>
                                  </p:stCondLst>
                                  <p:childTnLst>
                                    <p:animEffect transition="out" filter="fade">
                                      <p:cBhvr>
                                        <p:cTn id="29" dur="300"/>
                                        <p:tgtEl>
                                          <p:spTgt spid="84"/>
                                        </p:tgtEl>
                                      </p:cBhvr>
                                    </p:animEffect>
                                    <p:set>
                                      <p:cBhvr>
                                        <p:cTn id="30" dur="1" fill="hold">
                                          <p:stCondLst>
                                            <p:cond delay="299"/>
                                          </p:stCondLst>
                                        </p:cTn>
                                        <p:tgtEl>
                                          <p:spTgt spid="84"/>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fade">
                                      <p:cBhvr>
                                        <p:cTn id="33" dur="300"/>
                                        <p:tgtEl>
                                          <p:spTgt spid="1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300"/>
                                        <p:tgtEl>
                                          <p:spTgt spid="139"/>
                                        </p:tgtEl>
                                      </p:cBhvr>
                                    </p:animEffect>
                                    <p:set>
                                      <p:cBhvr>
                                        <p:cTn id="38" dur="1" fill="hold">
                                          <p:stCondLst>
                                            <p:cond delay="299"/>
                                          </p:stCondLst>
                                        </p:cTn>
                                        <p:tgtEl>
                                          <p:spTgt spid="139"/>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300"/>
                                        <p:tgtEl>
                                          <p:spTgt spid="1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300"/>
                                        <p:tgtEl>
                                          <p:spTgt spid="143"/>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3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3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300"/>
                                        <p:tgtEl>
                                          <p:spTgt spid="17"/>
                                        </p:tgtEl>
                                      </p:cBhvr>
                                    </p:animEffect>
                                    <p:set>
                                      <p:cBhvr>
                                        <p:cTn id="55" dur="1" fill="hold">
                                          <p:stCondLst>
                                            <p:cond delay="299"/>
                                          </p:stCondLst>
                                        </p:cTn>
                                        <p:tgtEl>
                                          <p:spTgt spid="17"/>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3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1"/>
                                        </p:tgtEl>
                                        <p:attrNameLst>
                                          <p:attrName>style.visibility</p:attrName>
                                        </p:attrNameLst>
                                      </p:cBhvr>
                                      <p:to>
                                        <p:strVal val="visible"/>
                                      </p:to>
                                    </p:set>
                                    <p:animEffect transition="in" filter="fade">
                                      <p:cBhvr>
                                        <p:cTn id="61" dur="300"/>
                                        <p:tgtEl>
                                          <p:spTgt spid="151"/>
                                        </p:tgtEl>
                                      </p:cBhvr>
                                    </p:animEffect>
                                  </p:childTnLst>
                                </p:cTn>
                              </p:par>
                              <p:par>
                                <p:cTn id="62" presetID="10" presetClass="entr" presetSubtype="0" fill="hold" nodeType="withEffect">
                                  <p:stCondLst>
                                    <p:cond delay="0"/>
                                  </p:stCondLst>
                                  <p:childTnLst>
                                    <p:set>
                                      <p:cBhvr>
                                        <p:cTn id="63" dur="1" fill="hold">
                                          <p:stCondLst>
                                            <p:cond delay="0"/>
                                          </p:stCondLst>
                                        </p:cTn>
                                        <p:tgtEl>
                                          <p:spTgt spid="152"/>
                                        </p:tgtEl>
                                        <p:attrNameLst>
                                          <p:attrName>style.visibility</p:attrName>
                                        </p:attrNameLst>
                                      </p:cBhvr>
                                      <p:to>
                                        <p:strVal val="visible"/>
                                      </p:to>
                                    </p:set>
                                    <p:animEffect transition="in" filter="fade">
                                      <p:cBhvr>
                                        <p:cTn id="64" dur="300"/>
                                        <p:tgtEl>
                                          <p:spTgt spid="152"/>
                                        </p:tgtEl>
                                      </p:cBhvr>
                                    </p:animEffect>
                                  </p:childTnLst>
                                </p:cTn>
                              </p:par>
                              <p:par>
                                <p:cTn id="65" presetID="10" presetClass="exit" presetSubtype="0" fill="hold" grpId="1" nodeType="withEffect">
                                  <p:stCondLst>
                                    <p:cond delay="0"/>
                                  </p:stCondLst>
                                  <p:childTnLst>
                                    <p:animEffect transition="out" filter="fade">
                                      <p:cBhvr>
                                        <p:cTn id="66" dur="300"/>
                                        <p:tgtEl>
                                          <p:spTgt spid="84"/>
                                        </p:tgtEl>
                                      </p:cBhvr>
                                    </p:animEffect>
                                    <p:set>
                                      <p:cBhvr>
                                        <p:cTn id="67" dur="1" fill="hold">
                                          <p:stCondLst>
                                            <p:cond delay="299"/>
                                          </p:stCondLst>
                                        </p:cTn>
                                        <p:tgtEl>
                                          <p:spTgt spid="84"/>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300"/>
                                        <p:tgtEl>
                                          <p:spTgt spid="137"/>
                                        </p:tgtEl>
                                      </p:cBhvr>
                                    </p:animEffect>
                                    <p:set>
                                      <p:cBhvr>
                                        <p:cTn id="70" dur="1" fill="hold">
                                          <p:stCondLst>
                                            <p:cond delay="299"/>
                                          </p:stCondLst>
                                        </p:cTn>
                                        <p:tgtEl>
                                          <p:spTgt spid="137"/>
                                        </p:tgtEl>
                                        <p:attrNameLst>
                                          <p:attrName>style.visibility</p:attrName>
                                        </p:attrNameLst>
                                      </p:cBhvr>
                                      <p:to>
                                        <p:strVal val="hidden"/>
                                      </p:to>
                                    </p:se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300"/>
                                        <p:tgtEl>
                                          <p:spTgt spid="34"/>
                                        </p:tgtEl>
                                      </p:cBhvr>
                                    </p:animEffect>
                                  </p:childTnLst>
                                </p:cTn>
                              </p:par>
                              <p:par>
                                <p:cTn id="74" presetID="10" presetClass="entr" presetSubtype="0" fill="hold" nodeType="with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fade">
                                      <p:cBhvr>
                                        <p:cTn id="76" dur="300"/>
                                        <p:tgtEl>
                                          <p:spTgt spid="157"/>
                                        </p:tgtEl>
                                      </p:cBhvr>
                                    </p:animEffect>
                                  </p:childTnLst>
                                </p:cTn>
                              </p:par>
                              <p:par>
                                <p:cTn id="77" presetID="10" presetClass="entr" presetSubtype="0" fill="hold" nodeType="withEffect">
                                  <p:stCondLst>
                                    <p:cond delay="0"/>
                                  </p:stCondLst>
                                  <p:childTnLst>
                                    <p:set>
                                      <p:cBhvr>
                                        <p:cTn id="78" dur="1" fill="hold">
                                          <p:stCondLst>
                                            <p:cond delay="0"/>
                                          </p:stCondLst>
                                        </p:cTn>
                                        <p:tgtEl>
                                          <p:spTgt spid="158"/>
                                        </p:tgtEl>
                                        <p:attrNameLst>
                                          <p:attrName>style.visibility</p:attrName>
                                        </p:attrNameLst>
                                      </p:cBhvr>
                                      <p:to>
                                        <p:strVal val="visible"/>
                                      </p:to>
                                    </p:set>
                                    <p:animEffect transition="in" filter="fade">
                                      <p:cBhvr>
                                        <p:cTn id="79" dur="300"/>
                                        <p:tgtEl>
                                          <p:spTgt spid="15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9"/>
                                        </p:tgtEl>
                                        <p:attrNameLst>
                                          <p:attrName>style.visibility</p:attrName>
                                        </p:attrNameLst>
                                      </p:cBhvr>
                                      <p:to>
                                        <p:strVal val="visible"/>
                                      </p:to>
                                    </p:set>
                                    <p:animEffect transition="in" filter="fade">
                                      <p:cBhvr>
                                        <p:cTn id="82" dur="300"/>
                                        <p:tgtEl>
                                          <p:spTgt spid="169"/>
                                        </p:tgtEl>
                                      </p:cBhvr>
                                    </p:animEffect>
                                  </p:childTnLst>
                                </p:cTn>
                              </p:par>
                              <p:par>
                                <p:cTn id="83" presetID="10" presetClass="exit" presetSubtype="0" fill="hold" nodeType="withEffect">
                                  <p:stCondLst>
                                    <p:cond delay="0"/>
                                  </p:stCondLst>
                                  <p:childTnLst>
                                    <p:animEffect transition="out" filter="fade">
                                      <p:cBhvr>
                                        <p:cTn id="84" dur="300"/>
                                        <p:tgtEl>
                                          <p:spTgt spid="127"/>
                                        </p:tgtEl>
                                      </p:cBhvr>
                                    </p:animEffect>
                                    <p:set>
                                      <p:cBhvr>
                                        <p:cTn id="85" dur="1" fill="hold">
                                          <p:stCondLst>
                                            <p:cond delay="299"/>
                                          </p:stCondLst>
                                        </p:cTn>
                                        <p:tgtEl>
                                          <p:spTgt spid="127"/>
                                        </p:tgtEl>
                                        <p:attrNameLst>
                                          <p:attrName>style.visibility</p:attrName>
                                        </p:attrNameLst>
                                      </p:cBhvr>
                                      <p:to>
                                        <p:strVal val="hidden"/>
                                      </p:to>
                                    </p:set>
                                  </p:childTnLst>
                                </p:cTn>
                              </p:par>
                              <p:par>
                                <p:cTn id="86" presetID="10" presetClass="entr" presetSubtype="0" fill="hold" grpId="0" nodeType="withEffect">
                                  <p:stCondLst>
                                    <p:cond delay="0"/>
                                  </p:stCondLst>
                                  <p:childTnLst>
                                    <p:set>
                                      <p:cBhvr>
                                        <p:cTn id="87" dur="1" fill="hold">
                                          <p:stCondLst>
                                            <p:cond delay="0"/>
                                          </p:stCondLst>
                                        </p:cTn>
                                        <p:tgtEl>
                                          <p:spTgt spid="173"/>
                                        </p:tgtEl>
                                        <p:attrNameLst>
                                          <p:attrName>style.visibility</p:attrName>
                                        </p:attrNameLst>
                                      </p:cBhvr>
                                      <p:to>
                                        <p:strVal val="visible"/>
                                      </p:to>
                                    </p:set>
                                    <p:animEffect transition="in" filter="fade">
                                      <p:cBhvr>
                                        <p:cTn id="88" dur="300"/>
                                        <p:tgtEl>
                                          <p:spTgt spid="173"/>
                                        </p:tgtEl>
                                      </p:cBhvr>
                                    </p:animEffect>
                                  </p:childTnLst>
                                </p:cTn>
                              </p:par>
                              <p:par>
                                <p:cTn id="89" presetID="10" presetClass="exit" presetSubtype="0" fill="hold" grpId="1" nodeType="withEffect">
                                  <p:stCondLst>
                                    <p:cond delay="0"/>
                                  </p:stCondLst>
                                  <p:childTnLst>
                                    <p:animEffect transition="out" filter="fade">
                                      <p:cBhvr>
                                        <p:cTn id="90" dur="300"/>
                                        <p:tgtEl>
                                          <p:spTgt spid="151"/>
                                        </p:tgtEl>
                                      </p:cBhvr>
                                    </p:animEffect>
                                    <p:set>
                                      <p:cBhvr>
                                        <p:cTn id="91" dur="1" fill="hold">
                                          <p:stCondLst>
                                            <p:cond delay="299"/>
                                          </p:stCondLst>
                                        </p:cTn>
                                        <p:tgtEl>
                                          <p:spTgt spid="151"/>
                                        </p:tgtEl>
                                        <p:attrNameLst>
                                          <p:attrName>style.visibility</p:attrName>
                                        </p:attrNameLst>
                                      </p:cBhvr>
                                      <p:to>
                                        <p:strVal val="hidden"/>
                                      </p:to>
                                    </p:set>
                                  </p:childTnLst>
                                </p:cTn>
                              </p:par>
                              <p:par>
                                <p:cTn id="92" presetID="10" presetClass="entr" presetSubtype="0" fill="hold" nodeType="withEffect">
                                  <p:stCondLst>
                                    <p:cond delay="0"/>
                                  </p:stCondLst>
                                  <p:childTnLst>
                                    <p:set>
                                      <p:cBhvr>
                                        <p:cTn id="93" dur="1" fill="hold">
                                          <p:stCondLst>
                                            <p:cond delay="0"/>
                                          </p:stCondLst>
                                        </p:cTn>
                                        <p:tgtEl>
                                          <p:spTgt spid="174"/>
                                        </p:tgtEl>
                                        <p:attrNameLst>
                                          <p:attrName>style.visibility</p:attrName>
                                        </p:attrNameLst>
                                      </p:cBhvr>
                                      <p:to>
                                        <p:strVal val="visible"/>
                                      </p:to>
                                    </p:set>
                                    <p:animEffect transition="in" filter="fade">
                                      <p:cBhvr>
                                        <p:cTn id="94" dur="3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84" grpId="0"/>
      <p:bldP spid="84" grpId="1"/>
      <p:bldP spid="137" grpId="0"/>
      <p:bldP spid="137" grpId="1"/>
      <p:bldP spid="139" grpId="0"/>
      <p:bldP spid="139" grpId="1"/>
      <p:bldP spid="142" grpId="0"/>
      <p:bldP spid="143" grpId="0" animBg="1"/>
      <p:bldP spid="144" grpId="0"/>
      <p:bldP spid="151" grpId="0"/>
      <p:bldP spid="151" grpId="1"/>
      <p:bldP spid="169" grpId="0"/>
      <p:bldP spid="173" grpId="0"/>
      <p:bldP spid="65" grpId="0"/>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81681" y="2127994"/>
            <a:ext cx="10207275" cy="45014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6" y="3237728"/>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146057" y="3237728"/>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43" name="Rectangle 142">
            <a:extLst>
              <a:ext uri="{FF2B5EF4-FFF2-40B4-BE49-F238E27FC236}">
                <a16:creationId xmlns:a16="http://schemas.microsoft.com/office/drawing/2014/main" id="{2880870B-64A5-4CEA-8AEA-43508901F58D}"/>
              </a:ext>
              <a:ext uri="{C183D7F6-B498-43B3-948B-1728B52AA6E4}">
                <adec:decorative xmlns:adec="http://schemas.microsoft.com/office/drawing/2017/decorative" val="1"/>
              </a:ext>
            </a:extLst>
          </p:cNvPr>
          <p:cNvSpPr/>
          <p:nvPr/>
        </p:nvSpPr>
        <p:spPr bwMode="auto">
          <a:xfrm>
            <a:off x="8111225" y="3720195"/>
            <a:ext cx="2506403" cy="180705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pic>
        <p:nvPicPr>
          <p:cNvPr id="21" name="Graphic 20">
            <a:extLst>
              <a:ext uri="{FF2B5EF4-FFF2-40B4-BE49-F238E27FC236}">
                <a16:creationId xmlns:a16="http://schemas.microsoft.com/office/drawing/2014/main" id="{A8AA70F2-CFBF-47B0-A99B-D32043C1758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2625" y="4381218"/>
            <a:ext cx="457200" cy="457200"/>
          </a:xfrm>
          <a:prstGeom prst="rect">
            <a:avLst/>
          </a:prstGeom>
        </p:spPr>
      </p:pic>
      <p:sp>
        <p:nvSpPr>
          <p:cNvPr id="144" name="Rectangle 143">
            <a:extLst>
              <a:ext uri="{FF2B5EF4-FFF2-40B4-BE49-F238E27FC236}">
                <a16:creationId xmlns:a16="http://schemas.microsoft.com/office/drawing/2014/main" id="{EF6A4DDF-E2E1-455F-B752-5C01C05623A8}"/>
              </a:ext>
              <a:ext uri="{C183D7F6-B498-43B3-948B-1728B52AA6E4}">
                <adec:decorative xmlns:adec="http://schemas.microsoft.com/office/drawing/2017/decorative" val="1"/>
              </a:ext>
            </a:extLst>
          </p:cNvPr>
          <p:cNvSpPr/>
          <p:nvPr/>
        </p:nvSpPr>
        <p:spPr>
          <a:xfrm>
            <a:off x="7967277" y="3311847"/>
            <a:ext cx="2827249" cy="276999"/>
          </a:xfrm>
          <a:prstGeom prst="rect">
            <a:avLst/>
          </a:prstGeom>
        </p:spPr>
        <p:txBody>
          <a:bodyPr wrap="none" lIns="0" tIns="0" rIns="0" bIns="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 + Sentinel </a:t>
            </a:r>
          </a:p>
        </p:txBody>
      </p:sp>
      <p:grpSp>
        <p:nvGrpSpPr>
          <p:cNvPr id="16" name="Group 15">
            <a:extLst>
              <a:ext uri="{FF2B5EF4-FFF2-40B4-BE49-F238E27FC236}">
                <a16:creationId xmlns:a16="http://schemas.microsoft.com/office/drawing/2014/main" id="{006BE332-8F57-4D78-AECC-FB93B3339A45}"/>
              </a:ext>
              <a:ext uri="{C183D7F6-B498-43B3-948B-1728B52AA6E4}">
                <adec:decorative xmlns:adec="http://schemas.microsoft.com/office/drawing/2017/decorative" val="1"/>
              </a:ext>
            </a:extLst>
          </p:cNvPr>
          <p:cNvGrpSpPr/>
          <p:nvPr/>
        </p:nvGrpSpPr>
        <p:grpSpPr>
          <a:xfrm>
            <a:off x="8544005" y="3868593"/>
            <a:ext cx="1675318" cy="1527048"/>
            <a:chOff x="3025902" y="3489075"/>
            <a:chExt cx="1675318" cy="1527048"/>
          </a:xfrm>
        </p:grpSpPr>
        <p:pic>
          <p:nvPicPr>
            <p:cNvPr id="102" name="Graphic 101">
              <a:extLst>
                <a:ext uri="{FF2B5EF4-FFF2-40B4-BE49-F238E27FC236}">
                  <a16:creationId xmlns:a16="http://schemas.microsoft.com/office/drawing/2014/main" id="{DB1F8DB5-D741-4015-8227-B02666F54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4558497"/>
              <a:ext cx="457200" cy="457200"/>
            </a:xfrm>
            <a:prstGeom prst="rect">
              <a:avLst/>
            </a:prstGeom>
          </p:spPr>
        </p:pic>
        <p:pic>
          <p:nvPicPr>
            <p:cNvPr id="108" name="Graphic 107">
              <a:extLst>
                <a:ext uri="{FF2B5EF4-FFF2-40B4-BE49-F238E27FC236}">
                  <a16:creationId xmlns:a16="http://schemas.microsoft.com/office/drawing/2014/main" id="{FB097C7B-2678-432E-8838-DC77BE22E0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4023786"/>
              <a:ext cx="457200" cy="457200"/>
            </a:xfrm>
            <a:prstGeom prst="rect">
              <a:avLst/>
            </a:prstGeom>
          </p:spPr>
        </p:pic>
        <p:pic>
          <p:nvPicPr>
            <p:cNvPr id="112" name="Graphic 111">
              <a:extLst>
                <a:ext uri="{FF2B5EF4-FFF2-40B4-BE49-F238E27FC236}">
                  <a16:creationId xmlns:a16="http://schemas.microsoft.com/office/drawing/2014/main" id="{BB0FD33B-79A7-4C56-95BC-4DC0E0D1E8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3489075"/>
              <a:ext cx="457200" cy="457200"/>
            </a:xfrm>
            <a:prstGeom prst="rect">
              <a:avLst/>
            </a:prstGeom>
          </p:spPr>
        </p:pic>
        <p:grpSp>
          <p:nvGrpSpPr>
            <p:cNvPr id="12" name="Group 11">
              <a:extLst>
                <a:ext uri="{FF2B5EF4-FFF2-40B4-BE49-F238E27FC236}">
                  <a16:creationId xmlns:a16="http://schemas.microsoft.com/office/drawing/2014/main" id="{BF574B0F-5389-4C7E-A8F1-0C5B17C26712}"/>
                </a:ext>
              </a:extLst>
            </p:cNvPr>
            <p:cNvGrpSpPr/>
            <p:nvPr/>
          </p:nvGrpSpPr>
          <p:grpSpPr>
            <a:xfrm>
              <a:off x="3634961" y="3489501"/>
              <a:ext cx="1066259" cy="1526622"/>
              <a:chOff x="3634961" y="3489501"/>
              <a:chExt cx="1066259" cy="1526622"/>
            </a:xfrm>
          </p:grpSpPr>
          <p:pic>
            <p:nvPicPr>
              <p:cNvPr id="115" name="Graphic 114">
                <a:extLst>
                  <a:ext uri="{FF2B5EF4-FFF2-40B4-BE49-F238E27FC236}">
                    <a16:creationId xmlns:a16="http://schemas.microsoft.com/office/drawing/2014/main" id="{E0A1500B-FAAF-4684-8E0E-AAFC5D903C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4558923"/>
                <a:ext cx="457200" cy="457200"/>
              </a:xfrm>
              <a:prstGeom prst="rect">
                <a:avLst/>
              </a:prstGeom>
            </p:spPr>
          </p:pic>
          <p:pic>
            <p:nvPicPr>
              <p:cNvPr id="116" name="Graphic 115">
                <a:extLst>
                  <a:ext uri="{FF2B5EF4-FFF2-40B4-BE49-F238E27FC236}">
                    <a16:creationId xmlns:a16="http://schemas.microsoft.com/office/drawing/2014/main" id="{FEA3EBD4-076E-4258-9EAC-65AA31BB81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4558923"/>
                <a:ext cx="457200" cy="457200"/>
              </a:xfrm>
              <a:prstGeom prst="rect">
                <a:avLst/>
              </a:prstGeom>
            </p:spPr>
          </p:pic>
          <p:pic>
            <p:nvPicPr>
              <p:cNvPr id="119" name="Graphic 118">
                <a:extLst>
                  <a:ext uri="{FF2B5EF4-FFF2-40B4-BE49-F238E27FC236}">
                    <a16:creationId xmlns:a16="http://schemas.microsoft.com/office/drawing/2014/main" id="{1C90C7E3-5617-4250-A8F7-91547AED6D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4024212"/>
                <a:ext cx="457200" cy="457200"/>
              </a:xfrm>
              <a:prstGeom prst="rect">
                <a:avLst/>
              </a:prstGeom>
            </p:spPr>
          </p:pic>
          <p:pic>
            <p:nvPicPr>
              <p:cNvPr id="120" name="Graphic 119">
                <a:extLst>
                  <a:ext uri="{FF2B5EF4-FFF2-40B4-BE49-F238E27FC236}">
                    <a16:creationId xmlns:a16="http://schemas.microsoft.com/office/drawing/2014/main" id="{244C7A3D-715A-496D-AF2E-D769C078D6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4024212"/>
                <a:ext cx="457200" cy="457200"/>
              </a:xfrm>
              <a:prstGeom prst="rect">
                <a:avLst/>
              </a:prstGeom>
            </p:spPr>
          </p:pic>
          <p:pic>
            <p:nvPicPr>
              <p:cNvPr id="123" name="Graphic 122">
                <a:extLst>
                  <a:ext uri="{FF2B5EF4-FFF2-40B4-BE49-F238E27FC236}">
                    <a16:creationId xmlns:a16="http://schemas.microsoft.com/office/drawing/2014/main" id="{84520A81-307A-4839-920E-22FE6F7828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3489501"/>
                <a:ext cx="457200" cy="457200"/>
              </a:xfrm>
              <a:prstGeom prst="rect">
                <a:avLst/>
              </a:prstGeom>
            </p:spPr>
          </p:pic>
          <p:pic>
            <p:nvPicPr>
              <p:cNvPr id="124" name="Graphic 123">
                <a:extLst>
                  <a:ext uri="{FF2B5EF4-FFF2-40B4-BE49-F238E27FC236}">
                    <a16:creationId xmlns:a16="http://schemas.microsoft.com/office/drawing/2014/main" id="{64FA00DB-25DF-431F-948F-FE533143A5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3489501"/>
                <a:ext cx="457200" cy="457200"/>
              </a:xfrm>
              <a:prstGeom prst="rect">
                <a:avLst/>
              </a:prstGeom>
            </p:spPr>
          </p:pic>
        </p:grpSp>
      </p:grpSp>
      <p:grpSp>
        <p:nvGrpSpPr>
          <p:cNvPr id="22" name="Group 21">
            <a:extLst>
              <a:ext uri="{FF2B5EF4-FFF2-40B4-BE49-F238E27FC236}">
                <a16:creationId xmlns:a16="http://schemas.microsoft.com/office/drawing/2014/main" id="{456E8BD6-56C0-4B0C-AE83-518CD891999D}"/>
              </a:ext>
              <a:ext uri="{C183D7F6-B498-43B3-948B-1728B52AA6E4}">
                <adec:decorative xmlns:adec="http://schemas.microsoft.com/office/drawing/2017/decorative" val="1"/>
              </a:ext>
            </a:extLst>
          </p:cNvPr>
          <p:cNvGrpSpPr/>
          <p:nvPr/>
        </p:nvGrpSpPr>
        <p:grpSpPr>
          <a:xfrm>
            <a:off x="1514555" y="3842170"/>
            <a:ext cx="3406744" cy="1324445"/>
            <a:chOff x="1697331" y="5582333"/>
            <a:chExt cx="3406744" cy="1324445"/>
          </a:xfrm>
        </p:grpSpPr>
        <p:grpSp>
          <p:nvGrpSpPr>
            <p:cNvPr id="94" name="Group 93">
              <a:extLst>
                <a:ext uri="{FF2B5EF4-FFF2-40B4-BE49-F238E27FC236}">
                  <a16:creationId xmlns:a16="http://schemas.microsoft.com/office/drawing/2014/main" id="{91F70795-994B-4524-B165-83897D6BF530}"/>
                </a:ext>
              </a:extLst>
            </p:cNvPr>
            <p:cNvGrpSpPr/>
            <p:nvPr/>
          </p:nvGrpSpPr>
          <p:grpSpPr>
            <a:xfrm>
              <a:off x="1697331" y="5582333"/>
              <a:ext cx="3406744" cy="615522"/>
              <a:chOff x="856040" y="4260238"/>
              <a:chExt cx="3475056" cy="627864"/>
            </a:xfrm>
          </p:grpSpPr>
          <p:pic>
            <p:nvPicPr>
              <p:cNvPr id="95" name="Graphic 94">
                <a:extLst>
                  <a:ext uri="{FF2B5EF4-FFF2-40B4-BE49-F238E27FC236}">
                    <a16:creationId xmlns:a16="http://schemas.microsoft.com/office/drawing/2014/main" id="{B668C43D-E4D4-43AF-8E49-D3A226C729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6040" y="4260238"/>
                <a:ext cx="627864" cy="627864"/>
              </a:xfrm>
              <a:prstGeom prst="rect">
                <a:avLst/>
              </a:prstGeom>
            </p:spPr>
          </p:pic>
          <p:pic>
            <p:nvPicPr>
              <p:cNvPr id="96" name="Graphic 95">
                <a:extLst>
                  <a:ext uri="{FF2B5EF4-FFF2-40B4-BE49-F238E27FC236}">
                    <a16:creationId xmlns:a16="http://schemas.microsoft.com/office/drawing/2014/main" id="{73A3199C-9FA0-4612-AE4F-85D105DA25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567838" y="4260238"/>
                <a:ext cx="627864" cy="627864"/>
              </a:xfrm>
              <a:prstGeom prst="rect">
                <a:avLst/>
              </a:prstGeom>
            </p:spPr>
          </p:pic>
          <p:pic>
            <p:nvPicPr>
              <p:cNvPr id="97" name="Graphic 96">
                <a:extLst>
                  <a:ext uri="{FF2B5EF4-FFF2-40B4-BE49-F238E27FC236}">
                    <a16:creationId xmlns:a16="http://schemas.microsoft.com/office/drawing/2014/main" id="{9DEDA43E-36E5-484E-9172-481799A40D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9636" y="4260238"/>
                <a:ext cx="627864" cy="627864"/>
              </a:xfrm>
              <a:prstGeom prst="rect">
                <a:avLst/>
              </a:prstGeom>
            </p:spPr>
          </p:pic>
          <p:pic>
            <p:nvPicPr>
              <p:cNvPr id="98" name="Graphic 97">
                <a:extLst>
                  <a:ext uri="{FF2B5EF4-FFF2-40B4-BE49-F238E27FC236}">
                    <a16:creationId xmlns:a16="http://schemas.microsoft.com/office/drawing/2014/main" id="{720885D5-AEFE-4E32-9CCD-79A50750C0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991434" y="4260238"/>
                <a:ext cx="627864" cy="627864"/>
              </a:xfrm>
              <a:prstGeom prst="rect">
                <a:avLst/>
              </a:prstGeom>
            </p:spPr>
          </p:pic>
          <p:pic>
            <p:nvPicPr>
              <p:cNvPr id="99" name="Graphic 98">
                <a:extLst>
                  <a:ext uri="{FF2B5EF4-FFF2-40B4-BE49-F238E27FC236}">
                    <a16:creationId xmlns:a16="http://schemas.microsoft.com/office/drawing/2014/main" id="{19A010C0-282D-432E-84F6-AE37B90F19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703232" y="4260238"/>
                <a:ext cx="627864" cy="627864"/>
              </a:xfrm>
              <a:prstGeom prst="rect">
                <a:avLst/>
              </a:prstGeom>
            </p:spPr>
          </p:pic>
        </p:grpSp>
        <p:grpSp>
          <p:nvGrpSpPr>
            <p:cNvPr id="145" name="Group 144">
              <a:extLst>
                <a:ext uri="{FF2B5EF4-FFF2-40B4-BE49-F238E27FC236}">
                  <a16:creationId xmlns:a16="http://schemas.microsoft.com/office/drawing/2014/main" id="{37FCB499-7092-480C-90BD-F625FE410EAC}"/>
                </a:ext>
              </a:extLst>
            </p:cNvPr>
            <p:cNvGrpSpPr/>
            <p:nvPr/>
          </p:nvGrpSpPr>
          <p:grpSpPr>
            <a:xfrm>
              <a:off x="1697331" y="6291256"/>
              <a:ext cx="3406744" cy="615522"/>
              <a:chOff x="856040" y="4260238"/>
              <a:chExt cx="3475056" cy="627864"/>
            </a:xfrm>
          </p:grpSpPr>
          <p:pic>
            <p:nvPicPr>
              <p:cNvPr id="146" name="Graphic 145">
                <a:extLst>
                  <a:ext uri="{FF2B5EF4-FFF2-40B4-BE49-F238E27FC236}">
                    <a16:creationId xmlns:a16="http://schemas.microsoft.com/office/drawing/2014/main" id="{446F4977-7D60-4E19-9E06-5138A16DD7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6040" y="4260238"/>
                <a:ext cx="627864" cy="627864"/>
              </a:xfrm>
              <a:prstGeom prst="rect">
                <a:avLst/>
              </a:prstGeom>
            </p:spPr>
          </p:pic>
          <p:pic>
            <p:nvPicPr>
              <p:cNvPr id="147" name="Graphic 146">
                <a:extLst>
                  <a:ext uri="{FF2B5EF4-FFF2-40B4-BE49-F238E27FC236}">
                    <a16:creationId xmlns:a16="http://schemas.microsoft.com/office/drawing/2014/main" id="{B1B31B2A-7653-476C-999E-CDC8B7F1FF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567838" y="4260238"/>
                <a:ext cx="627864" cy="627864"/>
              </a:xfrm>
              <a:prstGeom prst="rect">
                <a:avLst/>
              </a:prstGeom>
            </p:spPr>
          </p:pic>
          <p:pic>
            <p:nvPicPr>
              <p:cNvPr id="148" name="Graphic 147">
                <a:extLst>
                  <a:ext uri="{FF2B5EF4-FFF2-40B4-BE49-F238E27FC236}">
                    <a16:creationId xmlns:a16="http://schemas.microsoft.com/office/drawing/2014/main" id="{2B4B05C6-F4A1-4B0B-BFB9-B8D79506D1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9636" y="4260238"/>
                <a:ext cx="627864" cy="627864"/>
              </a:xfrm>
              <a:prstGeom prst="rect">
                <a:avLst/>
              </a:prstGeom>
            </p:spPr>
          </p:pic>
          <p:pic>
            <p:nvPicPr>
              <p:cNvPr id="149" name="Graphic 148">
                <a:extLst>
                  <a:ext uri="{FF2B5EF4-FFF2-40B4-BE49-F238E27FC236}">
                    <a16:creationId xmlns:a16="http://schemas.microsoft.com/office/drawing/2014/main" id="{08843F5C-C6B1-4D27-B12F-6FCF171BBC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991434" y="4260238"/>
                <a:ext cx="627864" cy="627864"/>
              </a:xfrm>
              <a:prstGeom prst="rect">
                <a:avLst/>
              </a:prstGeom>
            </p:spPr>
          </p:pic>
          <p:pic>
            <p:nvPicPr>
              <p:cNvPr id="150" name="Graphic 149">
                <a:extLst>
                  <a:ext uri="{FF2B5EF4-FFF2-40B4-BE49-F238E27FC236}">
                    <a16:creationId xmlns:a16="http://schemas.microsoft.com/office/drawing/2014/main" id="{3F19F85E-0E9B-4A72-A308-1C7C7E102F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703232" y="4260238"/>
                <a:ext cx="627864" cy="627864"/>
              </a:xfrm>
              <a:prstGeom prst="rect">
                <a:avLst/>
              </a:prstGeom>
            </p:spPr>
          </p:pic>
        </p:grpSp>
      </p:grpSp>
      <p:pic>
        <p:nvPicPr>
          <p:cNvPr id="152" name="Picture 4">
            <a:extLst>
              <a:ext uri="{FF2B5EF4-FFF2-40B4-BE49-F238E27FC236}">
                <a16:creationId xmlns:a16="http://schemas.microsoft.com/office/drawing/2014/main" id="{9362B2E3-1B06-451A-BFAF-AAF12CF3966D}"/>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bwMode="auto">
          <a:xfrm>
            <a:off x="1165132" y="2475487"/>
            <a:ext cx="723485" cy="723485"/>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Curved Connector 170">
            <a:extLst>
              <a:ext uri="{FF2B5EF4-FFF2-40B4-BE49-F238E27FC236}">
                <a16:creationId xmlns:a16="http://schemas.microsoft.com/office/drawing/2014/main" id="{A93C3EF2-68B2-40F7-AB08-35CBE96C5986}"/>
              </a:ext>
              <a:ext uri="{C183D7F6-B498-43B3-948B-1728B52AA6E4}">
                <adec:decorative xmlns:adec="http://schemas.microsoft.com/office/drawing/2017/decorative" val="1"/>
              </a:ext>
            </a:extLst>
          </p:cNvPr>
          <p:cNvCxnSpPr>
            <a:cxnSpLocks/>
            <a:stCxn id="138" idx="0"/>
          </p:cNvCxnSpPr>
          <p:nvPr/>
        </p:nvCxnSpPr>
        <p:spPr>
          <a:xfrm rot="16200000" flipV="1">
            <a:off x="7863983" y="1737282"/>
            <a:ext cx="819818" cy="2181074"/>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Curved Connector 170">
            <a:extLst>
              <a:ext uri="{FF2B5EF4-FFF2-40B4-BE49-F238E27FC236}">
                <a16:creationId xmlns:a16="http://schemas.microsoft.com/office/drawing/2014/main" id="{0EAF792B-EB38-4FC0-9A44-48FE69147C09}"/>
              </a:ext>
              <a:ext uri="{C183D7F6-B498-43B3-948B-1728B52AA6E4}">
                <adec:decorative xmlns:adec="http://schemas.microsoft.com/office/drawing/2017/decorative" val="1"/>
              </a:ext>
            </a:extLst>
          </p:cNvPr>
          <p:cNvCxnSpPr>
            <a:cxnSpLocks/>
            <a:stCxn id="57" idx="0"/>
          </p:cNvCxnSpPr>
          <p:nvPr/>
        </p:nvCxnSpPr>
        <p:spPr>
          <a:xfrm rot="5400000" flipH="1" flipV="1">
            <a:off x="3913831" y="1746255"/>
            <a:ext cx="801874" cy="2181073"/>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43E9636-02F9-42F7-9393-BC0ADE6BDCD3}"/>
              </a:ext>
              <a:ext uri="{C183D7F6-B498-43B3-948B-1728B52AA6E4}">
                <adec:decorative xmlns:adec="http://schemas.microsoft.com/office/drawing/2017/decorative" val="1"/>
              </a:ext>
            </a:extLst>
          </p:cNvPr>
          <p:cNvGrpSpPr/>
          <p:nvPr/>
        </p:nvGrpSpPr>
        <p:grpSpPr>
          <a:xfrm>
            <a:off x="5405305" y="2190700"/>
            <a:ext cx="1778051" cy="855706"/>
            <a:chOff x="5600933" y="2133486"/>
            <a:chExt cx="1778051" cy="855706"/>
          </a:xfrm>
        </p:grpSpPr>
        <p:sp>
          <p:nvSpPr>
            <p:cNvPr id="155" name="Rectangle 154">
              <a:extLst>
                <a:ext uri="{FF2B5EF4-FFF2-40B4-BE49-F238E27FC236}">
                  <a16:creationId xmlns:a16="http://schemas.microsoft.com/office/drawing/2014/main" id="{69F2CBFB-B02D-49DE-A2F0-03DFE0041B1F}"/>
                </a:ext>
              </a:extLst>
            </p:cNvPr>
            <p:cNvSpPr/>
            <p:nvPr/>
          </p:nvSpPr>
          <p:spPr>
            <a:xfrm>
              <a:off x="5600933" y="2133486"/>
              <a:ext cx="1778051" cy="4544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50" normalizeH="0" baseline="0" noProof="0">
                  <a:ln w="3175">
                    <a:noFill/>
                  </a:ln>
                  <a:solidFill>
                    <a:srgbClr val="FFFFFF"/>
                  </a:solidFill>
                  <a:effectLst/>
                  <a:uLnTx/>
                  <a:uFillTx/>
                  <a:latin typeface="Segoe UI Semibold"/>
                  <a:ea typeface="+mn-ea"/>
                  <a:cs typeface="Segoe UI" pitchFamily="34" charset="0"/>
                </a:rPr>
                <a:t>Azure Policy</a:t>
              </a:r>
            </a:p>
          </p:txBody>
        </p:sp>
        <p:pic>
          <p:nvPicPr>
            <p:cNvPr id="30" name="Graphic 29">
              <a:extLst>
                <a:ext uri="{FF2B5EF4-FFF2-40B4-BE49-F238E27FC236}">
                  <a16:creationId xmlns:a16="http://schemas.microsoft.com/office/drawing/2014/main" id="{086A60E7-9028-4D1B-9082-5B7319C0CB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61358" y="2531992"/>
              <a:ext cx="457200" cy="457200"/>
            </a:xfrm>
            <a:prstGeom prst="rect">
              <a:avLst/>
            </a:prstGeom>
          </p:spPr>
        </p:pic>
      </p:grpSp>
      <p:sp>
        <p:nvSpPr>
          <p:cNvPr id="173" name="Rectangle 172">
            <a:extLst>
              <a:ext uri="{FF2B5EF4-FFF2-40B4-BE49-F238E27FC236}">
                <a16:creationId xmlns:a16="http://schemas.microsoft.com/office/drawing/2014/main" id="{75684C89-8A84-41BE-AF23-29335B345477}"/>
              </a:ext>
              <a:ext uri="{C183D7F6-B498-43B3-948B-1728B52AA6E4}">
                <adec:decorative xmlns:adec="http://schemas.microsoft.com/office/drawing/2017/decorative" val="1"/>
              </a:ext>
            </a:extLst>
          </p:cNvPr>
          <p:cNvSpPr/>
          <p:nvPr/>
        </p:nvSpPr>
        <p:spPr>
          <a:xfrm>
            <a:off x="1259109" y="3299304"/>
            <a:ext cx="3930243" cy="215444"/>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50 x Azure Arc enabled Servers + Azure Services</a:t>
            </a:r>
          </a:p>
        </p:txBody>
      </p:sp>
      <p:pic>
        <p:nvPicPr>
          <p:cNvPr id="174" name="Graphic 173">
            <a:extLst>
              <a:ext uri="{FF2B5EF4-FFF2-40B4-BE49-F238E27FC236}">
                <a16:creationId xmlns:a16="http://schemas.microsoft.com/office/drawing/2014/main" id="{680A3A04-51A4-43AB-8B1E-CDBFE677E5C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462" y="4181031"/>
            <a:ext cx="457200" cy="457200"/>
          </a:xfrm>
          <a:prstGeom prst="rect">
            <a:avLst/>
          </a:prstGeom>
        </p:spPr>
      </p:pic>
      <p:pic>
        <p:nvPicPr>
          <p:cNvPr id="3" name="Graphic 2">
            <a:extLst>
              <a:ext uri="{FF2B5EF4-FFF2-40B4-BE49-F238E27FC236}">
                <a16:creationId xmlns:a16="http://schemas.microsoft.com/office/drawing/2014/main" id="{5FFFF2E5-937B-452D-8353-FA76F0B9D9B0}"/>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73806" y="3575720"/>
            <a:ext cx="457200" cy="457200"/>
          </a:xfrm>
          <a:prstGeom prst="rect">
            <a:avLst/>
          </a:prstGeom>
        </p:spPr>
      </p:pic>
      <p:pic>
        <p:nvPicPr>
          <p:cNvPr id="9" name="Graphic 8">
            <a:extLst>
              <a:ext uri="{FF2B5EF4-FFF2-40B4-BE49-F238E27FC236}">
                <a16:creationId xmlns:a16="http://schemas.microsoft.com/office/drawing/2014/main" id="{0F47BE60-5AC3-49F0-AFAC-180D9B44A828}"/>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73806" y="4786342"/>
            <a:ext cx="457200" cy="457200"/>
          </a:xfrm>
          <a:prstGeom prst="rect">
            <a:avLst/>
          </a:prstGeom>
        </p:spPr>
      </p:pic>
      <p:cxnSp>
        <p:nvCxnSpPr>
          <p:cNvPr id="50" name="Straight Connector 49">
            <a:extLst>
              <a:ext uri="{FF2B5EF4-FFF2-40B4-BE49-F238E27FC236}">
                <a16:creationId xmlns:a16="http://schemas.microsoft.com/office/drawing/2014/main" id="{B9CBAC37-C6EC-46A5-BB1C-5BD200572F47}"/>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51" name="TextBox 50">
            <a:extLst>
              <a:ext uri="{FF2B5EF4-FFF2-40B4-BE49-F238E27FC236}">
                <a16:creationId xmlns:a16="http://schemas.microsoft.com/office/drawing/2014/main" id="{A885745F-5CE8-420B-BF20-1B7851BC1342}"/>
              </a:ext>
              <a:ext uri="{C183D7F6-B498-43B3-948B-1728B52AA6E4}">
                <adec:decorative xmlns:adec="http://schemas.microsoft.com/office/drawing/2017/decorative" val="1"/>
              </a:ext>
            </a:extLst>
          </p:cNvPr>
          <p:cNvSpPr txBox="1"/>
          <p:nvPr/>
        </p:nvSpPr>
        <p:spPr>
          <a:xfrm>
            <a:off x="5985319" y="3237728"/>
            <a:ext cx="1175804" cy="33855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Migration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8FFEE136-15E8-47ED-8D49-3FA9F4EAA0A9}"/>
              </a:ext>
              <a:ext uri="{C183D7F6-B498-43B3-948B-1728B52AA6E4}">
                <adec:decorative xmlns:adec="http://schemas.microsoft.com/office/drawing/2017/decorative" val="1"/>
              </a:ext>
            </a:extLst>
          </p:cNvPr>
          <p:cNvSpPr txBox="1"/>
          <p:nvPr/>
        </p:nvSpPr>
        <p:spPr>
          <a:xfrm>
            <a:off x="5712264" y="3695314"/>
            <a:ext cx="1731231" cy="461665"/>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9BF00B"/>
                </a:solidFill>
                <a:effectLst/>
                <a:uLnTx/>
                <a:uFillTx/>
                <a:latin typeface="Segoe UI Semibold"/>
                <a:ea typeface="+mn-ea"/>
                <a:cs typeface="Segoe UI" pitchFamily="34" charset="0"/>
              </a:rPr>
              <a:t>ACR $ generated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9BF00B"/>
                </a:solidFill>
                <a:effectLst/>
                <a:uLnTx/>
                <a:uFillTx/>
                <a:latin typeface="Segoe UI Semibold"/>
                <a:ea typeface="+mn-ea"/>
                <a:cs typeface="Segoe UI" pitchFamily="34" charset="0"/>
              </a:rPr>
              <a:t>From the migration</a:t>
            </a:r>
            <a:endParaRPr kumimoji="0" lang="en-US" sz="1200" b="0" i="0" u="none" strike="noStrike" kern="1200" cap="none" spc="0" normalizeH="0" baseline="0" noProof="0" dirty="0">
              <a:ln>
                <a:noFill/>
              </a:ln>
              <a:solidFill>
                <a:srgbClr val="9BF00B"/>
              </a:solidFill>
              <a:effectLst/>
              <a:uLnTx/>
              <a:uFillTx/>
              <a:latin typeface="Segoe UI Semibold"/>
              <a:ea typeface="+mn-ea"/>
              <a:cs typeface="+mn-cs"/>
            </a:endParaRPr>
          </a:p>
        </p:txBody>
      </p:sp>
      <p:sp>
        <p:nvSpPr>
          <p:cNvPr id="53" name="TextBox 52">
            <a:extLst>
              <a:ext uri="{FF2B5EF4-FFF2-40B4-BE49-F238E27FC236}">
                <a16:creationId xmlns:a16="http://schemas.microsoft.com/office/drawing/2014/main" id="{2685573E-CB18-4462-9BF7-841AA98AB94C}"/>
              </a:ext>
              <a:ext uri="{C183D7F6-B498-43B3-948B-1728B52AA6E4}">
                <adec:decorative xmlns:adec="http://schemas.microsoft.com/office/drawing/2017/decorative" val="1"/>
              </a:ext>
            </a:extLst>
          </p:cNvPr>
          <p:cNvSpPr txBox="1"/>
          <p:nvPr/>
        </p:nvSpPr>
        <p:spPr>
          <a:xfrm>
            <a:off x="5702947" y="4090903"/>
            <a:ext cx="1731231" cy="461665"/>
          </a:xfrm>
          <a:prstGeom prst="rect">
            <a:avLst/>
          </a:prstGeom>
          <a:noFill/>
        </p:spPr>
        <p:txBody>
          <a:bodyPr wrap="square">
            <a:spAutoFit/>
          </a:bodyPr>
          <a:lstStyle>
            <a:defPPr>
              <a:defRPr lang="en-US"/>
            </a:defPPr>
            <a:lvl1pPr algn="ctr" defTabSz="896386">
              <a:defRPr sz="1200" spc="-50">
                <a:ln w="3175">
                  <a:noFill/>
                </a:ln>
                <a:solidFill>
                  <a:srgbClr val="9BF00B"/>
                </a:solidFill>
                <a:latin typeface="+mj-lt"/>
                <a:cs typeface="Segoe UI"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9BF00B"/>
                </a:solidFill>
                <a:effectLst/>
                <a:uLnTx/>
                <a:uFillTx/>
                <a:latin typeface="Segoe UI Semibold"/>
                <a:ea typeface="+mn-ea"/>
                <a:cs typeface="Segoe UI" pitchFamily="34" charset="0"/>
              </a:rPr>
              <a:t>+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9BF00B"/>
                </a:solidFill>
                <a:effectLst/>
                <a:uLnTx/>
                <a:uFillTx/>
                <a:latin typeface="Segoe UI Semibold"/>
                <a:ea typeface="+mn-ea"/>
                <a:cs typeface="Segoe UI" pitchFamily="34" charset="0"/>
              </a:rPr>
              <a:t>Sentinel ACR $</a:t>
            </a:r>
          </a:p>
        </p:txBody>
      </p:sp>
      <p:sp>
        <p:nvSpPr>
          <p:cNvPr id="54" name="TextBox 53">
            <a:extLst>
              <a:ext uri="{FF2B5EF4-FFF2-40B4-BE49-F238E27FC236}">
                <a16:creationId xmlns:a16="http://schemas.microsoft.com/office/drawing/2014/main" id="{00B6E8B3-CFE9-4689-B3B3-2FB080FA37A1}"/>
              </a:ext>
              <a:ext uri="{C183D7F6-B498-43B3-948B-1728B52AA6E4}">
                <adec:decorative xmlns:adec="http://schemas.microsoft.com/office/drawing/2017/decorative" val="1"/>
              </a:ext>
            </a:extLst>
          </p:cNvPr>
          <p:cNvSpPr txBox="1"/>
          <p:nvPr/>
        </p:nvSpPr>
        <p:spPr>
          <a:xfrm>
            <a:off x="3674882" y="2684983"/>
            <a:ext cx="2283171" cy="600164"/>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$6/Azure Arc enabled server/month per Guest Config Policy</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 Sentinel ACR $</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sp>
        <p:nvSpPr>
          <p:cNvPr id="55" name="Rectangle 54">
            <a:extLst>
              <a:ext uri="{FF2B5EF4-FFF2-40B4-BE49-F238E27FC236}">
                <a16:creationId xmlns:a16="http://schemas.microsoft.com/office/drawing/2014/main" id="{18AF8335-CA80-4F34-B171-795AC001C7AF}"/>
              </a:ext>
              <a:ext uri="{C183D7F6-B498-43B3-948B-1728B52AA6E4}">
                <adec:decorative xmlns:adec="http://schemas.microsoft.com/office/drawing/2017/decorative" val="1"/>
              </a:ext>
            </a:extLst>
          </p:cNvPr>
          <p:cNvSpPr/>
          <p:nvPr/>
        </p:nvSpPr>
        <p:spPr bwMode="auto">
          <a:xfrm>
            <a:off x="1165133" y="5650266"/>
            <a:ext cx="2828552" cy="79304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2" name="Group 1">
            <a:extLst>
              <a:ext uri="{FF2B5EF4-FFF2-40B4-BE49-F238E27FC236}">
                <a16:creationId xmlns:a16="http://schemas.microsoft.com/office/drawing/2014/main" id="{3C9D2D2C-CC41-4B01-85AD-536296B724FC}"/>
              </a:ext>
              <a:ext uri="{C183D7F6-B498-43B3-948B-1728B52AA6E4}">
                <adec:decorative xmlns:adec="http://schemas.microsoft.com/office/drawing/2017/decorative" val="1"/>
              </a:ext>
            </a:extLst>
          </p:cNvPr>
          <p:cNvGrpSpPr/>
          <p:nvPr/>
        </p:nvGrpSpPr>
        <p:grpSpPr>
          <a:xfrm>
            <a:off x="1705634" y="5716187"/>
            <a:ext cx="1013454" cy="652586"/>
            <a:chOff x="4920531" y="6563109"/>
            <a:chExt cx="1842728" cy="1186574"/>
          </a:xfrm>
        </p:grpSpPr>
        <p:sp>
          <p:nvSpPr>
            <p:cNvPr id="56" name="Freeform: Shape 55">
              <a:extLst>
                <a:ext uri="{FF2B5EF4-FFF2-40B4-BE49-F238E27FC236}">
                  <a16:creationId xmlns:a16="http://schemas.microsoft.com/office/drawing/2014/main" id="{637F2E13-8CF3-42C3-A092-E748958FD34C}"/>
                </a:ext>
              </a:extLst>
            </p:cNvPr>
            <p:cNvSpPr/>
            <p:nvPr/>
          </p:nvSpPr>
          <p:spPr>
            <a:xfrm>
              <a:off x="4920531" y="7129742"/>
              <a:ext cx="275974" cy="551944"/>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20EC38D-170B-4075-8AF7-D92A7F1A1201}"/>
                </a:ext>
              </a:extLst>
            </p:cNvPr>
            <p:cNvSpPr/>
            <p:nvPr/>
          </p:nvSpPr>
          <p:spPr>
            <a:xfrm>
              <a:off x="5031501" y="7592212"/>
              <a:ext cx="68992" cy="9199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88F01BA-C3ED-4ED0-BA71-C973958EB6B4}"/>
                </a:ext>
              </a:extLst>
            </p:cNvPr>
            <p:cNvSpPr/>
            <p:nvPr/>
          </p:nvSpPr>
          <p:spPr>
            <a:xfrm>
              <a:off x="5161748" y="6793703"/>
              <a:ext cx="443234" cy="886458"/>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331408C-A66F-4F45-AAEC-2A7B66A94B41}"/>
                </a:ext>
              </a:extLst>
            </p:cNvPr>
            <p:cNvSpPr/>
            <p:nvPr/>
          </p:nvSpPr>
          <p:spPr>
            <a:xfrm>
              <a:off x="5314000" y="7536458"/>
              <a:ext cx="110807" cy="147745"/>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61" name="AutoShape 163">
              <a:extLst>
                <a:ext uri="{FF2B5EF4-FFF2-40B4-BE49-F238E27FC236}">
                  <a16:creationId xmlns:a16="http://schemas.microsoft.com/office/drawing/2014/main" id="{3DFFAEBE-7CE9-4F54-B8B1-7B1595D98450}"/>
                </a:ext>
              </a:extLst>
            </p:cNvPr>
            <p:cNvSpPr>
              <a:spLocks noChangeAspect="1" noChangeArrowheads="1" noTextEdit="1"/>
            </p:cNvSpPr>
            <p:nvPr/>
          </p:nvSpPr>
          <p:spPr bwMode="auto">
            <a:xfrm>
              <a:off x="5479634" y="6563109"/>
              <a:ext cx="1121096" cy="112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168">
              <a:extLst>
                <a:ext uri="{FF2B5EF4-FFF2-40B4-BE49-F238E27FC236}">
                  <a16:creationId xmlns:a16="http://schemas.microsoft.com/office/drawing/2014/main" id="{5884A7F8-EA33-48B0-99EB-A09822976125}"/>
                </a:ext>
              </a:extLst>
            </p:cNvPr>
            <p:cNvSpPr>
              <a:spLocks noChangeArrowheads="1"/>
            </p:cNvSpPr>
            <p:nvPr/>
          </p:nvSpPr>
          <p:spPr bwMode="auto">
            <a:xfrm>
              <a:off x="5479634" y="6563109"/>
              <a:ext cx="560550" cy="11210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169">
              <a:extLst>
                <a:ext uri="{FF2B5EF4-FFF2-40B4-BE49-F238E27FC236}">
                  <a16:creationId xmlns:a16="http://schemas.microsoft.com/office/drawing/2014/main" id="{1509D271-B052-4AC9-B55D-C995C811926C}"/>
                </a:ext>
              </a:extLst>
            </p:cNvPr>
            <p:cNvSpPr>
              <a:spLocks noChangeArrowheads="1"/>
            </p:cNvSpPr>
            <p:nvPr/>
          </p:nvSpPr>
          <p:spPr bwMode="auto">
            <a:xfrm>
              <a:off x="6040182" y="6847824"/>
              <a:ext cx="560550" cy="83638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170">
              <a:extLst>
                <a:ext uri="{FF2B5EF4-FFF2-40B4-BE49-F238E27FC236}">
                  <a16:creationId xmlns:a16="http://schemas.microsoft.com/office/drawing/2014/main" id="{C0B3855F-07AF-4C49-A739-0AAB44029A75}"/>
                </a:ext>
              </a:extLst>
            </p:cNvPr>
            <p:cNvSpPr>
              <a:spLocks noChangeArrowheads="1"/>
            </p:cNvSpPr>
            <p:nvPr/>
          </p:nvSpPr>
          <p:spPr bwMode="auto">
            <a:xfrm>
              <a:off x="5618684" y="6736922"/>
              <a:ext cx="104290" cy="108635"/>
            </a:xfrm>
            <a:prstGeom prst="rect">
              <a:avLst/>
            </a:prstGeom>
            <a:solidFill>
              <a:schemeClr val="bg1"/>
            </a:solidFill>
            <a:ln>
              <a:noFill/>
            </a:ln>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171">
              <a:extLst>
                <a:ext uri="{FF2B5EF4-FFF2-40B4-BE49-F238E27FC236}">
                  <a16:creationId xmlns:a16="http://schemas.microsoft.com/office/drawing/2014/main" id="{147C16AA-E0E2-4A12-A062-C22DF7B44D00}"/>
                </a:ext>
              </a:extLst>
            </p:cNvPr>
            <p:cNvSpPr>
              <a:spLocks noChangeArrowheads="1"/>
            </p:cNvSpPr>
            <p:nvPr/>
          </p:nvSpPr>
          <p:spPr bwMode="auto">
            <a:xfrm>
              <a:off x="5796844" y="6736922"/>
              <a:ext cx="104290" cy="108635"/>
            </a:xfrm>
            <a:prstGeom prst="rect">
              <a:avLst/>
            </a:prstGeom>
            <a:solidFill>
              <a:schemeClr val="bg1"/>
            </a:solidFill>
            <a:ln>
              <a:noFill/>
            </a:ln>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172">
              <a:extLst>
                <a:ext uri="{FF2B5EF4-FFF2-40B4-BE49-F238E27FC236}">
                  <a16:creationId xmlns:a16="http://schemas.microsoft.com/office/drawing/2014/main" id="{C83D8566-7E5D-449B-A9BD-540CB78011B3}"/>
                </a:ext>
              </a:extLst>
            </p:cNvPr>
            <p:cNvSpPr>
              <a:spLocks noChangeArrowheads="1"/>
            </p:cNvSpPr>
            <p:nvPr/>
          </p:nvSpPr>
          <p:spPr bwMode="auto">
            <a:xfrm>
              <a:off x="5618684" y="6915080"/>
              <a:ext cx="104290" cy="104290"/>
            </a:xfrm>
            <a:prstGeom prst="rect">
              <a:avLst/>
            </a:prstGeom>
            <a:solidFill>
              <a:schemeClr val="bg1"/>
            </a:solidFill>
            <a:ln>
              <a:noFill/>
            </a:ln>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173">
              <a:extLst>
                <a:ext uri="{FF2B5EF4-FFF2-40B4-BE49-F238E27FC236}">
                  <a16:creationId xmlns:a16="http://schemas.microsoft.com/office/drawing/2014/main" id="{6365BDF0-A07C-4283-9A01-56544EEC7333}"/>
                </a:ext>
              </a:extLst>
            </p:cNvPr>
            <p:cNvSpPr>
              <a:spLocks noChangeArrowheads="1"/>
            </p:cNvSpPr>
            <p:nvPr/>
          </p:nvSpPr>
          <p:spPr bwMode="auto">
            <a:xfrm>
              <a:off x="5796844" y="6915080"/>
              <a:ext cx="104290" cy="104290"/>
            </a:xfrm>
            <a:prstGeom prst="rect">
              <a:avLst/>
            </a:prstGeom>
            <a:solidFill>
              <a:schemeClr val="bg1"/>
            </a:solidFill>
            <a:ln>
              <a:noFill/>
            </a:ln>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174">
              <a:extLst>
                <a:ext uri="{FF2B5EF4-FFF2-40B4-BE49-F238E27FC236}">
                  <a16:creationId xmlns:a16="http://schemas.microsoft.com/office/drawing/2014/main" id="{8A4B7D60-DB10-48CE-B796-5A04D22D0806}"/>
                </a:ext>
              </a:extLst>
            </p:cNvPr>
            <p:cNvSpPr>
              <a:spLocks noChangeArrowheads="1"/>
            </p:cNvSpPr>
            <p:nvPr/>
          </p:nvSpPr>
          <p:spPr bwMode="auto">
            <a:xfrm>
              <a:off x="5618684" y="7088893"/>
              <a:ext cx="104290" cy="104290"/>
            </a:xfrm>
            <a:prstGeom prst="rect">
              <a:avLst/>
            </a:prstGeom>
            <a:solidFill>
              <a:schemeClr val="bg1"/>
            </a:solidFill>
            <a:ln>
              <a:noFill/>
            </a:ln>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175">
              <a:extLst>
                <a:ext uri="{FF2B5EF4-FFF2-40B4-BE49-F238E27FC236}">
                  <a16:creationId xmlns:a16="http://schemas.microsoft.com/office/drawing/2014/main" id="{42EB9A72-F800-4783-A251-902E233B0E46}"/>
                </a:ext>
              </a:extLst>
            </p:cNvPr>
            <p:cNvSpPr>
              <a:spLocks noChangeArrowheads="1"/>
            </p:cNvSpPr>
            <p:nvPr/>
          </p:nvSpPr>
          <p:spPr bwMode="auto">
            <a:xfrm>
              <a:off x="5796844" y="7088893"/>
              <a:ext cx="104290" cy="104290"/>
            </a:xfrm>
            <a:prstGeom prst="rect">
              <a:avLst/>
            </a:prstGeom>
            <a:solidFill>
              <a:schemeClr val="bg1"/>
            </a:solidFill>
            <a:ln>
              <a:noFill/>
            </a:ln>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70" name="Rectangle 176">
              <a:extLst>
                <a:ext uri="{FF2B5EF4-FFF2-40B4-BE49-F238E27FC236}">
                  <a16:creationId xmlns:a16="http://schemas.microsoft.com/office/drawing/2014/main" id="{1C499CF1-ADD9-4087-9467-181226D51B25}"/>
                </a:ext>
              </a:extLst>
            </p:cNvPr>
            <p:cNvSpPr>
              <a:spLocks noChangeArrowheads="1"/>
            </p:cNvSpPr>
            <p:nvPr/>
          </p:nvSpPr>
          <p:spPr bwMode="auto">
            <a:xfrm>
              <a:off x="5618684" y="7262709"/>
              <a:ext cx="104290" cy="104290"/>
            </a:xfrm>
            <a:prstGeom prst="rect">
              <a:avLst/>
            </a:prstGeom>
            <a:solidFill>
              <a:schemeClr val="bg1"/>
            </a:solidFill>
            <a:ln>
              <a:noFill/>
            </a:ln>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177">
              <a:extLst>
                <a:ext uri="{FF2B5EF4-FFF2-40B4-BE49-F238E27FC236}">
                  <a16:creationId xmlns:a16="http://schemas.microsoft.com/office/drawing/2014/main" id="{8E7B6594-C264-4730-A296-A92A24DF942E}"/>
                </a:ext>
              </a:extLst>
            </p:cNvPr>
            <p:cNvSpPr>
              <a:spLocks noChangeArrowheads="1"/>
            </p:cNvSpPr>
            <p:nvPr/>
          </p:nvSpPr>
          <p:spPr bwMode="auto">
            <a:xfrm>
              <a:off x="5796844" y="7262709"/>
              <a:ext cx="104290" cy="104290"/>
            </a:xfrm>
            <a:prstGeom prst="rect">
              <a:avLst/>
            </a:prstGeom>
            <a:solidFill>
              <a:schemeClr val="bg1"/>
            </a:solidFill>
            <a:ln>
              <a:noFill/>
            </a:ln>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178">
              <a:extLst>
                <a:ext uri="{FF2B5EF4-FFF2-40B4-BE49-F238E27FC236}">
                  <a16:creationId xmlns:a16="http://schemas.microsoft.com/office/drawing/2014/main" id="{97B2C020-4CCF-4612-93A1-BC6D761F6C68}"/>
                </a:ext>
              </a:extLst>
            </p:cNvPr>
            <p:cNvSpPr>
              <a:spLocks noChangeArrowheads="1"/>
            </p:cNvSpPr>
            <p:nvPr/>
          </p:nvSpPr>
          <p:spPr bwMode="auto">
            <a:xfrm>
              <a:off x="5688210" y="7545152"/>
              <a:ext cx="143394" cy="139052"/>
            </a:xfrm>
            <a:prstGeom prst="rect">
              <a:avLst/>
            </a:prstGeom>
            <a:solidFill>
              <a:schemeClr val="bg1"/>
            </a:solidFill>
            <a:ln>
              <a:noFill/>
            </a:ln>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179">
              <a:extLst>
                <a:ext uri="{FF2B5EF4-FFF2-40B4-BE49-F238E27FC236}">
                  <a16:creationId xmlns:a16="http://schemas.microsoft.com/office/drawing/2014/main" id="{0D7385A9-601D-48A1-88A9-53691936D3F9}"/>
                </a:ext>
              </a:extLst>
            </p:cNvPr>
            <p:cNvSpPr>
              <a:spLocks noChangeArrowheads="1"/>
            </p:cNvSpPr>
            <p:nvPr/>
          </p:nvSpPr>
          <p:spPr bwMode="auto">
            <a:xfrm>
              <a:off x="6179234" y="6992254"/>
              <a:ext cx="104290" cy="10429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180">
              <a:extLst>
                <a:ext uri="{FF2B5EF4-FFF2-40B4-BE49-F238E27FC236}">
                  <a16:creationId xmlns:a16="http://schemas.microsoft.com/office/drawing/2014/main" id="{0553BC6F-50FF-4041-92EB-BC83D8ACE1E5}"/>
                </a:ext>
              </a:extLst>
            </p:cNvPr>
            <p:cNvSpPr>
              <a:spLocks noChangeArrowheads="1"/>
            </p:cNvSpPr>
            <p:nvPr/>
          </p:nvSpPr>
          <p:spPr bwMode="auto">
            <a:xfrm>
              <a:off x="6357392" y="6992254"/>
              <a:ext cx="104290" cy="10429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025" tIns="45512" rIns="91025" bIns="45512" numCol="1" anchor="t" anchorCtr="0" compatLnSpc="1">
              <a:prstTxWarp prst="textNoShape">
                <a:avLst/>
              </a:prstTxWarp>
            </a:bodyP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08896361-5358-4E4B-A6F1-547C9F3270FE}"/>
                </a:ext>
              </a:extLst>
            </p:cNvPr>
            <p:cNvSpPr/>
            <p:nvPr/>
          </p:nvSpPr>
          <p:spPr>
            <a:xfrm>
              <a:off x="5251929" y="7049301"/>
              <a:ext cx="203528" cy="85125"/>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D226A05-FAE1-43A3-B529-7832FFC61270}"/>
                </a:ext>
              </a:extLst>
            </p:cNvPr>
            <p:cNvSpPr/>
            <p:nvPr/>
          </p:nvSpPr>
          <p:spPr>
            <a:xfrm>
              <a:off x="5251929" y="6925158"/>
              <a:ext cx="203528" cy="85125"/>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0226" rtl="0" eaLnBrk="1" fontAlgn="auto" latinLnBrk="0" hangingPunct="1">
                <a:lnSpc>
                  <a:spcPct val="100000"/>
                </a:lnSpc>
                <a:spcBef>
                  <a:spcPts val="0"/>
                </a:spcBef>
                <a:spcAft>
                  <a:spcPts val="0"/>
                </a:spcAft>
                <a:buClrTx/>
                <a:buSzTx/>
                <a:buFontTx/>
                <a:buNone/>
                <a:tabLst/>
                <a:defRPr/>
              </a:pPr>
              <a:endParaRPr kumimoji="0" lang="en-US" sz="1793" b="0" i="0" u="none" strike="noStrike" kern="1200" cap="none" spc="0" normalizeH="0" baseline="0" noProof="0">
                <a:ln>
                  <a:noFill/>
                </a:ln>
                <a:solidFill>
                  <a:srgbClr val="FFFFFF"/>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2C31AD53-5BAD-4E86-BA27-590D7D173B2E}"/>
                </a:ext>
              </a:extLst>
            </p:cNvPr>
            <p:cNvGrpSpPr/>
            <p:nvPr/>
          </p:nvGrpSpPr>
          <p:grpSpPr>
            <a:xfrm>
              <a:off x="5650400" y="7084972"/>
              <a:ext cx="1112859" cy="664711"/>
              <a:chOff x="6391460" y="3679214"/>
              <a:chExt cx="597694" cy="357004"/>
            </a:xfrm>
          </p:grpSpPr>
          <p:grpSp>
            <p:nvGrpSpPr>
              <p:cNvPr id="78" name="Group 77">
                <a:extLst>
                  <a:ext uri="{FF2B5EF4-FFF2-40B4-BE49-F238E27FC236}">
                    <a16:creationId xmlns:a16="http://schemas.microsoft.com/office/drawing/2014/main" id="{09832C4E-00B6-4229-8D71-C3659BD43C84}"/>
                  </a:ext>
                </a:extLst>
              </p:cNvPr>
              <p:cNvGrpSpPr/>
              <p:nvPr/>
            </p:nvGrpSpPr>
            <p:grpSpPr>
              <a:xfrm>
                <a:off x="6391460" y="3679214"/>
                <a:ext cx="597694" cy="357004"/>
                <a:chOff x="6620060" y="3248208"/>
                <a:chExt cx="597694" cy="357004"/>
              </a:xfrm>
              <a:solidFill>
                <a:schemeClr val="bg1"/>
              </a:solidFill>
            </p:grpSpPr>
            <p:sp>
              <p:nvSpPr>
                <p:cNvPr id="80" name="Oval 79">
                  <a:extLst>
                    <a:ext uri="{FF2B5EF4-FFF2-40B4-BE49-F238E27FC236}">
                      <a16:creationId xmlns:a16="http://schemas.microsoft.com/office/drawing/2014/main" id="{877197AF-C1D3-40BE-A65A-D5D7C96B4406}"/>
                    </a:ext>
                  </a:extLst>
                </p:cNvPr>
                <p:cNvSpPr/>
                <p:nvPr/>
              </p:nvSpPr>
              <p:spPr bwMode="auto">
                <a:xfrm>
                  <a:off x="6936766" y="3324224"/>
                  <a:ext cx="280988" cy="280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51" tIns="145641" rIns="182051" bIns="145641" numCol="1" spcCol="0" rtlCol="0" fromWordArt="0" anchor="t" anchorCtr="0" forceAA="0" compatLnSpc="1">
                  <a:prstTxWarp prst="textNoShape">
                    <a:avLst/>
                  </a:prstTxWarp>
                  <a:noAutofit/>
                </a:bodyPr>
                <a:lstStyle/>
                <a:p>
                  <a:pPr marL="0" marR="0" lvl="0" indent="0" algn="l" defTabSz="928214" rtl="0" eaLnBrk="1" fontAlgn="base" latinLnBrk="0" hangingPunct="1">
                    <a:lnSpc>
                      <a:spcPct val="100000"/>
                    </a:lnSpc>
                    <a:spcBef>
                      <a:spcPct val="0"/>
                    </a:spcBef>
                    <a:spcAft>
                      <a:spcPct val="0"/>
                    </a:spcAft>
                    <a:buClrTx/>
                    <a:buSzTx/>
                    <a:buFontTx/>
                    <a:buNone/>
                    <a:tabLst/>
                    <a:defRPr/>
                  </a:pPr>
                  <a:endParaRPr kumimoji="0" lang="en-US" sz="199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82ADCB28-AE43-4BD4-B416-96662CC52A18}"/>
                    </a:ext>
                  </a:extLst>
                </p:cNvPr>
                <p:cNvSpPr/>
                <p:nvPr/>
              </p:nvSpPr>
              <p:spPr bwMode="auto">
                <a:xfrm>
                  <a:off x="6689116" y="3341077"/>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51" tIns="145641" rIns="182051" bIns="145641" numCol="1" spcCol="0" rtlCol="0" fromWordArt="0" anchor="t" anchorCtr="0" forceAA="0" compatLnSpc="1">
                  <a:prstTxWarp prst="textNoShape">
                    <a:avLst/>
                  </a:prstTxWarp>
                  <a:noAutofit/>
                </a:bodyPr>
                <a:lstStyle/>
                <a:p>
                  <a:pPr marL="0" marR="0" lvl="0" indent="0" algn="l" defTabSz="928214" rtl="0" eaLnBrk="1" fontAlgn="base" latinLnBrk="0" hangingPunct="1">
                    <a:lnSpc>
                      <a:spcPct val="100000"/>
                    </a:lnSpc>
                    <a:spcBef>
                      <a:spcPct val="0"/>
                    </a:spcBef>
                    <a:spcAft>
                      <a:spcPct val="0"/>
                    </a:spcAft>
                    <a:buClrTx/>
                    <a:buSzTx/>
                    <a:buFontTx/>
                    <a:buNone/>
                    <a:tabLst/>
                    <a:defRPr/>
                  </a:pPr>
                  <a:endParaRPr kumimoji="0" lang="en-US" sz="199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539EA40F-DAA4-488C-BE9A-2E5EA63EB95E}"/>
                    </a:ext>
                  </a:extLst>
                </p:cNvPr>
                <p:cNvSpPr/>
                <p:nvPr/>
              </p:nvSpPr>
              <p:spPr bwMode="auto">
                <a:xfrm>
                  <a:off x="6762935" y="3248208"/>
                  <a:ext cx="314142" cy="3141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51" tIns="145641" rIns="182051" bIns="145641" numCol="1" spcCol="0" rtlCol="0" fromWordArt="0" anchor="t" anchorCtr="0" forceAA="0" compatLnSpc="1">
                  <a:prstTxWarp prst="textNoShape">
                    <a:avLst/>
                  </a:prstTxWarp>
                  <a:noAutofit/>
                </a:bodyPr>
                <a:lstStyle/>
                <a:p>
                  <a:pPr marL="0" marR="0" lvl="0" indent="0" algn="l" defTabSz="928214" rtl="0" eaLnBrk="1" fontAlgn="base" latinLnBrk="0" hangingPunct="1">
                    <a:lnSpc>
                      <a:spcPct val="100000"/>
                    </a:lnSpc>
                    <a:spcBef>
                      <a:spcPct val="0"/>
                    </a:spcBef>
                    <a:spcAft>
                      <a:spcPct val="0"/>
                    </a:spcAft>
                    <a:buClrTx/>
                    <a:buSzTx/>
                    <a:buFontTx/>
                    <a:buNone/>
                    <a:tabLst/>
                    <a:defRPr/>
                  </a:pPr>
                  <a:endParaRPr kumimoji="0" lang="en-US" sz="199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DB0924B5-F986-4C03-9658-C03E6B6CFAA2}"/>
                    </a:ext>
                  </a:extLst>
                </p:cNvPr>
                <p:cNvSpPr/>
                <p:nvPr/>
              </p:nvSpPr>
              <p:spPr bwMode="auto">
                <a:xfrm>
                  <a:off x="6620060" y="3414896"/>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51" tIns="145641" rIns="182051" bIns="145641" numCol="1" spcCol="0" rtlCol="0" fromWordArt="0" anchor="t" anchorCtr="0" forceAA="0" compatLnSpc="1">
                  <a:prstTxWarp prst="textNoShape">
                    <a:avLst/>
                  </a:prstTxWarp>
                  <a:noAutofit/>
                </a:bodyPr>
                <a:lstStyle/>
                <a:p>
                  <a:pPr marL="0" marR="0" lvl="0" indent="0" algn="l" defTabSz="928214" rtl="0" eaLnBrk="1" fontAlgn="base" latinLnBrk="0" hangingPunct="1">
                    <a:lnSpc>
                      <a:spcPct val="100000"/>
                    </a:lnSpc>
                    <a:spcBef>
                      <a:spcPct val="0"/>
                    </a:spcBef>
                    <a:spcAft>
                      <a:spcPct val="0"/>
                    </a:spcAft>
                    <a:buClrTx/>
                    <a:buSzTx/>
                    <a:buFontTx/>
                    <a:buNone/>
                    <a:tabLst/>
                    <a:defRPr/>
                  </a:pPr>
                  <a:endParaRPr kumimoji="0" lang="en-US" sz="199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55084317-8520-4D46-B118-8C790B785051}"/>
                    </a:ext>
                  </a:extLst>
                </p:cNvPr>
                <p:cNvSpPr/>
                <p:nvPr/>
              </p:nvSpPr>
              <p:spPr bwMode="auto">
                <a:xfrm>
                  <a:off x="6700838" y="3493762"/>
                  <a:ext cx="402431" cy="1114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51" tIns="145641" rIns="182051" bIns="145641" numCol="1" spcCol="0" rtlCol="0" fromWordArt="0" anchor="t" anchorCtr="0" forceAA="0" compatLnSpc="1">
                  <a:prstTxWarp prst="textNoShape">
                    <a:avLst/>
                  </a:prstTxWarp>
                  <a:noAutofit/>
                </a:bodyPr>
                <a:lstStyle/>
                <a:p>
                  <a:pPr marL="0" marR="0" lvl="0" indent="0" algn="l" defTabSz="928214" rtl="0" eaLnBrk="1" fontAlgn="base" latinLnBrk="0" hangingPunct="1">
                    <a:lnSpc>
                      <a:spcPct val="100000"/>
                    </a:lnSpc>
                    <a:spcBef>
                      <a:spcPct val="0"/>
                    </a:spcBef>
                    <a:spcAft>
                      <a:spcPct val="0"/>
                    </a:spcAft>
                    <a:buClrTx/>
                    <a:buSzTx/>
                    <a:buFontTx/>
                    <a:buNone/>
                    <a:tabLst/>
                    <a:defRPr/>
                  </a:pPr>
                  <a:endParaRPr kumimoji="0" lang="en-US" sz="199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cloud 4" descr="cloud">
                <a:extLst>
                  <a:ext uri="{FF2B5EF4-FFF2-40B4-BE49-F238E27FC236}">
                    <a16:creationId xmlns:a16="http://schemas.microsoft.com/office/drawing/2014/main" id="{F15E56EA-6FC5-45B0-AB94-33F9F9B54D86}"/>
                  </a:ext>
                </a:extLst>
              </p:cNvPr>
              <p:cNvSpPr>
                <a:spLocks noChangeAspect="1"/>
              </p:cNvSpPr>
              <p:nvPr/>
            </p:nvSpPr>
            <p:spPr bwMode="auto">
              <a:xfrm flipV="1">
                <a:off x="6434008" y="3725292"/>
                <a:ext cx="514794" cy="27600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tx2"/>
              </a:solidFill>
              <a:ln w="25400" cap="flat">
                <a:noFill/>
                <a:prstDash val="solid"/>
                <a:miter lim="800000"/>
                <a:headEnd/>
                <a:tailEnd/>
              </a:ln>
            </p:spPr>
            <p:txBody>
              <a:bodyPr vert="horz" wrap="square" lIns="89236" tIns="44617" rIns="89236" bIns="44617" numCol="1" anchor="t" anchorCtr="0" compatLnSpc="1">
                <a:prstTxWarp prst="textNoShape">
                  <a:avLst/>
                </a:prstTxWarp>
              </a:bodyPr>
              <a:lstStyle/>
              <a:p>
                <a:pPr marL="0" marR="0" lvl="0" indent="0" algn="ctr" defTabSz="892293" rtl="0" eaLnBrk="1" fontAlgn="auto" latinLnBrk="0" hangingPunct="1">
                  <a:lnSpc>
                    <a:spcPct val="100000"/>
                  </a:lnSpc>
                  <a:spcBef>
                    <a:spcPts val="0"/>
                  </a:spcBef>
                  <a:spcAft>
                    <a:spcPts val="0"/>
                  </a:spcAft>
                  <a:buClrTx/>
                  <a:buSzTx/>
                  <a:buFontTx/>
                  <a:buNone/>
                  <a:tabLst/>
                  <a:defRPr/>
                </a:pPr>
                <a:endParaRPr kumimoji="0" lang="en-US" sz="1757"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85" name="Rectangle 84">
            <a:extLst>
              <a:ext uri="{FF2B5EF4-FFF2-40B4-BE49-F238E27FC236}">
                <a16:creationId xmlns:a16="http://schemas.microsoft.com/office/drawing/2014/main" id="{6DB26516-9766-4DE5-9153-DC3E433CE557}"/>
              </a:ext>
              <a:ext uri="{C183D7F6-B498-43B3-948B-1728B52AA6E4}">
                <adec:decorative xmlns:adec="http://schemas.microsoft.com/office/drawing/2017/decorative" val="1"/>
              </a:ext>
            </a:extLst>
          </p:cNvPr>
          <p:cNvSpPr/>
          <p:nvPr/>
        </p:nvSpPr>
        <p:spPr>
          <a:xfrm>
            <a:off x="2972796" y="5752465"/>
            <a:ext cx="699839" cy="646331"/>
          </a:xfrm>
          <a:prstGeom prst="rect">
            <a:avLst/>
          </a:prstGeom>
        </p:spPr>
        <p:txBody>
          <a:bodyPr wrap="squar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lang="en-US" sz="1400">
                <a:solidFill>
                  <a:srgbClr val="50E6FF"/>
                </a:solidFill>
                <a:latin typeface="Segoe UI Semibold"/>
              </a:rPr>
              <a:t>Azure Stack HCI</a:t>
            </a:r>
            <a:endParaRPr kumimoji="0" lang="en-US" sz="14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86" name="Rectangle 85">
            <a:extLst>
              <a:ext uri="{FF2B5EF4-FFF2-40B4-BE49-F238E27FC236}">
                <a16:creationId xmlns:a16="http://schemas.microsoft.com/office/drawing/2014/main" id="{ACC8AAAB-475E-4048-ACC7-79DF903557AC}"/>
              </a:ext>
              <a:ext uri="{C183D7F6-B498-43B3-948B-1728B52AA6E4}">
                <adec:decorative xmlns:adec="http://schemas.microsoft.com/office/drawing/2017/decorative" val="1"/>
              </a:ext>
            </a:extLst>
          </p:cNvPr>
          <p:cNvSpPr/>
          <p:nvPr/>
        </p:nvSpPr>
        <p:spPr bwMode="auto">
          <a:xfrm>
            <a:off x="4070370" y="5650266"/>
            <a:ext cx="1248334" cy="79304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pic>
        <p:nvPicPr>
          <p:cNvPr id="7" name="Graphic 6">
            <a:extLst>
              <a:ext uri="{FF2B5EF4-FFF2-40B4-BE49-F238E27FC236}">
                <a16:creationId xmlns:a16="http://schemas.microsoft.com/office/drawing/2014/main" id="{5E918E71-14A5-41B1-9F19-18C2DB9DA7B0}"/>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05398" y="5351738"/>
            <a:ext cx="457200" cy="457200"/>
          </a:xfrm>
          <a:prstGeom prst="rect">
            <a:avLst/>
          </a:prstGeom>
        </p:spPr>
      </p:pic>
      <p:pic>
        <p:nvPicPr>
          <p:cNvPr id="11" name="Graphic 10">
            <a:extLst>
              <a:ext uri="{FF2B5EF4-FFF2-40B4-BE49-F238E27FC236}">
                <a16:creationId xmlns:a16="http://schemas.microsoft.com/office/drawing/2014/main" id="{4BB269A6-934F-481E-ACAD-6DB628DA17CE}"/>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93684" y="5351738"/>
            <a:ext cx="457200" cy="457200"/>
          </a:xfrm>
          <a:prstGeom prst="rect">
            <a:avLst/>
          </a:prstGeom>
        </p:spPr>
      </p:pic>
      <p:sp>
        <p:nvSpPr>
          <p:cNvPr id="4" name="Rectangle 3">
            <a:extLst>
              <a:ext uri="{FF2B5EF4-FFF2-40B4-BE49-F238E27FC236}">
                <a16:creationId xmlns:a16="http://schemas.microsoft.com/office/drawing/2014/main" id="{2AAD9456-1342-4385-9320-6212C6D2D8DF}"/>
              </a:ext>
              <a:ext uri="{C183D7F6-B498-43B3-948B-1728B52AA6E4}">
                <adec:decorative xmlns:adec="http://schemas.microsoft.com/office/drawing/2017/decorative" val="1"/>
              </a:ext>
            </a:extLst>
          </p:cNvPr>
          <p:cNvSpPr/>
          <p:nvPr/>
        </p:nvSpPr>
        <p:spPr>
          <a:xfrm>
            <a:off x="4288713" y="5867906"/>
            <a:ext cx="892873" cy="430887"/>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Other Virt</a:t>
            </a:r>
          </a:p>
          <a:p>
            <a:pPr marL="0" marR="0" lvl="0" indent="0" algn="l" defTabSz="896215" rtl="0" eaLnBrk="1" fontAlgn="auto" latinLnBrk="0" hangingPunct="1">
              <a:lnSpc>
                <a:spcPct val="100000"/>
              </a:lnSpc>
              <a:spcBef>
                <a:spcPts val="0"/>
              </a:spcBef>
              <a:spcAft>
                <a:spcPts val="0"/>
              </a:spcAft>
              <a:buClrTx/>
              <a:buSzTx/>
              <a:buFontTx/>
              <a:buNone/>
              <a:tabLst/>
              <a:defRPr/>
            </a:pPr>
            <a:r>
              <a:rPr lang="en-US" sz="1400">
                <a:solidFill>
                  <a:srgbClr val="50E6FF"/>
                </a:solidFill>
                <a:latin typeface="Segoe UI Semibold"/>
              </a:rPr>
              <a:t>Bare-metal</a:t>
            </a:r>
            <a:endParaRPr kumimoji="0" lang="en-US" sz="1400" b="0" i="0" u="none" strike="noStrike" kern="1200" cap="none" spc="0" normalizeH="0" baseline="0" noProof="0">
              <a:ln>
                <a:noFill/>
              </a:ln>
              <a:solidFill>
                <a:srgbClr val="50E6FF"/>
              </a:solidFill>
              <a:effectLst/>
              <a:uLnTx/>
              <a:uFillTx/>
              <a:latin typeface="Segoe UI Semibold"/>
              <a:ea typeface="+mn-ea"/>
              <a:cs typeface="+mn-cs"/>
            </a:endParaRPr>
          </a:p>
        </p:txBody>
      </p:sp>
      <p:grpSp>
        <p:nvGrpSpPr>
          <p:cNvPr id="87" name="Group 86">
            <a:extLst>
              <a:ext uri="{FF2B5EF4-FFF2-40B4-BE49-F238E27FC236}">
                <a16:creationId xmlns:a16="http://schemas.microsoft.com/office/drawing/2014/main" id="{27EE44D1-DC92-455B-A7A8-556E0F0AB064}"/>
              </a:ext>
              <a:ext uri="{C183D7F6-B498-43B3-948B-1728B52AA6E4}">
                <adec:decorative xmlns:adec="http://schemas.microsoft.com/office/drawing/2017/decorative" val="1"/>
              </a:ext>
            </a:extLst>
          </p:cNvPr>
          <p:cNvGrpSpPr/>
          <p:nvPr/>
        </p:nvGrpSpPr>
        <p:grpSpPr>
          <a:xfrm>
            <a:off x="8358585" y="5565401"/>
            <a:ext cx="2011680" cy="365760"/>
            <a:chOff x="8561608" y="2785729"/>
            <a:chExt cx="1405900" cy="265698"/>
          </a:xfrm>
        </p:grpSpPr>
        <p:pic>
          <p:nvPicPr>
            <p:cNvPr id="88" name="Picture 87" descr="A picture containing drawing&#10;&#10;Description automatically generated">
              <a:extLst>
                <a:ext uri="{FF2B5EF4-FFF2-40B4-BE49-F238E27FC236}">
                  <a16:creationId xmlns:a16="http://schemas.microsoft.com/office/drawing/2014/main" id="{2FF22427-A029-47E2-9A21-5D109E5DB712}"/>
                </a:ext>
              </a:extLst>
            </p:cNvPr>
            <p:cNvPicPr>
              <a:picLocks noChangeAspect="1"/>
            </p:cNvPicPr>
            <p:nvPr/>
          </p:nvPicPr>
          <p:blipFill rotWithShape="1">
            <a:blip r:embed="rId2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89" name="Picture 88" descr="A picture containing drawing&#10;&#10;Description automatically generated">
              <a:extLst>
                <a:ext uri="{FF2B5EF4-FFF2-40B4-BE49-F238E27FC236}">
                  <a16:creationId xmlns:a16="http://schemas.microsoft.com/office/drawing/2014/main" id="{57BFB9D2-1602-4A5E-95BA-4CD22A9322DA}"/>
                </a:ext>
              </a:extLst>
            </p:cNvPr>
            <p:cNvPicPr>
              <a:picLocks noChangeAspect="1"/>
            </p:cNvPicPr>
            <p:nvPr/>
          </p:nvPicPr>
          <p:blipFill rotWithShape="1">
            <a:blip r:embed="rId24">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91" name="TextBox 90">
            <a:extLst>
              <a:ext uri="{FF2B5EF4-FFF2-40B4-BE49-F238E27FC236}">
                <a16:creationId xmlns:a16="http://schemas.microsoft.com/office/drawing/2014/main" id="{2B899619-B987-4253-9412-A37F84205CD4}"/>
              </a:ext>
              <a:ext uri="{C183D7F6-B498-43B3-948B-1728B52AA6E4}">
                <adec:decorative xmlns:adec="http://schemas.microsoft.com/office/drawing/2017/decorative" val="1"/>
              </a:ext>
            </a:extLst>
          </p:cNvPr>
          <p:cNvSpPr txBox="1"/>
          <p:nvPr/>
        </p:nvSpPr>
        <p:spPr>
          <a:xfrm>
            <a:off x="476036" y="1263923"/>
            <a:ext cx="11341716" cy="369332"/>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Scenario: A customer has 100 VMs (Linux/Windows + SQL) running on-premises. The VMs consist of file servers, SQL instances, web servers and backend servers. You as a partner have been brought in to conduct an analysis of the infrastructure, execute the migration and implement a unified operations strategy using Azure native tools.</a:t>
            </a:r>
            <a:endParaRPr kumimoji="0" lang="en-US" sz="12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92" name="Title 4">
            <a:extLst>
              <a:ext uri="{FF2B5EF4-FFF2-40B4-BE49-F238E27FC236}">
                <a16:creationId xmlns:a16="http://schemas.microsoft.com/office/drawing/2014/main" id="{B9165A83-A335-466C-A859-84DAAA193064}"/>
              </a:ext>
              <a:ext uri="{C183D7F6-B498-43B3-948B-1728B52AA6E4}">
                <adec:decorative xmlns:adec="http://schemas.microsoft.com/office/drawing/2017/decorative" val="1"/>
              </a:ext>
            </a:extLst>
          </p:cNvPr>
          <p:cNvSpPr>
            <a:spLocks noGrp="1"/>
          </p:cNvSpPr>
          <p:nvPr>
            <p:ph type="title"/>
          </p:nvPr>
        </p:nvSpPr>
        <p:spPr>
          <a:xfrm>
            <a:off x="476036" y="335786"/>
            <a:ext cx="11018520" cy="769441"/>
          </a:xfrm>
        </p:spPr>
        <p:txBody>
          <a:bodyPr/>
          <a:lstStyle/>
          <a:p>
            <a:pPr defTabSz="914016">
              <a:spcAft>
                <a:spcPts val="600"/>
              </a:spcAft>
              <a:defRPr/>
            </a:pPr>
            <a:r>
              <a:rPr lang="en-US" sz="3200" spc="-50" dirty="0">
                <a:solidFill>
                  <a:schemeClr val="bg1"/>
                </a:solidFill>
              </a:rPr>
              <a:t>Optimize</a:t>
            </a:r>
            <a:br>
              <a:rPr lang="en-US" sz="2800" spc="-50" dirty="0"/>
            </a:br>
            <a:r>
              <a:rPr lang="en-US" sz="1800" spc="-50" dirty="0">
                <a:solidFill>
                  <a:schemeClr val="accent2"/>
                </a:solidFill>
              </a:rPr>
              <a:t>Migration, governance, compliance, management, and security (cont.)</a:t>
            </a:r>
            <a:endParaRPr lang="en-US" sz="2800" spc="-50" dirty="0">
              <a:latin typeface="Segoe UI Semibold"/>
            </a:endParaRPr>
          </a:p>
        </p:txBody>
      </p:sp>
      <p:sp>
        <p:nvSpPr>
          <p:cNvPr id="90" name="TextBox 89">
            <a:extLst>
              <a:ext uri="{FF2B5EF4-FFF2-40B4-BE49-F238E27FC236}">
                <a16:creationId xmlns:a16="http://schemas.microsoft.com/office/drawing/2014/main" id="{B303808E-F07A-4812-BEDE-9FC61C4B1BFC}"/>
              </a:ext>
              <a:ext uri="{C183D7F6-B498-43B3-948B-1728B52AA6E4}">
                <adec:decorative xmlns:adec="http://schemas.microsoft.com/office/drawing/2017/decorative" val="1"/>
              </a:ext>
            </a:extLst>
          </p:cNvPr>
          <p:cNvSpPr txBox="1"/>
          <p:nvPr/>
        </p:nvSpPr>
        <p:spPr>
          <a:xfrm>
            <a:off x="5705759" y="4570544"/>
            <a:ext cx="1731231" cy="1015663"/>
          </a:xfrm>
          <a:prstGeom prst="rect">
            <a:avLst/>
          </a:prstGeom>
          <a:noFill/>
        </p:spPr>
        <p:txBody>
          <a:bodyPr wrap="square">
            <a:spAutoFit/>
          </a:bodyPr>
          <a:lstStyle>
            <a:defPPr>
              <a:defRPr lang="en-US"/>
            </a:defPPr>
            <a:lvl1pPr algn="ctr" defTabSz="896386">
              <a:defRPr sz="1200" spc="-50">
                <a:ln w="3175">
                  <a:noFill/>
                </a:ln>
                <a:solidFill>
                  <a:srgbClr val="9BF00B"/>
                </a:solidFill>
                <a:latin typeface="+mj-lt"/>
                <a:cs typeface="Segoe UI"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9BF00B"/>
                </a:solidFill>
                <a:effectLst/>
                <a:uLnTx/>
                <a:uFillTx/>
                <a:latin typeface="Segoe UI Semibold"/>
                <a:ea typeface="+mn-ea"/>
                <a:cs typeface="Segoe UI" pitchFamily="34" charset="0"/>
              </a:rPr>
              <a:t>+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9BF00B"/>
                </a:solidFill>
                <a:effectLst/>
                <a:uLnTx/>
                <a:uFillTx/>
                <a:latin typeface="Segoe UI Semibold"/>
                <a:ea typeface="+mn-ea"/>
                <a:cs typeface="Segoe UI" pitchFamily="34" charset="0"/>
              </a:rPr>
              <a:t>ACR $ generated from running VMs on Azure Stack HCI at $10 per core/month</a:t>
            </a:r>
          </a:p>
        </p:txBody>
      </p:sp>
    </p:spTree>
    <p:extLst>
      <p:ext uri="{BB962C8B-B14F-4D97-AF65-F5344CB8AC3E}">
        <p14:creationId xmlns:p14="http://schemas.microsoft.com/office/powerpoint/2010/main" val="3389345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D00951-9520-4E8B-9434-B2A6DECFE504}"/>
              </a:ext>
              <a:ext uri="{C183D7F6-B498-43B3-948B-1728B52AA6E4}">
                <adec:decorative xmlns:adec="http://schemas.microsoft.com/office/drawing/2017/decorative" val="1"/>
              </a:ext>
            </a:extLst>
          </p:cNvPr>
          <p:cNvSpPr/>
          <p:nvPr/>
        </p:nvSpPr>
        <p:spPr>
          <a:xfrm>
            <a:off x="610617" y="998234"/>
            <a:ext cx="3425370" cy="31546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896386"/>
            <a:r>
              <a:rPr lang="en-US" sz="1600" b="1">
                <a:solidFill>
                  <a:srgbClr val="50E6FF"/>
                </a:solidFill>
                <a:latin typeface="Segoe UI"/>
                <a:ea typeface="+mj-ea"/>
                <a:cs typeface="+mj-cs"/>
              </a:rPr>
              <a:t>Point of sale </a:t>
            </a:r>
            <a:br>
              <a:rPr lang="en-US" sz="1600" b="1">
                <a:solidFill>
                  <a:srgbClr val="50E6FF"/>
                </a:solidFill>
                <a:latin typeface="Segoe UI"/>
                <a:ea typeface="+mj-ea"/>
                <a:cs typeface="+mj-cs"/>
              </a:rPr>
            </a:br>
            <a:r>
              <a:rPr lang="en-US" sz="1600" b="1">
                <a:solidFill>
                  <a:srgbClr val="50E6FF"/>
                </a:solidFill>
                <a:latin typeface="Segoe UI"/>
                <a:ea typeface="+mj-ea"/>
                <a:cs typeface="+mj-cs"/>
              </a:rPr>
              <a:t>application</a:t>
            </a:r>
          </a:p>
        </p:txBody>
      </p:sp>
      <p:sp>
        <p:nvSpPr>
          <p:cNvPr id="6" name="TextBox 5">
            <a:extLst>
              <a:ext uri="{FF2B5EF4-FFF2-40B4-BE49-F238E27FC236}">
                <a16:creationId xmlns:a16="http://schemas.microsoft.com/office/drawing/2014/main" id="{D834351B-B453-48BF-9509-E4E144DB1B18}"/>
              </a:ext>
              <a:ext uri="{C183D7F6-B498-43B3-948B-1728B52AA6E4}">
                <adec:decorative xmlns:adec="http://schemas.microsoft.com/office/drawing/2017/decorative" val="1"/>
              </a:ext>
            </a:extLst>
          </p:cNvPr>
          <p:cNvSpPr txBox="1"/>
          <p:nvPr/>
        </p:nvSpPr>
        <p:spPr>
          <a:xfrm>
            <a:off x="691790" y="1818423"/>
            <a:ext cx="3367146" cy="1726948"/>
          </a:xfrm>
          <a:prstGeom prst="rect">
            <a:avLst/>
          </a:prstGeom>
          <a:noFill/>
        </p:spPr>
        <p:txBody>
          <a:bodyPr wrap="square">
            <a:spAutoFit/>
          </a:bodyPr>
          <a:lstStyle/>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Pre-cloud application </a:t>
            </a:r>
          </a:p>
          <a:p>
            <a:pPr marL="342900" indent="-342900">
              <a:lnSpc>
                <a:spcPct val="115000"/>
              </a:lnSpc>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Runs in datacenter</a:t>
            </a:r>
            <a:r>
              <a:rPr lang="en-US" sz="1400" dirty="0">
                <a:solidFill>
                  <a:schemeClr val="bg1"/>
                </a:solidFill>
                <a:latin typeface="Calibri" panose="020F0502020204030204" pitchFamily="34" charset="0"/>
                <a:ea typeface="MS Mincho" panose="02020609040205080304" pitchFamily="49" charset="-128"/>
                <a:cs typeface="Arial" panose="020B0604020202020204" pitchFamily="34" charset="0"/>
              </a:rPr>
              <a:t> and retail locations </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3-Tiered Windows/Linux/SQL arch.</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It is no longer in active development</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Strict change management practices</a:t>
            </a:r>
            <a:endParaRPr lang="en-US" sz="1400" dirty="0">
              <a:solidFill>
                <a:schemeClr val="bg1"/>
              </a:solidFill>
              <a:latin typeface="Calibri" panose="020F0502020204030204" pitchFamily="34" charset="0"/>
              <a:ea typeface="MS Mincho" panose="02020609040205080304" pitchFamily="49" charset="-128"/>
              <a:cs typeface="Arial" panose="020B0604020202020204" pitchFamily="34" charset="0"/>
            </a:endParaRPr>
          </a:p>
        </p:txBody>
      </p:sp>
      <p:sp>
        <p:nvSpPr>
          <p:cNvPr id="8" name="Rectangle 7">
            <a:extLst>
              <a:ext uri="{FF2B5EF4-FFF2-40B4-BE49-F238E27FC236}">
                <a16:creationId xmlns:a16="http://schemas.microsoft.com/office/drawing/2014/main" id="{BC4F925F-83E5-4C05-AE61-009F1013C94B}"/>
              </a:ext>
              <a:ext uri="{C183D7F6-B498-43B3-948B-1728B52AA6E4}">
                <adec:decorative xmlns:adec="http://schemas.microsoft.com/office/drawing/2017/decorative" val="1"/>
              </a:ext>
            </a:extLst>
          </p:cNvPr>
          <p:cNvSpPr/>
          <p:nvPr/>
        </p:nvSpPr>
        <p:spPr>
          <a:xfrm>
            <a:off x="4481032" y="1006944"/>
            <a:ext cx="3425370" cy="314595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896386"/>
            <a:r>
              <a:rPr lang="en-US" sz="1600" b="1">
                <a:solidFill>
                  <a:srgbClr val="50E6FF"/>
                </a:solidFill>
                <a:latin typeface="Segoe UI"/>
                <a:ea typeface="+mj-ea"/>
                <a:cs typeface="+mj-cs"/>
              </a:rPr>
              <a:t>E-commerce </a:t>
            </a:r>
            <a:br>
              <a:rPr lang="en-US" sz="1600" b="1">
                <a:solidFill>
                  <a:srgbClr val="50E6FF"/>
                </a:solidFill>
                <a:latin typeface="Segoe UI"/>
                <a:ea typeface="+mj-ea"/>
                <a:cs typeface="+mj-cs"/>
              </a:rPr>
            </a:br>
            <a:r>
              <a:rPr lang="en-US" sz="1600" b="1">
                <a:solidFill>
                  <a:srgbClr val="50E6FF"/>
                </a:solidFill>
                <a:latin typeface="Segoe UI"/>
                <a:ea typeface="+mj-ea"/>
                <a:cs typeface="+mj-cs"/>
              </a:rPr>
              <a:t>application</a:t>
            </a:r>
          </a:p>
        </p:txBody>
      </p:sp>
      <p:sp>
        <p:nvSpPr>
          <p:cNvPr id="10" name="TextBox 9">
            <a:extLst>
              <a:ext uri="{FF2B5EF4-FFF2-40B4-BE49-F238E27FC236}">
                <a16:creationId xmlns:a16="http://schemas.microsoft.com/office/drawing/2014/main" id="{C35CC834-F101-49C3-A32E-FE6319D8F6CE}"/>
              </a:ext>
              <a:ext uri="{C183D7F6-B498-43B3-948B-1728B52AA6E4}">
                <adec:decorative xmlns:adec="http://schemas.microsoft.com/office/drawing/2017/decorative" val="1"/>
              </a:ext>
            </a:extLst>
          </p:cNvPr>
          <p:cNvSpPr txBox="1"/>
          <p:nvPr/>
        </p:nvSpPr>
        <p:spPr>
          <a:xfrm>
            <a:off x="4494315" y="1818423"/>
            <a:ext cx="3367146" cy="1872116"/>
          </a:xfrm>
          <a:prstGeom prst="rect">
            <a:avLst/>
          </a:prstGeom>
          <a:noFill/>
        </p:spPr>
        <p:txBody>
          <a:bodyPr wrap="square">
            <a:spAutoFit/>
          </a:bodyPr>
          <a:lstStyle/>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Cloud-native microservices application</a:t>
            </a:r>
          </a:p>
          <a:p>
            <a:pPr marL="342900" marR="0" lvl="0" indent="-342900">
              <a:lnSpc>
                <a:spcPct val="115000"/>
              </a:lnSpc>
              <a:spcBef>
                <a:spcPts val="0"/>
              </a:spcBef>
              <a:spcAft>
                <a:spcPts val="800"/>
              </a:spcAft>
              <a:buFont typeface="Arial" panose="020B0604020202020204" pitchFamily="34" charset="0"/>
              <a:buChar char="●"/>
            </a:pPr>
            <a:r>
              <a:rPr lang="en-US" sz="1400" dirty="0">
                <a:solidFill>
                  <a:schemeClr val="bg1"/>
                </a:solidFill>
                <a:latin typeface="Calibri" panose="020F0502020204030204" pitchFamily="34" charset="0"/>
                <a:ea typeface="MS Mincho" panose="02020609040205080304" pitchFamily="49" charset="-128"/>
                <a:cs typeface="Arial" panose="020B0604020202020204" pitchFamily="34" charset="0"/>
              </a:rPr>
              <a:t>D</a:t>
            </a: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eployed in multiple locations and clouds</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Needs global reach </a:t>
            </a:r>
            <a:r>
              <a:rPr lang="en-US" sz="1400" i="1"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and</a:t>
            </a: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 comply with local regulatory requirements. </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It’s under active development</a:t>
            </a:r>
          </a:p>
        </p:txBody>
      </p:sp>
      <p:sp>
        <p:nvSpPr>
          <p:cNvPr id="12" name="Rectangle 11">
            <a:extLst>
              <a:ext uri="{FF2B5EF4-FFF2-40B4-BE49-F238E27FC236}">
                <a16:creationId xmlns:a16="http://schemas.microsoft.com/office/drawing/2014/main" id="{CDD7D0B2-C5F4-4FAE-ADBF-86FE317F9E41}"/>
              </a:ext>
              <a:ext uri="{C183D7F6-B498-43B3-948B-1728B52AA6E4}">
                <adec:decorative xmlns:adec="http://schemas.microsoft.com/office/drawing/2017/decorative" val="1"/>
              </a:ext>
            </a:extLst>
          </p:cNvPr>
          <p:cNvSpPr/>
          <p:nvPr/>
        </p:nvSpPr>
        <p:spPr>
          <a:xfrm>
            <a:off x="8342738" y="1006943"/>
            <a:ext cx="3425370" cy="31459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896386"/>
            <a:r>
              <a:rPr lang="en-US" sz="1600" b="1">
                <a:solidFill>
                  <a:srgbClr val="50E6FF"/>
                </a:solidFill>
                <a:latin typeface="Segoe UI"/>
                <a:ea typeface="+mj-ea"/>
                <a:cs typeface="+mj-cs"/>
              </a:rPr>
              <a:t>Next-gen inventory application</a:t>
            </a:r>
          </a:p>
        </p:txBody>
      </p:sp>
      <p:sp>
        <p:nvSpPr>
          <p:cNvPr id="14" name="TextBox 13">
            <a:extLst>
              <a:ext uri="{FF2B5EF4-FFF2-40B4-BE49-F238E27FC236}">
                <a16:creationId xmlns:a16="http://schemas.microsoft.com/office/drawing/2014/main" id="{52CF34D6-F9E5-4F61-A931-9731EB0268E3}"/>
              </a:ext>
              <a:ext uri="{C183D7F6-B498-43B3-948B-1728B52AA6E4}">
                <adec:decorative xmlns:adec="http://schemas.microsoft.com/office/drawing/2017/decorative" val="1"/>
              </a:ext>
            </a:extLst>
          </p:cNvPr>
          <p:cNvSpPr txBox="1"/>
          <p:nvPr/>
        </p:nvSpPr>
        <p:spPr>
          <a:xfrm>
            <a:off x="8371850" y="1834143"/>
            <a:ext cx="3367146" cy="2222468"/>
          </a:xfrm>
          <a:prstGeom prst="rect">
            <a:avLst/>
          </a:prstGeom>
          <a:noFill/>
        </p:spPr>
        <p:txBody>
          <a:bodyPr wrap="square">
            <a:spAutoFit/>
          </a:bodyPr>
          <a:lstStyle/>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Prototype application to monitor stock levels on shelves in store.</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Leverage edge devices </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Local ML models for real-time analysis </a:t>
            </a:r>
          </a:p>
          <a:p>
            <a:pPr marL="342900" marR="0" lvl="0" indent="-342900">
              <a:lnSpc>
                <a:spcPct val="115000"/>
              </a:lnSpc>
              <a:spcBef>
                <a:spcPts val="0"/>
              </a:spcBef>
              <a:spcAft>
                <a:spcPts val="800"/>
              </a:spcAft>
              <a:buFont typeface="Arial" panose="020B0604020202020204" pitchFamily="34" charset="0"/>
              <a:buChar char="●"/>
            </a:pPr>
            <a:r>
              <a:rPr lang="en-US" sz="1400" dirty="0">
                <a:solidFill>
                  <a:schemeClr val="bg1"/>
                </a:solidFill>
                <a:latin typeface="Calibri" panose="020F0502020204030204" pitchFamily="34" charset="0"/>
                <a:ea typeface="MS Mincho" panose="02020609040205080304" pitchFamily="49" charset="-128"/>
                <a:cs typeface="Arial" panose="020B0604020202020204" pitchFamily="34" charset="0"/>
              </a:rPr>
              <a:t>Integrated with existing systems</a:t>
            </a:r>
          </a:p>
          <a:p>
            <a:pPr marL="342900" marR="0" lvl="0" indent="-342900">
              <a:lnSpc>
                <a:spcPct val="115000"/>
              </a:lnSpc>
              <a:spcBef>
                <a:spcPts val="0"/>
              </a:spcBef>
              <a:spcAft>
                <a:spcPts val="800"/>
              </a:spcAft>
              <a:buFont typeface="Arial" panose="020B0604020202020204" pitchFamily="34" charset="0"/>
              <a:buChar char="●"/>
            </a:pPr>
            <a:r>
              <a:rPr lang="en-US" sz="1400" dirty="0">
                <a:solidFill>
                  <a:schemeClr val="bg1"/>
                </a:solidFill>
                <a:latin typeface="Calibri" panose="020F0502020204030204" pitchFamily="34" charset="0"/>
                <a:ea typeface="MS Mincho" panose="02020609040205080304" pitchFamily="49" charset="-128"/>
                <a:cs typeface="Arial" panose="020B0604020202020204" pitchFamily="34" charset="0"/>
              </a:rPr>
              <a:t>Models are</a:t>
            </a: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 trained &amp; managed through scale-out cloud services.</a:t>
            </a:r>
          </a:p>
        </p:txBody>
      </p:sp>
      <p:sp>
        <p:nvSpPr>
          <p:cNvPr id="17" name="TextBox 16">
            <a:extLst>
              <a:ext uri="{FF2B5EF4-FFF2-40B4-BE49-F238E27FC236}">
                <a16:creationId xmlns:a16="http://schemas.microsoft.com/office/drawing/2014/main" id="{920A249A-BEEC-4B16-9AAC-E50D4E31511E}"/>
              </a:ext>
              <a:ext uri="{C183D7F6-B498-43B3-948B-1728B52AA6E4}">
                <adec:decorative xmlns:adec="http://schemas.microsoft.com/office/drawing/2017/decorative" val="1"/>
              </a:ext>
            </a:extLst>
          </p:cNvPr>
          <p:cNvSpPr txBox="1"/>
          <p:nvPr/>
        </p:nvSpPr>
        <p:spPr>
          <a:xfrm>
            <a:off x="804361" y="4449946"/>
            <a:ext cx="3062317" cy="821059"/>
          </a:xfrm>
          <a:prstGeom prst="rect">
            <a:avLst/>
          </a:prstGeom>
          <a:noFill/>
        </p:spPr>
        <p:txBody>
          <a:bodyPr wrap="square">
            <a:spAutoFit/>
          </a:bodyPr>
          <a:lstStyle>
            <a:defPPr>
              <a:defRPr lang="en-US"/>
            </a:defPPr>
            <a:lvl1pPr>
              <a:lnSpc>
                <a:spcPct val="115000"/>
              </a:lnSpc>
              <a:spcAft>
                <a:spcPts val="800"/>
              </a:spcAft>
              <a:defRPr sz="1400">
                <a:latin typeface="Calibri" panose="020F0502020204030204" pitchFamily="34" charset="0"/>
                <a:ea typeface="MS Mincho" panose="02020609040205080304" pitchFamily="49" charset="-128"/>
                <a:cs typeface="Arial" panose="020B0604020202020204" pitchFamily="34" charset="0"/>
              </a:defRPr>
            </a:lvl1pPr>
          </a:lstStyle>
          <a:p>
            <a:r>
              <a:rPr lang="en-US"/>
              <a:t>VMware, no hybrid management, no clustering (too expensive), thousands of store locations</a:t>
            </a:r>
          </a:p>
        </p:txBody>
      </p:sp>
      <p:sp>
        <p:nvSpPr>
          <p:cNvPr id="19" name="TextBox 18">
            <a:extLst>
              <a:ext uri="{FF2B5EF4-FFF2-40B4-BE49-F238E27FC236}">
                <a16:creationId xmlns:a16="http://schemas.microsoft.com/office/drawing/2014/main" id="{E26D1AF0-0F9C-4537-9E36-A3B503D101C4}"/>
              </a:ext>
              <a:ext uri="{C183D7F6-B498-43B3-948B-1728B52AA6E4}">
                <adec:decorative xmlns:adec="http://schemas.microsoft.com/office/drawing/2017/decorative" val="1"/>
              </a:ext>
            </a:extLst>
          </p:cNvPr>
          <p:cNvSpPr txBox="1"/>
          <p:nvPr/>
        </p:nvSpPr>
        <p:spPr>
          <a:xfrm>
            <a:off x="4593863" y="4451257"/>
            <a:ext cx="3321248" cy="821059"/>
          </a:xfrm>
          <a:prstGeom prst="rect">
            <a:avLst/>
          </a:prstGeom>
          <a:noFill/>
        </p:spPr>
        <p:txBody>
          <a:bodyPr wrap="square">
            <a:spAutoFit/>
          </a:bodyPr>
          <a:lstStyle/>
          <a:p>
            <a:pPr>
              <a:lnSpc>
                <a:spcPct val="115000"/>
              </a:lnSpc>
              <a:spcAft>
                <a:spcPts val="800"/>
              </a:spcAft>
            </a:pPr>
            <a:r>
              <a:rPr lang="en-US" sz="1400">
                <a:latin typeface="Calibri" panose="020F0502020204030204" pitchFamily="34" charset="0"/>
                <a:ea typeface="MS Mincho" panose="02020609040205080304" pitchFamily="49" charset="-128"/>
                <a:cs typeface="Arial" panose="020B0604020202020204" pitchFamily="34" charset="0"/>
              </a:rPr>
              <a:t>Legacy Hyper-V x 2 servers, not clustered, not hyperconverged, local storage only, hundreds of stores</a:t>
            </a:r>
          </a:p>
        </p:txBody>
      </p:sp>
      <p:sp>
        <p:nvSpPr>
          <p:cNvPr id="21" name="TextBox 20">
            <a:extLst>
              <a:ext uri="{FF2B5EF4-FFF2-40B4-BE49-F238E27FC236}">
                <a16:creationId xmlns:a16="http://schemas.microsoft.com/office/drawing/2014/main" id="{F54BF1DF-4322-41AC-ACFF-FE30BEC88F61}"/>
              </a:ext>
              <a:ext uri="{C183D7F6-B498-43B3-948B-1728B52AA6E4}">
                <adec:decorative xmlns:adec="http://schemas.microsoft.com/office/drawing/2017/decorative" val="1"/>
              </a:ext>
            </a:extLst>
          </p:cNvPr>
          <p:cNvSpPr txBox="1"/>
          <p:nvPr/>
        </p:nvSpPr>
        <p:spPr>
          <a:xfrm>
            <a:off x="8519792" y="4449946"/>
            <a:ext cx="3425370" cy="821059"/>
          </a:xfrm>
          <a:prstGeom prst="rect">
            <a:avLst/>
          </a:prstGeom>
          <a:noFill/>
        </p:spPr>
        <p:txBody>
          <a:bodyPr wrap="square">
            <a:spAutoFit/>
          </a:bodyPr>
          <a:lstStyle>
            <a:defPPr>
              <a:defRPr lang="en-US"/>
            </a:defPPr>
            <a:lvl1pPr>
              <a:lnSpc>
                <a:spcPct val="115000"/>
              </a:lnSpc>
              <a:spcAft>
                <a:spcPts val="800"/>
              </a:spcAft>
              <a:defRPr sz="1400">
                <a:latin typeface="Calibri" panose="020F0502020204030204" pitchFamily="34" charset="0"/>
                <a:ea typeface="MS Mincho" panose="02020609040205080304" pitchFamily="49" charset="-128"/>
                <a:cs typeface="Arial" panose="020B0604020202020204" pitchFamily="34" charset="0"/>
              </a:defRPr>
            </a:lvl1pPr>
          </a:lstStyle>
          <a:p>
            <a:r>
              <a:rPr lang="en-US"/>
              <a:t>Mix Nutanix and Hyper-V, manufacturing and distribution centers around the US, 2 datacenters and ~30 “edge” sites</a:t>
            </a:r>
          </a:p>
        </p:txBody>
      </p:sp>
      <p:sp>
        <p:nvSpPr>
          <p:cNvPr id="26" name="Rectangle 25">
            <a:extLst>
              <a:ext uri="{FF2B5EF4-FFF2-40B4-BE49-F238E27FC236}">
                <a16:creationId xmlns:a16="http://schemas.microsoft.com/office/drawing/2014/main" id="{5CD471A7-7B0B-48C8-97CE-28D2C93E3383}"/>
              </a:ext>
              <a:ext uri="{C183D7F6-B498-43B3-948B-1728B52AA6E4}">
                <adec:decorative xmlns:adec="http://schemas.microsoft.com/office/drawing/2017/decorative" val="1"/>
              </a:ext>
            </a:extLst>
          </p:cNvPr>
          <p:cNvSpPr/>
          <p:nvPr/>
        </p:nvSpPr>
        <p:spPr>
          <a:xfrm>
            <a:off x="619326" y="4152900"/>
            <a:ext cx="3412306" cy="149860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a:solidFill>
                <a:srgbClr val="EFCC69"/>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B379BA7-D91D-48DA-8A3A-7101382673FD}"/>
              </a:ext>
              <a:ext uri="{C183D7F6-B498-43B3-948B-1728B52AA6E4}">
                <adec:decorative xmlns:adec="http://schemas.microsoft.com/office/drawing/2017/decorative" val="1"/>
              </a:ext>
            </a:extLst>
          </p:cNvPr>
          <p:cNvSpPr/>
          <p:nvPr/>
        </p:nvSpPr>
        <p:spPr>
          <a:xfrm>
            <a:off x="4489741" y="4152900"/>
            <a:ext cx="3425370" cy="149860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a:solidFill>
                <a:srgbClr val="EFCC69"/>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92282B02-7F0B-4661-939B-3B680B2E9793}"/>
              </a:ext>
              <a:ext uri="{C183D7F6-B498-43B3-948B-1728B52AA6E4}">
                <adec:decorative xmlns:adec="http://schemas.microsoft.com/office/drawing/2017/decorative" val="1"/>
              </a:ext>
            </a:extLst>
          </p:cNvPr>
          <p:cNvSpPr/>
          <p:nvPr/>
        </p:nvSpPr>
        <p:spPr>
          <a:xfrm>
            <a:off x="8342738" y="4152901"/>
            <a:ext cx="3425370" cy="149860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a:solidFill>
                <a:srgbClr val="EFCC69"/>
              </a:solidFill>
              <a:effectLst>
                <a:outerShdw blurRad="127000" dist="50800" dir="5400000" algn="ctr" rotWithShape="0">
                  <a:prstClr val="black">
                    <a:alpha val="50000"/>
                  </a:prstClr>
                </a:outerShdw>
              </a:effectLst>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3E2532CC-19B5-4EB1-9379-7325115242E0}"/>
              </a:ext>
              <a:ext uri="{C183D7F6-B498-43B3-948B-1728B52AA6E4}">
                <adec:decorative xmlns:adec="http://schemas.microsoft.com/office/drawing/2017/decorative" val="1"/>
              </a:ext>
            </a:extLst>
          </p:cNvPr>
          <p:cNvSpPr/>
          <p:nvPr/>
        </p:nvSpPr>
        <p:spPr bwMode="auto">
          <a:xfrm>
            <a:off x="604802" y="1840050"/>
            <a:ext cx="3416661" cy="38775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6F91483-ED92-4425-AFFB-08023D0311FC}"/>
              </a:ext>
              <a:ext uri="{C183D7F6-B498-43B3-948B-1728B52AA6E4}">
                <adec:decorative xmlns:adec="http://schemas.microsoft.com/office/drawing/2017/decorative" val="1"/>
              </a:ext>
            </a:extLst>
          </p:cNvPr>
          <p:cNvSpPr/>
          <p:nvPr/>
        </p:nvSpPr>
        <p:spPr bwMode="auto">
          <a:xfrm>
            <a:off x="4498450" y="1834143"/>
            <a:ext cx="3416661" cy="38775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93E36AF-0CE6-43C7-B634-19AF17FDC9A2}"/>
              </a:ext>
              <a:ext uri="{C183D7F6-B498-43B3-948B-1728B52AA6E4}">
                <adec:decorative xmlns:adec="http://schemas.microsoft.com/office/drawing/2017/decorative" val="1"/>
              </a:ext>
            </a:extLst>
          </p:cNvPr>
          <p:cNvSpPr/>
          <p:nvPr/>
        </p:nvSpPr>
        <p:spPr bwMode="auto">
          <a:xfrm>
            <a:off x="8352917" y="1834143"/>
            <a:ext cx="3416661" cy="38775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4">
            <a:extLst>
              <a:ext uri="{FF2B5EF4-FFF2-40B4-BE49-F238E27FC236}">
                <a16:creationId xmlns:a16="http://schemas.microsoft.com/office/drawing/2014/main" id="{C091C4BF-5BED-4B41-8E2D-A972B6515C18}"/>
              </a:ext>
              <a:ext uri="{C183D7F6-B498-43B3-948B-1728B52AA6E4}">
                <adec:decorative xmlns:adec="http://schemas.microsoft.com/office/drawing/2017/decorative" val="1"/>
              </a:ext>
            </a:extLst>
          </p:cNvPr>
          <p:cNvSpPr txBox="1">
            <a:spLocks noGrp="1"/>
          </p:cNvSpPr>
          <p:nvPr>
            <p:ph type="title"/>
          </p:nvPr>
        </p:nvSpPr>
        <p:spPr>
          <a:xfrm>
            <a:off x="610617" y="149264"/>
            <a:ext cx="11018520" cy="120032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bg1"/>
                </a:solidFill>
                <a:effectLst/>
                <a:uLnTx/>
                <a:uFillTx/>
                <a:latin typeface="+mj-lt"/>
                <a:ea typeface="+mn-ea"/>
                <a:cs typeface="Segoe UI" pitchFamily="34" charset="0"/>
              </a:rPr>
              <a:t>Innovate</a:t>
            </a:r>
            <a:br>
              <a:rPr kumimoji="0" lang="en-US" sz="28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br>
            <a:r>
              <a:rPr kumimoji="0" lang="en-US" sz="1800" b="0" i="0" u="none" strike="noStrike" kern="1200" cap="none" spc="-50" normalizeH="0" baseline="0" noProof="0" dirty="0">
                <a:ln w="3175">
                  <a:noFill/>
                </a:ln>
                <a:solidFill>
                  <a:schemeClr val="accent2"/>
                </a:solidFill>
                <a:effectLst/>
                <a:uLnTx/>
                <a:uFillTx/>
                <a:latin typeface="+mj-lt"/>
                <a:ea typeface="+mn-ea"/>
                <a:cs typeface="Segoe UI" pitchFamily="34" charset="0"/>
              </a:rPr>
              <a:t>Customer requirements: Solution migration, modernization, and development</a:t>
            </a:r>
            <a:br>
              <a:rPr kumimoji="0" lang="en-US" sz="28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br>
            <a:endParaRPr kumimoji="0" lang="en-US" sz="28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088243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50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D00951-9520-4E8B-9434-B2A6DECFE504}"/>
              </a:ext>
              <a:ext uri="{C183D7F6-B498-43B3-948B-1728B52AA6E4}">
                <adec:decorative xmlns:adec="http://schemas.microsoft.com/office/drawing/2017/decorative" val="1"/>
              </a:ext>
            </a:extLst>
          </p:cNvPr>
          <p:cNvSpPr/>
          <p:nvPr/>
        </p:nvSpPr>
        <p:spPr>
          <a:xfrm>
            <a:off x="610617" y="998233"/>
            <a:ext cx="3425370" cy="43186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896386"/>
            <a:r>
              <a:rPr lang="en-US" sz="1600" b="1" dirty="0">
                <a:solidFill>
                  <a:srgbClr val="50E6FF"/>
                </a:solidFill>
                <a:latin typeface="Segoe UI"/>
                <a:ea typeface="+mj-ea"/>
                <a:cs typeface="+mj-cs"/>
              </a:rPr>
              <a:t>Point of sale </a:t>
            </a:r>
            <a:br>
              <a:rPr lang="en-US" sz="1600" b="1" dirty="0">
                <a:solidFill>
                  <a:srgbClr val="50E6FF"/>
                </a:solidFill>
                <a:latin typeface="Segoe UI"/>
                <a:ea typeface="+mj-ea"/>
                <a:cs typeface="+mj-cs"/>
              </a:rPr>
            </a:br>
            <a:r>
              <a:rPr lang="en-US" sz="1600" b="1" dirty="0">
                <a:solidFill>
                  <a:srgbClr val="50E6FF"/>
                </a:solidFill>
                <a:latin typeface="Segoe UI"/>
                <a:ea typeface="+mj-ea"/>
                <a:cs typeface="+mj-cs"/>
              </a:rPr>
              <a:t>application</a:t>
            </a:r>
          </a:p>
        </p:txBody>
      </p:sp>
      <p:sp>
        <p:nvSpPr>
          <p:cNvPr id="6" name="TextBox 5">
            <a:extLst>
              <a:ext uri="{FF2B5EF4-FFF2-40B4-BE49-F238E27FC236}">
                <a16:creationId xmlns:a16="http://schemas.microsoft.com/office/drawing/2014/main" id="{D834351B-B453-48BF-9509-E4E144DB1B18}"/>
              </a:ext>
              <a:ext uri="{C183D7F6-B498-43B3-948B-1728B52AA6E4}">
                <adec:decorative xmlns:adec="http://schemas.microsoft.com/office/drawing/2017/decorative" val="1"/>
              </a:ext>
            </a:extLst>
          </p:cNvPr>
          <p:cNvSpPr txBox="1"/>
          <p:nvPr/>
        </p:nvSpPr>
        <p:spPr>
          <a:xfrm>
            <a:off x="691789" y="1818423"/>
            <a:ext cx="3425369" cy="2923173"/>
          </a:xfrm>
          <a:prstGeom prst="rect">
            <a:avLst/>
          </a:prstGeom>
          <a:noFill/>
        </p:spPr>
        <p:txBody>
          <a:bodyPr wrap="square">
            <a:spAutoFit/>
          </a:bodyPr>
          <a:lstStyle/>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Organize and inventory Windows and Linux </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Manage SQL servers in store at scale</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Compliance with Azure Policy </a:t>
            </a:r>
          </a:p>
          <a:p>
            <a:pPr marL="342900" marR="0" lvl="0" indent="-342900">
              <a:lnSpc>
                <a:spcPct val="115000"/>
              </a:lnSpc>
              <a:spcBef>
                <a:spcPts val="0"/>
              </a:spcBef>
              <a:spcAft>
                <a:spcPts val="800"/>
              </a:spcAft>
              <a:buFont typeface="Arial" panose="020B0604020202020204" pitchFamily="34" charset="0"/>
              <a:buChar char="●"/>
            </a:pPr>
            <a:r>
              <a:rPr lang="en-US" sz="1400" dirty="0">
                <a:solidFill>
                  <a:schemeClr val="bg1"/>
                </a:solidFill>
                <a:latin typeface="Calibri" panose="020F0502020204030204" pitchFamily="34" charset="0"/>
                <a:ea typeface="MS Mincho" panose="02020609040205080304" pitchFamily="49" charset="-128"/>
                <a:cs typeface="Arial" panose="020B0604020202020204" pitchFamily="34" charset="0"/>
              </a:rPr>
              <a:t>Attach Azure Security Center</a:t>
            </a:r>
          </a:p>
          <a:p>
            <a:pPr marL="342900" marR="0" lvl="0" indent="-342900">
              <a:lnSpc>
                <a:spcPct val="115000"/>
              </a:lnSpc>
              <a:spcBef>
                <a:spcPts val="0"/>
              </a:spcBef>
              <a:spcAft>
                <a:spcPts val="800"/>
              </a:spcAft>
              <a:buFont typeface="Arial" panose="020B0604020202020204" pitchFamily="34" charset="0"/>
              <a:buChar char="●"/>
            </a:pPr>
            <a:r>
              <a:rPr lang="en-US" sz="1400" dirty="0">
                <a:solidFill>
                  <a:schemeClr val="bg1"/>
                </a:solidFill>
                <a:latin typeface="Calibri" panose="020F0502020204030204" pitchFamily="34" charset="0"/>
                <a:ea typeface="MS Mincho" panose="02020609040205080304" pitchFamily="49" charset="-128"/>
                <a:cs typeface="Arial" panose="020B0604020202020204" pitchFamily="34" charset="0"/>
              </a:rPr>
              <a:t>Cloud patching with Azure Update</a:t>
            </a:r>
          </a:p>
          <a:p>
            <a:pPr marL="342900" marR="0" lvl="0" indent="-342900">
              <a:lnSpc>
                <a:spcPct val="115000"/>
              </a:lnSpc>
              <a:spcBef>
                <a:spcPts val="0"/>
              </a:spcBef>
              <a:spcAft>
                <a:spcPts val="800"/>
              </a:spcAft>
              <a:buFont typeface="Arial" panose="020B0604020202020204" pitchFamily="34" charset="0"/>
              <a:buChar char="●"/>
            </a:pPr>
            <a:r>
              <a:rPr lang="en-US" sz="1400" dirty="0">
                <a:solidFill>
                  <a:schemeClr val="bg1"/>
                </a:solidFill>
                <a:latin typeface="Calibri" panose="020F0502020204030204" pitchFamily="34" charset="0"/>
                <a:ea typeface="MS Mincho" panose="02020609040205080304" pitchFamily="49" charset="-128"/>
                <a:cs typeface="Arial" panose="020B0604020202020204" pitchFamily="34" charset="0"/>
              </a:rPr>
              <a:t>For cost reduction, move VMs to Azure Stack HCI clusters</a:t>
            </a:r>
          </a:p>
          <a:p>
            <a:pPr marL="342900" marR="0" lvl="0" indent="-342900">
              <a:lnSpc>
                <a:spcPct val="115000"/>
              </a:lnSpc>
              <a:spcBef>
                <a:spcPts val="0"/>
              </a:spcBef>
              <a:spcAft>
                <a:spcPts val="800"/>
              </a:spcAft>
              <a:buFont typeface="Arial" panose="020B0604020202020204" pitchFamily="34" charset="0"/>
              <a:buChar char="●"/>
            </a:pPr>
            <a:endParaRPr lang="en-US" sz="1400" dirty="0">
              <a:solidFill>
                <a:schemeClr val="bg1"/>
              </a:solidFill>
              <a:latin typeface="Calibri" panose="020F0502020204030204" pitchFamily="34" charset="0"/>
              <a:ea typeface="MS Mincho" panose="02020609040205080304" pitchFamily="49" charset="-128"/>
              <a:cs typeface="Arial" panose="020B0604020202020204" pitchFamily="34" charset="0"/>
            </a:endParaRPr>
          </a:p>
        </p:txBody>
      </p:sp>
      <p:sp>
        <p:nvSpPr>
          <p:cNvPr id="8" name="Rectangle 7">
            <a:extLst>
              <a:ext uri="{FF2B5EF4-FFF2-40B4-BE49-F238E27FC236}">
                <a16:creationId xmlns:a16="http://schemas.microsoft.com/office/drawing/2014/main" id="{BC4F925F-83E5-4C05-AE61-009F1013C94B}"/>
              </a:ext>
              <a:ext uri="{C183D7F6-B498-43B3-948B-1728B52AA6E4}">
                <adec:decorative xmlns:adec="http://schemas.microsoft.com/office/drawing/2017/decorative" val="1"/>
              </a:ext>
            </a:extLst>
          </p:cNvPr>
          <p:cNvSpPr/>
          <p:nvPr/>
        </p:nvSpPr>
        <p:spPr>
          <a:xfrm>
            <a:off x="4481032" y="1006943"/>
            <a:ext cx="3425370" cy="430933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896386"/>
            <a:r>
              <a:rPr lang="en-US" sz="1600" b="1" dirty="0">
                <a:solidFill>
                  <a:srgbClr val="50E6FF"/>
                </a:solidFill>
                <a:latin typeface="Segoe UI"/>
                <a:ea typeface="+mj-ea"/>
                <a:cs typeface="+mj-cs"/>
              </a:rPr>
              <a:t>E-commerce </a:t>
            </a:r>
            <a:br>
              <a:rPr lang="en-US" sz="1600" b="1" dirty="0">
                <a:solidFill>
                  <a:srgbClr val="50E6FF"/>
                </a:solidFill>
                <a:latin typeface="Segoe UI"/>
                <a:ea typeface="+mj-ea"/>
                <a:cs typeface="+mj-cs"/>
              </a:rPr>
            </a:br>
            <a:r>
              <a:rPr lang="en-US" sz="1600" b="1" dirty="0">
                <a:solidFill>
                  <a:srgbClr val="50E6FF"/>
                </a:solidFill>
                <a:latin typeface="Segoe UI"/>
                <a:ea typeface="+mj-ea"/>
                <a:cs typeface="+mj-cs"/>
              </a:rPr>
              <a:t>application</a:t>
            </a:r>
          </a:p>
        </p:txBody>
      </p:sp>
      <p:sp>
        <p:nvSpPr>
          <p:cNvPr id="10" name="TextBox 9">
            <a:extLst>
              <a:ext uri="{FF2B5EF4-FFF2-40B4-BE49-F238E27FC236}">
                <a16:creationId xmlns:a16="http://schemas.microsoft.com/office/drawing/2014/main" id="{C35CC834-F101-49C3-A32E-FE6319D8F6CE}"/>
              </a:ext>
              <a:ext uri="{C183D7F6-B498-43B3-948B-1728B52AA6E4}">
                <adec:decorative xmlns:adec="http://schemas.microsoft.com/office/drawing/2017/decorative" val="1"/>
              </a:ext>
            </a:extLst>
          </p:cNvPr>
          <p:cNvSpPr txBox="1"/>
          <p:nvPr/>
        </p:nvSpPr>
        <p:spPr>
          <a:xfrm>
            <a:off x="4494315" y="1818423"/>
            <a:ext cx="3367146" cy="2675412"/>
          </a:xfrm>
          <a:prstGeom prst="rect">
            <a:avLst/>
          </a:prstGeom>
          <a:noFill/>
        </p:spPr>
        <p:txBody>
          <a:bodyPr wrap="square">
            <a:spAutoFit/>
          </a:bodyPr>
          <a:lstStyle/>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Solution design and development</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Implement a </a:t>
            </a:r>
            <a:r>
              <a:rPr lang="en-US" sz="1400" u="none" strike="noStrike" dirty="0" err="1">
                <a:solidFill>
                  <a:schemeClr val="bg1"/>
                </a:solidFill>
                <a:effectLst/>
                <a:latin typeface="Calibri" panose="020F0502020204030204" pitchFamily="34" charset="0"/>
                <a:ea typeface="MS Mincho" panose="02020609040205080304" pitchFamily="49" charset="-128"/>
                <a:cs typeface="Arial" panose="020B0604020202020204" pitchFamily="34" charset="0"/>
              </a:rPr>
              <a:t>GitOps</a:t>
            </a: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 model</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Azure Policy for K8s app management</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Azure Monitor for telemetry</a:t>
            </a:r>
          </a:p>
          <a:p>
            <a:pPr marL="342900" marR="0" lvl="0" indent="-342900">
              <a:lnSpc>
                <a:spcPct val="115000"/>
              </a:lnSpc>
              <a:spcBef>
                <a:spcPts val="0"/>
              </a:spcBef>
              <a:spcAft>
                <a:spcPts val="800"/>
              </a:spcAft>
              <a:buFont typeface="Arial" panose="020B0604020202020204" pitchFamily="34" charset="0"/>
              <a:buChar char="●"/>
            </a:pPr>
            <a:r>
              <a:rPr lang="en-US" sz="1400" b="1"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Run on AKS on Azure Stack HCI clusters</a:t>
            </a:r>
          </a:p>
          <a:p>
            <a:pPr marL="342900" marR="0" lvl="0" indent="-342900">
              <a:lnSpc>
                <a:spcPct val="115000"/>
              </a:lnSpc>
              <a:spcBef>
                <a:spcPts val="0"/>
              </a:spcBef>
              <a:spcAft>
                <a:spcPts val="800"/>
              </a:spcAft>
              <a:buFont typeface="Arial" panose="020B0604020202020204" pitchFamily="34" charset="0"/>
              <a:buChar char="●"/>
            </a:pPr>
            <a:endParaRPr lang="en-US" sz="1400" b="1"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endParaRPr>
          </a:p>
          <a:p>
            <a:pPr marL="342900" marR="0" lvl="0" indent="-342900">
              <a:lnSpc>
                <a:spcPct val="115000"/>
              </a:lnSpc>
              <a:spcBef>
                <a:spcPts val="0"/>
              </a:spcBef>
              <a:spcAft>
                <a:spcPts val="800"/>
              </a:spcAft>
              <a:buFont typeface="Arial" panose="020B0604020202020204" pitchFamily="34" charset="0"/>
              <a:buChar char="●"/>
            </a:pPr>
            <a:endParaRPr lang="en-US" sz="1400" u="none" strike="noStrike" dirty="0">
              <a:effectLst/>
              <a:latin typeface="Calibri" panose="020F0502020204030204" pitchFamily="34" charset="0"/>
              <a:ea typeface="MS Mincho" panose="02020609040205080304" pitchFamily="49" charset="-128"/>
              <a:cs typeface="Arial" panose="020B0604020202020204" pitchFamily="34" charset="0"/>
            </a:endParaRPr>
          </a:p>
        </p:txBody>
      </p:sp>
      <p:sp>
        <p:nvSpPr>
          <p:cNvPr id="12" name="Rectangle 11">
            <a:extLst>
              <a:ext uri="{FF2B5EF4-FFF2-40B4-BE49-F238E27FC236}">
                <a16:creationId xmlns:a16="http://schemas.microsoft.com/office/drawing/2014/main" id="{CDD7D0B2-C5F4-4FAE-ADBF-86FE317F9E41}"/>
              </a:ext>
              <a:ext uri="{C183D7F6-B498-43B3-948B-1728B52AA6E4}">
                <adec:decorative xmlns:adec="http://schemas.microsoft.com/office/drawing/2017/decorative" val="1"/>
              </a:ext>
            </a:extLst>
          </p:cNvPr>
          <p:cNvSpPr/>
          <p:nvPr/>
        </p:nvSpPr>
        <p:spPr>
          <a:xfrm>
            <a:off x="8342738" y="1006943"/>
            <a:ext cx="3425370" cy="43186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896386"/>
            <a:r>
              <a:rPr lang="en-US" sz="1600" b="1" dirty="0">
                <a:solidFill>
                  <a:srgbClr val="50E6FF"/>
                </a:solidFill>
                <a:latin typeface="Segoe UI"/>
                <a:ea typeface="+mj-ea"/>
                <a:cs typeface="+mj-cs"/>
              </a:rPr>
              <a:t>Next-gen inventory application</a:t>
            </a:r>
          </a:p>
        </p:txBody>
      </p:sp>
      <p:sp>
        <p:nvSpPr>
          <p:cNvPr id="14" name="TextBox 13">
            <a:extLst>
              <a:ext uri="{FF2B5EF4-FFF2-40B4-BE49-F238E27FC236}">
                <a16:creationId xmlns:a16="http://schemas.microsoft.com/office/drawing/2014/main" id="{52CF34D6-F9E5-4F61-A931-9731EB0268E3}"/>
              </a:ext>
              <a:ext uri="{C183D7F6-B498-43B3-948B-1728B52AA6E4}">
                <adec:decorative xmlns:adec="http://schemas.microsoft.com/office/drawing/2017/decorative" val="1"/>
              </a:ext>
            </a:extLst>
          </p:cNvPr>
          <p:cNvSpPr txBox="1"/>
          <p:nvPr/>
        </p:nvSpPr>
        <p:spPr>
          <a:xfrm>
            <a:off x="8371850" y="1834143"/>
            <a:ext cx="3367146" cy="3666453"/>
          </a:xfrm>
          <a:prstGeom prst="rect">
            <a:avLst/>
          </a:prstGeom>
          <a:noFill/>
        </p:spPr>
        <p:txBody>
          <a:bodyPr wrap="square">
            <a:spAutoFit/>
          </a:bodyPr>
          <a:lstStyle/>
          <a:p>
            <a:pPr marL="342900" marR="0" lvl="0" indent="-342900" algn="l" defTabSz="914400" rtl="0" eaLnBrk="1" fontAlgn="auto" latinLnBrk="0" hangingPunct="1">
              <a:lnSpc>
                <a:spcPct val="115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S Mincho" panose="02020609040205080304" pitchFamily="49" charset="-128"/>
                <a:cs typeface="Arial" panose="020B0604020202020204" pitchFamily="34" charset="0"/>
              </a:rPr>
              <a:t>Solution design and development</a:t>
            </a:r>
          </a:p>
          <a:p>
            <a:pPr marL="342900" marR="0" lvl="0" indent="-342900">
              <a:lnSpc>
                <a:spcPct val="115000"/>
              </a:lnSpc>
              <a:spcBef>
                <a:spcPts val="0"/>
              </a:spcBef>
              <a:spcAft>
                <a:spcPts val="800"/>
              </a:spcAft>
              <a:buFont typeface="Arial" panose="020B0604020202020204" pitchFamily="34" charset="0"/>
              <a:buChar char="●"/>
            </a:pP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Implement a </a:t>
            </a:r>
            <a:r>
              <a:rPr lang="en-US" sz="1400" u="none" strike="noStrike" dirty="0" err="1">
                <a:solidFill>
                  <a:schemeClr val="bg1"/>
                </a:solidFill>
                <a:effectLst/>
                <a:latin typeface="Calibri" panose="020F0502020204030204" pitchFamily="34" charset="0"/>
                <a:ea typeface="MS Mincho" panose="02020609040205080304" pitchFamily="49" charset="-128"/>
                <a:cs typeface="Arial" panose="020B0604020202020204" pitchFamily="34" charset="0"/>
              </a:rPr>
              <a:t>GitOps</a:t>
            </a:r>
            <a:r>
              <a:rPr lang="en-US" sz="1400" u="none" strike="noStrike" dirty="0">
                <a:solidFill>
                  <a:schemeClr val="bg1"/>
                </a:solidFill>
                <a:effectLst/>
                <a:latin typeface="Calibri" panose="020F0502020204030204" pitchFamily="34" charset="0"/>
                <a:ea typeface="MS Mincho" panose="02020609040205080304" pitchFamily="49" charset="-128"/>
                <a:cs typeface="Arial" panose="020B0604020202020204" pitchFamily="34" charset="0"/>
              </a:rPr>
              <a:t> model</a:t>
            </a:r>
          </a:p>
          <a:p>
            <a:pPr marL="342900" marR="0" lvl="0" indent="-342900" algn="l" defTabSz="914400" rtl="0" eaLnBrk="1" fontAlgn="auto" latinLnBrk="0" hangingPunct="1">
              <a:lnSpc>
                <a:spcPct val="115000"/>
              </a:lnSpc>
              <a:spcBef>
                <a:spcPts val="0"/>
              </a:spcBef>
              <a:spcAft>
                <a:spcPts val="800"/>
              </a:spcAft>
              <a:buClrTx/>
              <a:buSzTx/>
              <a:buFont typeface="Arial" panose="020B0604020202020204" pitchFamily="34" charset="0"/>
              <a:buChar char="●"/>
              <a:tabLst/>
              <a:defRPr/>
            </a:pPr>
            <a:r>
              <a:rPr lang="en-US" sz="1400" dirty="0">
                <a:solidFill>
                  <a:srgbClr val="FFFFFF"/>
                </a:solidFill>
                <a:latin typeface="Calibri" panose="020F0502020204030204" pitchFamily="34" charset="0"/>
                <a:ea typeface="MS Mincho" panose="02020609040205080304" pitchFamily="49" charset="-128"/>
                <a:cs typeface="Arial" panose="020B0604020202020204" pitchFamily="34" charset="0"/>
              </a:rPr>
              <a:t>Azure ML for training in public cloud</a:t>
            </a:r>
            <a:endPar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S Mincho" panose="02020609040205080304" pitchFamily="49" charset="-128"/>
              <a:cs typeface="Arial" panose="020B0604020202020204" pitchFamily="34" charset="0"/>
            </a:endParaRPr>
          </a:p>
          <a:p>
            <a:pPr marL="342900" marR="0" lvl="0" indent="-342900" algn="l" defTabSz="914400" rtl="0" eaLnBrk="1" fontAlgn="auto" latinLnBrk="0" hangingPunct="1">
              <a:lnSpc>
                <a:spcPct val="115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S Mincho" panose="02020609040205080304" pitchFamily="49" charset="-128"/>
                <a:cs typeface="Arial" panose="020B0604020202020204" pitchFamily="34" charset="0"/>
              </a:rPr>
              <a:t>Build using Azure Arc enabled  data and </a:t>
            </a:r>
            <a:r>
              <a:rPr lang="en-US" sz="1400" dirty="0">
                <a:solidFill>
                  <a:srgbClr val="FFFFFF"/>
                </a:solidFill>
                <a:latin typeface="Calibri" panose="020F0502020204030204" pitchFamily="34" charset="0"/>
                <a:ea typeface="MS Mincho" panose="02020609040205080304" pitchFamily="49" charset="-128"/>
                <a:cs typeface="Arial" panose="020B0604020202020204" pitchFamily="34" charset="0"/>
              </a:rPr>
              <a:t>ML for local scoring (simplest infrastructure would be AKS on HCI)</a:t>
            </a:r>
          </a:p>
          <a:p>
            <a:pPr marL="342900" marR="0" lvl="0" indent="-342900" algn="l" defTabSz="914400" rtl="0" eaLnBrk="1" fontAlgn="auto" latinLnBrk="0" hangingPunct="1">
              <a:lnSpc>
                <a:spcPct val="115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S Mincho" panose="02020609040205080304" pitchFamily="49" charset="-128"/>
                <a:cs typeface="Arial" panose="020B0604020202020204" pitchFamily="34" charset="0"/>
              </a:rPr>
              <a:t>Run Azure ML on Arc enabled K8s</a:t>
            </a:r>
          </a:p>
          <a:p>
            <a:pPr marL="342900" marR="0" lvl="0" indent="-342900" algn="l" defTabSz="914400" rtl="0" eaLnBrk="1" fontAlgn="auto" latinLnBrk="0" hangingPunct="1">
              <a:lnSpc>
                <a:spcPct val="115000"/>
              </a:lnSpc>
              <a:spcBef>
                <a:spcPts val="0"/>
              </a:spcBef>
              <a:spcAft>
                <a:spcPts val="800"/>
              </a:spcAft>
              <a:buClrTx/>
              <a:buSzTx/>
              <a:buFont typeface="Arial" panose="020B0604020202020204" pitchFamily="34" charset="0"/>
              <a:buChar char="●"/>
              <a:tabLst/>
              <a:defRPr/>
            </a:pPr>
            <a:r>
              <a:rPr lang="en-US" sz="1400" dirty="0">
                <a:solidFill>
                  <a:srgbClr val="FFFFFF"/>
                </a:solidFill>
                <a:latin typeface="Calibri" panose="020F0502020204030204" pitchFamily="34" charset="0"/>
                <a:ea typeface="MS Mincho" panose="02020609040205080304" pitchFamily="49" charset="-128"/>
                <a:cs typeface="Arial" panose="020B0604020202020204" pitchFamily="34" charset="0"/>
              </a:rPr>
              <a:t>For 30 edge sites there may be significant cost savings migrating to Azure Stack HCI due to 2 nodes model (other HCI platforms start at 3 nodes)</a:t>
            </a:r>
            <a:endPar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S Mincho" panose="02020609040205080304" pitchFamily="49" charset="-128"/>
              <a:cs typeface="Arial" panose="020B0604020202020204" pitchFamily="34" charset="0"/>
            </a:endParaRPr>
          </a:p>
          <a:p>
            <a:pPr marL="342900" marR="0" lvl="0" indent="-342900" algn="l" defTabSz="914400" rtl="0" eaLnBrk="1" fontAlgn="auto" latinLnBrk="0" hangingPunct="1">
              <a:lnSpc>
                <a:spcPct val="115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S Mincho" panose="02020609040205080304" pitchFamily="49" charset="-128"/>
              <a:cs typeface="Arial" panose="020B0604020202020204" pitchFamily="34" charset="0"/>
            </a:endParaRPr>
          </a:p>
        </p:txBody>
      </p:sp>
      <p:sp>
        <p:nvSpPr>
          <p:cNvPr id="2" name="Title 4">
            <a:extLst>
              <a:ext uri="{FF2B5EF4-FFF2-40B4-BE49-F238E27FC236}">
                <a16:creationId xmlns:a16="http://schemas.microsoft.com/office/drawing/2014/main" id="{5551094B-9F4F-46CC-AD64-45F95D692391}"/>
              </a:ext>
              <a:ext uri="{C183D7F6-B498-43B3-948B-1728B52AA6E4}">
                <adec:decorative xmlns:adec="http://schemas.microsoft.com/office/drawing/2017/decorative" val="1"/>
              </a:ext>
            </a:extLst>
          </p:cNvPr>
          <p:cNvSpPr txBox="1">
            <a:spLocks noGrp="1"/>
          </p:cNvSpPr>
          <p:nvPr>
            <p:ph type="title"/>
          </p:nvPr>
        </p:nvSpPr>
        <p:spPr>
          <a:xfrm>
            <a:off x="610617" y="127946"/>
            <a:ext cx="11018520" cy="120032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bg1"/>
                </a:solidFill>
                <a:effectLst/>
                <a:uLnTx/>
                <a:uFillTx/>
                <a:latin typeface="+mj-lt"/>
                <a:ea typeface="+mn-ea"/>
                <a:cs typeface="Segoe UI" pitchFamily="34" charset="0"/>
              </a:rPr>
              <a:t>Innovate</a:t>
            </a:r>
            <a:br>
              <a:rPr kumimoji="0" lang="en-US" sz="28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br>
            <a:r>
              <a:rPr kumimoji="0" lang="en-US" sz="1800" b="0" i="0" u="none" strike="noStrike" kern="1200" cap="none" spc="-50" normalizeH="0" baseline="0" noProof="0" dirty="0">
                <a:ln w="3175">
                  <a:noFill/>
                </a:ln>
                <a:solidFill>
                  <a:schemeClr val="accent2"/>
                </a:solidFill>
                <a:effectLst/>
                <a:uLnTx/>
                <a:uFillTx/>
                <a:latin typeface="+mj-lt"/>
                <a:ea typeface="+mn-ea"/>
                <a:cs typeface="Segoe UI" pitchFamily="34" charset="0"/>
              </a:rPr>
              <a:t>Partner opportunity: Solution migration, modernization, and development</a:t>
            </a:r>
            <a:br>
              <a:rPr kumimoji="0" lang="en-US" sz="28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br>
            <a:endParaRPr kumimoji="0" lang="en-US" sz="28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8177027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578E-17E3-45AB-926B-C56DE86ADDD9}"/>
              </a:ext>
            </a:extLst>
          </p:cNvPr>
          <p:cNvSpPr>
            <a:spLocks noGrp="1"/>
          </p:cNvSpPr>
          <p:nvPr>
            <p:ph type="title"/>
          </p:nvPr>
        </p:nvSpPr>
        <p:spPr/>
        <p:txBody>
          <a:bodyPr/>
          <a:lstStyle/>
          <a:p>
            <a:r>
              <a:rPr lang="en-US" dirty="0">
                <a:solidFill>
                  <a:schemeClr val="bg1"/>
                </a:solidFill>
              </a:rPr>
              <a:t>Opportunity Qualification</a:t>
            </a:r>
          </a:p>
        </p:txBody>
      </p:sp>
      <p:sp>
        <p:nvSpPr>
          <p:cNvPr id="3" name="Rectangle 2">
            <a:extLst>
              <a:ext uri="{FF2B5EF4-FFF2-40B4-BE49-F238E27FC236}">
                <a16:creationId xmlns:a16="http://schemas.microsoft.com/office/drawing/2014/main" id="{155EB799-404B-4FAF-91FE-90A281E1D7F3}"/>
              </a:ext>
              <a:ext uri="{C183D7F6-B498-43B3-948B-1728B52AA6E4}">
                <adec:decorative xmlns:adec="http://schemas.microsoft.com/office/drawing/2017/decorative" val="1"/>
              </a:ext>
            </a:extLst>
          </p:cNvPr>
          <p:cNvSpPr/>
          <p:nvPr/>
        </p:nvSpPr>
        <p:spPr>
          <a:xfrm>
            <a:off x="5440576" y="1848710"/>
            <a:ext cx="435634" cy="4074604"/>
          </a:xfrm>
          <a:prstGeom prst="rect">
            <a:avLst/>
          </a:prstGeom>
          <a:gradFill>
            <a:gsLst>
              <a:gs pos="0">
                <a:srgbClr val="00B050"/>
              </a:gs>
              <a:gs pos="54000">
                <a:srgbClr val="FFFF00"/>
              </a:gs>
              <a:gs pos="57000">
                <a:srgbClr val="FFFF00"/>
              </a:gs>
              <a:gs pos="100000">
                <a:srgbClr val="FF00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F33558-86BE-4DA6-8BDE-3AC55BFEA181}"/>
              </a:ext>
            </a:extLst>
          </p:cNvPr>
          <p:cNvSpPr txBox="1"/>
          <p:nvPr/>
        </p:nvSpPr>
        <p:spPr>
          <a:xfrm flipH="1">
            <a:off x="6015533" y="1785989"/>
            <a:ext cx="5591250" cy="1815882"/>
          </a:xfrm>
          <a:prstGeom prst="rect">
            <a:avLst/>
          </a:prstGeom>
          <a:noFill/>
        </p:spPr>
        <p:txBody>
          <a:bodyPr wrap="square" rtlCol="0">
            <a:spAutoFit/>
          </a:bodyPr>
          <a:lstStyle/>
          <a:p>
            <a:r>
              <a:rPr lang="en-US" sz="2800" dirty="0">
                <a:solidFill>
                  <a:schemeClr val="bg1"/>
                </a:solidFill>
              </a:rPr>
              <a:t>Strong Opportunity:</a:t>
            </a:r>
          </a:p>
          <a:p>
            <a:pPr marL="515938" indent="-515938">
              <a:buFont typeface="Wingdings" panose="05000000000000000000" pitchFamily="2" charset="2"/>
              <a:buChar char="q"/>
            </a:pPr>
            <a:r>
              <a:rPr lang="en-US" sz="2800" dirty="0">
                <a:solidFill>
                  <a:schemeClr val="bg1"/>
                </a:solidFill>
              </a:rPr>
              <a:t>Cloud first mindset</a:t>
            </a:r>
          </a:p>
          <a:p>
            <a:pPr marL="515938" indent="-515938">
              <a:buFont typeface="Wingdings" panose="05000000000000000000" pitchFamily="2" charset="2"/>
              <a:buChar char="q"/>
            </a:pPr>
            <a:r>
              <a:rPr lang="en-US" sz="2800" dirty="0">
                <a:solidFill>
                  <a:schemeClr val="bg1"/>
                </a:solidFill>
              </a:rPr>
              <a:t>LOB / Central IT Alignment</a:t>
            </a:r>
          </a:p>
          <a:p>
            <a:pPr marL="515938" indent="-515938">
              <a:buFont typeface="Wingdings" panose="05000000000000000000" pitchFamily="2" charset="2"/>
              <a:buChar char="q"/>
            </a:pPr>
            <a:r>
              <a:rPr lang="en-US" sz="2800" dirty="0">
                <a:solidFill>
                  <a:schemeClr val="bg1"/>
                </a:solidFill>
              </a:rPr>
              <a:t>IT Sprawl</a:t>
            </a:r>
          </a:p>
        </p:txBody>
      </p:sp>
      <p:sp>
        <p:nvSpPr>
          <p:cNvPr id="5" name="TextBox 4">
            <a:extLst>
              <a:ext uri="{FF2B5EF4-FFF2-40B4-BE49-F238E27FC236}">
                <a16:creationId xmlns:a16="http://schemas.microsoft.com/office/drawing/2014/main" id="{AAD0CEED-CB7D-492F-BF00-ECE112E3DE33}"/>
              </a:ext>
            </a:extLst>
          </p:cNvPr>
          <p:cNvSpPr txBox="1"/>
          <p:nvPr/>
        </p:nvSpPr>
        <p:spPr>
          <a:xfrm flipH="1">
            <a:off x="6015534" y="4461375"/>
            <a:ext cx="5886180" cy="1461939"/>
          </a:xfrm>
          <a:prstGeom prst="rect">
            <a:avLst/>
          </a:prstGeom>
          <a:noFill/>
        </p:spPr>
        <p:txBody>
          <a:bodyPr wrap="square" rtlCol="0">
            <a:spAutoFit/>
          </a:bodyPr>
          <a:lstStyle/>
          <a:p>
            <a:r>
              <a:rPr lang="en-US" sz="2800">
                <a:solidFill>
                  <a:schemeClr val="bg1"/>
                </a:solidFill>
              </a:rPr>
              <a:t>Needs more qualification:</a:t>
            </a:r>
          </a:p>
          <a:p>
            <a:pPr marL="515938" indent="-515938">
              <a:spcBef>
                <a:spcPts val="300"/>
              </a:spcBef>
              <a:buFont typeface="Wingdings" panose="05000000000000000000" pitchFamily="2" charset="2"/>
              <a:buChar char="q"/>
            </a:pPr>
            <a:r>
              <a:rPr lang="en-US" sz="2800">
                <a:solidFill>
                  <a:schemeClr val="bg1"/>
                </a:solidFill>
              </a:rPr>
              <a:t>Large scale VMware replacement</a:t>
            </a:r>
          </a:p>
          <a:p>
            <a:pPr marL="515938" indent="-515938">
              <a:spcBef>
                <a:spcPts val="300"/>
              </a:spcBef>
              <a:buFont typeface="Wingdings" panose="05000000000000000000" pitchFamily="2" charset="2"/>
              <a:buChar char="q"/>
            </a:pPr>
            <a:r>
              <a:rPr lang="en-US" sz="2800">
                <a:solidFill>
                  <a:schemeClr val="bg1"/>
                </a:solidFill>
              </a:rPr>
              <a:t>Air Gapped requirement</a:t>
            </a:r>
          </a:p>
        </p:txBody>
      </p:sp>
      <p:grpSp>
        <p:nvGrpSpPr>
          <p:cNvPr id="6" name="Group 5">
            <a:extLst>
              <a:ext uri="{FF2B5EF4-FFF2-40B4-BE49-F238E27FC236}">
                <a16:creationId xmlns:a16="http://schemas.microsoft.com/office/drawing/2014/main" id="{1862B59D-15F7-46BE-BFA2-A35521E2D964}"/>
              </a:ext>
              <a:ext uri="{C183D7F6-B498-43B3-948B-1728B52AA6E4}">
                <adec:decorative xmlns:adec="http://schemas.microsoft.com/office/drawing/2017/decorative" val="1"/>
              </a:ext>
            </a:extLst>
          </p:cNvPr>
          <p:cNvGrpSpPr>
            <a:grpSpLocks noChangeAspect="1"/>
          </p:cNvGrpSpPr>
          <p:nvPr/>
        </p:nvGrpSpPr>
        <p:grpSpPr>
          <a:xfrm>
            <a:off x="972796" y="1315998"/>
            <a:ext cx="3258486" cy="4765488"/>
            <a:chOff x="7621675" y="472336"/>
            <a:chExt cx="864159" cy="1298545"/>
          </a:xfrm>
          <a:effectLst>
            <a:outerShdw blurRad="50800" dist="38100" dir="2700000" algn="tl" rotWithShape="0">
              <a:prstClr val="black">
                <a:alpha val="40000"/>
              </a:prstClr>
            </a:outerShdw>
          </a:effectLst>
          <a:scene3d>
            <a:camera prst="orthographicFront"/>
            <a:lightRig rig="threePt" dir="t"/>
          </a:scene3d>
        </p:grpSpPr>
        <p:sp>
          <p:nvSpPr>
            <p:cNvPr id="7" name="Rectangle: Rounded Corners 6">
              <a:extLst>
                <a:ext uri="{FF2B5EF4-FFF2-40B4-BE49-F238E27FC236}">
                  <a16:creationId xmlns:a16="http://schemas.microsoft.com/office/drawing/2014/main" id="{7D1142A3-32D7-45BC-9E55-EFD28C984257}"/>
                </a:ext>
              </a:extLst>
            </p:cNvPr>
            <p:cNvSpPr/>
            <p:nvPr/>
          </p:nvSpPr>
          <p:spPr bwMode="auto">
            <a:xfrm>
              <a:off x="7621675" y="592853"/>
              <a:ext cx="864159" cy="1178028"/>
            </a:xfrm>
            <a:prstGeom prst="roundRect">
              <a:avLst>
                <a:gd name="adj" fmla="val 10863"/>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a:lnSpc>
                  <a:spcPct val="90000"/>
                </a:lnSpc>
                <a:defRPr/>
              </a:pPr>
              <a:endParaRPr lang="en-US" sz="2400">
                <a:gradFill>
                  <a:gsLst>
                    <a:gs pos="0">
                      <a:srgbClr val="FFFFFF"/>
                    </a:gs>
                    <a:gs pos="100000">
                      <a:srgbClr val="FFFFFF"/>
                    </a:gs>
                  </a:gsLst>
                  <a:lin ang="5400000" scaled="0"/>
                </a:gradFill>
                <a:latin typeface="Leelawadee UI Semilight" panose="020B0402040204020203" pitchFamily="34" charset="-34"/>
                <a:ea typeface="Segoe UI" pitchFamily="34" charset="0"/>
                <a:cs typeface="Leelawadee UI Semilight" panose="020B0402040204020203" pitchFamily="34" charset="-34"/>
              </a:endParaRPr>
            </a:p>
            <a:p>
              <a:pPr marL="631825" indent="-517525" defTabSz="951052">
                <a:lnSpc>
                  <a:spcPct val="90000"/>
                </a:lnSpc>
                <a:spcBef>
                  <a:spcPts val="1200"/>
                </a:spcBef>
                <a:defRPr/>
              </a:pPr>
              <a:r>
                <a:rPr lang="en-US" sz="2000">
                  <a:gradFill>
                    <a:gsLst>
                      <a:gs pos="0">
                        <a:srgbClr val="FFFFFF"/>
                      </a:gs>
                      <a:gs pos="100000">
                        <a:srgbClr val="FFFFFF"/>
                      </a:gs>
                    </a:gsLst>
                    <a:lin ang="5400000" scaled="0"/>
                  </a:gradFill>
                  <a:latin typeface="Leelawadee UI Semilight" panose="020B0402040204020203" pitchFamily="34" charset="-34"/>
                  <a:ea typeface="Segoe UI" pitchFamily="34" charset="0"/>
                  <a:cs typeface="Leelawadee UI Semilight" panose="020B0402040204020203" pitchFamily="34" charset="-34"/>
                </a:rPr>
                <a:t>Hybrid Situations</a:t>
              </a:r>
            </a:p>
            <a:p>
              <a:pPr marL="631825" indent="-517525" defTabSz="951052">
                <a:lnSpc>
                  <a:spcPct val="90000"/>
                </a:lnSpc>
                <a:spcBef>
                  <a:spcPts val="1800"/>
                </a:spcBef>
                <a:buFont typeface="Wingdings" panose="05000000000000000000" pitchFamily="2" charset="2"/>
                <a:buChar char="ü"/>
                <a:defRPr/>
              </a:pPr>
              <a:r>
                <a:rPr lang="en-US" sz="2800">
                  <a:gradFill>
                    <a:gsLst>
                      <a:gs pos="0">
                        <a:srgbClr val="FFFFFF"/>
                      </a:gs>
                      <a:gs pos="100000">
                        <a:srgbClr val="FFFFFF"/>
                      </a:gs>
                    </a:gsLst>
                    <a:lin ang="5400000" scaled="0"/>
                  </a:gradFill>
                  <a:latin typeface="Leelawadee UI Semilight" panose="020B0402040204020203" pitchFamily="34" charset="-34"/>
                  <a:ea typeface="Segoe UI" pitchFamily="34" charset="0"/>
                  <a:cs typeface="Leelawadee UI Semilight" panose="020B0402040204020203" pitchFamily="34" charset="-34"/>
                </a:rPr>
                <a:t>Regulation</a:t>
              </a:r>
            </a:p>
            <a:p>
              <a:pPr marL="631825" indent="-517525" defTabSz="951052">
                <a:lnSpc>
                  <a:spcPct val="90000"/>
                </a:lnSpc>
                <a:spcBef>
                  <a:spcPts val="1800"/>
                </a:spcBef>
                <a:buFont typeface="Wingdings" panose="05000000000000000000" pitchFamily="2" charset="2"/>
                <a:buChar char="ü"/>
                <a:defRPr/>
              </a:pPr>
              <a:r>
                <a:rPr lang="en-US" sz="2800">
                  <a:gradFill>
                    <a:gsLst>
                      <a:gs pos="0">
                        <a:srgbClr val="FFFFFF"/>
                      </a:gs>
                      <a:gs pos="100000">
                        <a:srgbClr val="FFFFFF"/>
                      </a:gs>
                    </a:gsLst>
                    <a:lin ang="5400000" scaled="0"/>
                  </a:gradFill>
                  <a:latin typeface="Leelawadee UI Semilight" panose="020B0402040204020203" pitchFamily="34" charset="-34"/>
                  <a:ea typeface="Segoe UI" pitchFamily="34" charset="0"/>
                  <a:cs typeface="Leelawadee UI Semilight" panose="020B0402040204020203" pitchFamily="34" charset="-34"/>
                </a:rPr>
                <a:t>Data Privacy</a:t>
              </a:r>
            </a:p>
            <a:p>
              <a:pPr marL="631825" indent="-517525" defTabSz="951052">
                <a:lnSpc>
                  <a:spcPct val="90000"/>
                </a:lnSpc>
                <a:spcBef>
                  <a:spcPts val="1800"/>
                </a:spcBef>
                <a:buFont typeface="Wingdings" panose="05000000000000000000" pitchFamily="2" charset="2"/>
                <a:buChar char="ü"/>
                <a:defRPr/>
              </a:pPr>
              <a:r>
                <a:rPr lang="en-US" sz="2800">
                  <a:gradFill>
                    <a:gsLst>
                      <a:gs pos="0">
                        <a:srgbClr val="FFFFFF"/>
                      </a:gs>
                      <a:gs pos="100000">
                        <a:srgbClr val="FFFFFF"/>
                      </a:gs>
                    </a:gsLst>
                    <a:lin ang="5400000" scaled="0"/>
                  </a:gradFill>
                  <a:latin typeface="Leelawadee UI Semilight" panose="020B0402040204020203" pitchFamily="34" charset="-34"/>
                  <a:ea typeface="Segoe UI" pitchFamily="34" charset="0"/>
                  <a:cs typeface="Leelawadee UI Semilight" panose="020B0402040204020203" pitchFamily="34" charset="-34"/>
                </a:rPr>
                <a:t>Connectivity</a:t>
              </a:r>
            </a:p>
            <a:p>
              <a:pPr marL="631825" indent="-517525" defTabSz="951052">
                <a:lnSpc>
                  <a:spcPct val="90000"/>
                </a:lnSpc>
                <a:spcBef>
                  <a:spcPts val="1800"/>
                </a:spcBef>
                <a:buFont typeface="Wingdings" panose="05000000000000000000" pitchFamily="2" charset="2"/>
                <a:buChar char="ü"/>
                <a:defRPr/>
              </a:pPr>
              <a:r>
                <a:rPr lang="en-US" sz="2800">
                  <a:gradFill>
                    <a:gsLst>
                      <a:gs pos="0">
                        <a:srgbClr val="FFFFFF"/>
                      </a:gs>
                      <a:gs pos="100000">
                        <a:srgbClr val="FFFFFF"/>
                      </a:gs>
                    </a:gsLst>
                    <a:lin ang="5400000" scaled="0"/>
                  </a:gradFill>
                  <a:latin typeface="Leelawadee UI Semilight" panose="020B0402040204020203" pitchFamily="34" charset="-34"/>
                  <a:ea typeface="Segoe UI" pitchFamily="34" charset="0"/>
                  <a:cs typeface="Leelawadee UI Semilight" panose="020B0402040204020203" pitchFamily="34" charset="-34"/>
                </a:rPr>
                <a:t>Latency</a:t>
              </a:r>
            </a:p>
            <a:p>
              <a:pPr marL="631825" indent="-517525" defTabSz="951052">
                <a:lnSpc>
                  <a:spcPct val="90000"/>
                </a:lnSpc>
                <a:spcBef>
                  <a:spcPts val="1800"/>
                </a:spcBef>
                <a:buFont typeface="Wingdings" panose="05000000000000000000" pitchFamily="2" charset="2"/>
                <a:buChar char="ü"/>
                <a:defRPr/>
              </a:pPr>
              <a:r>
                <a:rPr lang="en-US" sz="2800">
                  <a:gradFill>
                    <a:gsLst>
                      <a:gs pos="0">
                        <a:srgbClr val="FFFFFF"/>
                      </a:gs>
                      <a:gs pos="100000">
                        <a:srgbClr val="FFFFFF"/>
                      </a:gs>
                    </a:gsLst>
                    <a:lin ang="5400000" scaled="0"/>
                  </a:gradFill>
                  <a:latin typeface="Leelawadee UI Semilight" panose="020B0402040204020203" pitchFamily="34" charset="-34"/>
                  <a:ea typeface="Segoe UI" pitchFamily="34" charset="0"/>
                  <a:cs typeface="Leelawadee UI Semilight" panose="020B0402040204020203" pitchFamily="34" charset="-34"/>
                </a:rPr>
                <a:t>Legacy</a:t>
              </a:r>
            </a:p>
          </p:txBody>
        </p:sp>
        <p:sp>
          <p:nvSpPr>
            <p:cNvPr id="8" name="Rectangle: Rounded Corners 7">
              <a:extLst>
                <a:ext uri="{FF2B5EF4-FFF2-40B4-BE49-F238E27FC236}">
                  <a16:creationId xmlns:a16="http://schemas.microsoft.com/office/drawing/2014/main" id="{C933E60C-E713-44C5-A752-03F9790EEEC7}"/>
                </a:ext>
              </a:extLst>
            </p:cNvPr>
            <p:cNvSpPr/>
            <p:nvPr/>
          </p:nvSpPr>
          <p:spPr bwMode="auto">
            <a:xfrm>
              <a:off x="7815943" y="600406"/>
              <a:ext cx="475622" cy="12454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a:lnSpc>
                  <a:spcPct val="90000"/>
                </a:lnSpc>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lowchart: Delay 8">
              <a:extLst>
                <a:ext uri="{FF2B5EF4-FFF2-40B4-BE49-F238E27FC236}">
                  <a16:creationId xmlns:a16="http://schemas.microsoft.com/office/drawing/2014/main" id="{61DCEEB0-D6A0-4F8C-B789-DA789FF7CC7F}"/>
                </a:ext>
              </a:extLst>
            </p:cNvPr>
            <p:cNvSpPr/>
            <p:nvPr/>
          </p:nvSpPr>
          <p:spPr bwMode="auto">
            <a:xfrm rot="16200000">
              <a:off x="7987111" y="367960"/>
              <a:ext cx="128068" cy="336819"/>
            </a:xfrm>
            <a:prstGeom prst="flowChartDelay">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a:lnSpc>
                  <a:spcPct val="90000"/>
                </a:lnSpc>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71657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558D53B-8AC9-4ACE-BC47-F90FE6E7CE0D}"/>
              </a:ext>
            </a:extLst>
          </p:cNvPr>
          <p:cNvSpPr>
            <a:spLocks noGrp="1"/>
          </p:cNvSpPr>
          <p:nvPr>
            <p:ph type="title" idx="4294967295"/>
          </p:nvPr>
        </p:nvSpPr>
        <p:spPr>
          <a:xfrm>
            <a:off x="0" y="2873375"/>
            <a:ext cx="3182938" cy="554038"/>
          </a:xfrm>
        </p:spPr>
        <p:txBody>
          <a:bodyPr/>
          <a:lstStyle/>
          <a:p>
            <a:pPr algn="r"/>
            <a:r>
              <a:rPr lang="en-US" dirty="0">
                <a:solidFill>
                  <a:schemeClr val="bg1"/>
                </a:solidFill>
              </a:rPr>
              <a:t>Agenda</a:t>
            </a:r>
          </a:p>
        </p:txBody>
      </p:sp>
      <p:sp>
        <p:nvSpPr>
          <p:cNvPr id="19" name="Text Placeholder 18">
            <a:extLst>
              <a:ext uri="{FF2B5EF4-FFF2-40B4-BE49-F238E27FC236}">
                <a16:creationId xmlns:a16="http://schemas.microsoft.com/office/drawing/2014/main" id="{CF0F5183-1310-4389-958E-1DF7EC59EC05}"/>
              </a:ext>
            </a:extLst>
          </p:cNvPr>
          <p:cNvSpPr>
            <a:spLocks noGrp="1"/>
          </p:cNvSpPr>
          <p:nvPr>
            <p:ph type="body" sz="quarter" idx="4294967295"/>
          </p:nvPr>
        </p:nvSpPr>
        <p:spPr>
          <a:xfrm>
            <a:off x="5127625" y="1073150"/>
            <a:ext cx="7064375" cy="3736975"/>
          </a:xfrm>
        </p:spPr>
        <p:txBody>
          <a:bodyPr vert="horz" wrap="square" lIns="0" tIns="0" rIns="0" bIns="0" rtlCol="0" anchor="t">
            <a:spAutoFit/>
          </a:bodyPr>
          <a:lstStyle/>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Customer Reality and Market Trends</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HCI opportunity</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Hybrid reality</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Introducing Azure Stack HCI and Azure Arc</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Partner opportunity in industries</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Opportunity qualification</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Licensing and pricing</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Resources</a:t>
            </a:r>
          </a:p>
        </p:txBody>
      </p:sp>
    </p:spTree>
    <p:extLst>
      <p:ext uri="{BB962C8B-B14F-4D97-AF65-F5344CB8AC3E}">
        <p14:creationId xmlns:p14="http://schemas.microsoft.com/office/powerpoint/2010/main" val="8512331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C11D4-D02E-485B-BAFD-0B7FCF097006}"/>
              </a:ext>
            </a:extLst>
          </p:cNvPr>
          <p:cNvSpPr>
            <a:spLocks noGrp="1"/>
          </p:cNvSpPr>
          <p:nvPr>
            <p:ph type="title"/>
          </p:nvPr>
        </p:nvSpPr>
        <p:spPr>
          <a:xfrm>
            <a:off x="558882" y="703385"/>
            <a:ext cx="3678937" cy="1107996"/>
          </a:xfrm>
        </p:spPr>
        <p:txBody>
          <a:bodyPr/>
          <a:lstStyle/>
          <a:p>
            <a:r>
              <a:rPr lang="en-US" dirty="0">
                <a:solidFill>
                  <a:schemeClr val="bg1"/>
                </a:solidFill>
              </a:rPr>
              <a:t>Azure Stack HCI </a:t>
            </a:r>
            <a:r>
              <a:rPr lang="en-US" dirty="0">
                <a:solidFill>
                  <a:srgbClr val="0078D4"/>
                </a:solidFill>
              </a:rPr>
              <a:t>Licensing</a:t>
            </a:r>
          </a:p>
        </p:txBody>
      </p:sp>
      <p:sp>
        <p:nvSpPr>
          <p:cNvPr id="6" name="TextBox 5">
            <a:extLst>
              <a:ext uri="{FF2B5EF4-FFF2-40B4-BE49-F238E27FC236}">
                <a16:creationId xmlns:a16="http://schemas.microsoft.com/office/drawing/2014/main" id="{20B76D56-320F-4DFF-8CA5-D46C8E903D7B}"/>
              </a:ext>
            </a:extLst>
          </p:cNvPr>
          <p:cNvSpPr txBox="1"/>
          <p:nvPr/>
        </p:nvSpPr>
        <p:spPr>
          <a:xfrm>
            <a:off x="428592" y="2263965"/>
            <a:ext cx="3508914" cy="4005072"/>
          </a:xfrm>
          <a:prstGeom prst="rect">
            <a:avLst/>
          </a:prstGeom>
        </p:spPr>
        <p:txBody>
          <a:bodyPr vert="horz" wrap="square" lIns="91427" tIns="45713" rIns="91427" bIns="45713" rtlCol="0" anchor="t">
            <a:noAutofit/>
          </a:bodyPr>
          <a:lstStyle/>
          <a:p>
            <a:pPr defTabSz="914367">
              <a:spcAft>
                <a:spcPts val="1800"/>
              </a:spcAft>
            </a:pPr>
            <a:r>
              <a:rPr lang="en-US" sz="1400" b="1" dirty="0">
                <a:solidFill>
                  <a:schemeClr val="bg1"/>
                </a:solidFill>
                <a:latin typeface="Segoe UI"/>
                <a:ea typeface="Tahoma" pitchFamily="34" charset="0"/>
                <a:cs typeface="Segoe UI" panose="020B0502040204020203" pitchFamily="34" charset="0"/>
              </a:rPr>
              <a:t>Modern subscription </a:t>
            </a:r>
            <a:r>
              <a:rPr lang="en-US" sz="1400" dirty="0">
                <a:solidFill>
                  <a:schemeClr val="bg1"/>
                </a:solidFill>
                <a:latin typeface="Segoe UI"/>
                <a:ea typeface="Tahoma" pitchFamily="34" charset="0"/>
                <a:cs typeface="Segoe UI" panose="020B0502040204020203" pitchFamily="34" charset="0"/>
              </a:rPr>
              <a:t>for flexible, hybrid hyperconverged infrastructure</a:t>
            </a:r>
          </a:p>
          <a:p>
            <a:pPr defTabSz="914367">
              <a:spcAft>
                <a:spcPts val="1800"/>
              </a:spcAft>
            </a:pPr>
            <a:r>
              <a:rPr lang="en-US" sz="1400" b="1" dirty="0">
                <a:solidFill>
                  <a:schemeClr val="bg1"/>
                </a:solidFill>
                <a:latin typeface="Segoe UI"/>
                <a:ea typeface="Tahoma" pitchFamily="34" charset="0"/>
                <a:cs typeface="Segoe UI" panose="020B0502040204020203" pitchFamily="34" charset="0"/>
              </a:rPr>
              <a:t>Create Azure affinity</a:t>
            </a:r>
            <a:r>
              <a:rPr lang="en-US" sz="1400" dirty="0">
                <a:solidFill>
                  <a:schemeClr val="bg1"/>
                </a:solidFill>
                <a:latin typeface="Segoe UI"/>
                <a:ea typeface="Tahoma" pitchFamily="34" charset="0"/>
                <a:cs typeface="Segoe UI" panose="020B0502040204020203" pitchFamily="34" charset="0"/>
              </a:rPr>
              <a:t>: customers can only purchase via modern Azure channels</a:t>
            </a:r>
          </a:p>
          <a:p>
            <a:pPr defTabSz="914367">
              <a:spcAft>
                <a:spcPts val="1800"/>
              </a:spcAft>
            </a:pPr>
            <a:r>
              <a:rPr lang="en-US" sz="1400" dirty="0">
                <a:solidFill>
                  <a:schemeClr val="bg1"/>
                </a:solidFill>
                <a:latin typeface="Segoe UI"/>
                <a:ea typeface="Tahoma" pitchFamily="34" charset="0"/>
                <a:cs typeface="Segoe UI" panose="020B0502040204020203" pitchFamily="34" charset="0"/>
              </a:rPr>
              <a:t>“</a:t>
            </a:r>
            <a:r>
              <a:rPr lang="en-US" sz="1400" b="1" dirty="0">
                <a:solidFill>
                  <a:schemeClr val="bg1"/>
                </a:solidFill>
                <a:latin typeface="Segoe UI"/>
                <a:ea typeface="Tahoma" pitchFamily="34" charset="0"/>
                <a:cs typeface="Segoe UI" panose="020B0502040204020203" pitchFamily="34" charset="0"/>
              </a:rPr>
              <a:t>Always up to date</a:t>
            </a:r>
            <a:r>
              <a:rPr lang="en-US" sz="1400" dirty="0">
                <a:solidFill>
                  <a:schemeClr val="bg1"/>
                </a:solidFill>
                <a:latin typeface="Segoe UI"/>
                <a:ea typeface="Tahoma" pitchFamily="34" charset="0"/>
                <a:cs typeface="Segoe UI" panose="020B0502040204020203" pitchFamily="34" charset="0"/>
              </a:rPr>
              <a:t>” product that requires Azure connectivity</a:t>
            </a:r>
          </a:p>
          <a:p>
            <a:pPr defTabSz="914367">
              <a:spcAft>
                <a:spcPts val="1800"/>
              </a:spcAft>
            </a:pPr>
            <a:r>
              <a:rPr lang="en-US" sz="1400" dirty="0">
                <a:solidFill>
                  <a:schemeClr val="bg1"/>
                </a:solidFill>
                <a:latin typeface="Segoe UI"/>
                <a:ea typeface="Tahoma" pitchFamily="34" charset="0"/>
                <a:cs typeface="Segoe UI" panose="020B0502040204020203" pitchFamily="34" charset="0"/>
              </a:rPr>
              <a:t>Offers </a:t>
            </a:r>
            <a:r>
              <a:rPr lang="en-US" sz="1400" b="1" dirty="0">
                <a:solidFill>
                  <a:schemeClr val="bg1"/>
                </a:solidFill>
                <a:latin typeface="Segoe UI"/>
                <a:ea typeface="Tahoma" pitchFamily="34" charset="0"/>
                <a:cs typeface="Segoe UI" panose="020B0502040204020203" pitchFamily="34" charset="0"/>
              </a:rPr>
              <a:t>flexibility</a:t>
            </a:r>
            <a:r>
              <a:rPr lang="en-US" sz="1400" dirty="0">
                <a:solidFill>
                  <a:schemeClr val="bg1"/>
                </a:solidFill>
                <a:latin typeface="Segoe UI"/>
                <a:ea typeface="Tahoma" pitchFamily="34" charset="0"/>
                <a:cs typeface="Segoe UI" panose="020B0502040204020203" pitchFamily="34" charset="0"/>
              </a:rPr>
              <a:t> to add commitment-based offers in future</a:t>
            </a:r>
          </a:p>
        </p:txBody>
      </p:sp>
      <p:graphicFrame>
        <p:nvGraphicFramePr>
          <p:cNvPr id="2" name="Table 1">
            <a:extLst>
              <a:ext uri="{FF2B5EF4-FFF2-40B4-BE49-F238E27FC236}">
                <a16:creationId xmlns:a16="http://schemas.microsoft.com/office/drawing/2014/main" id="{FDCDD013-7D14-43F0-B8E5-5D9DCC2B898B}"/>
              </a:ext>
            </a:extLst>
          </p:cNvPr>
          <p:cNvGraphicFramePr>
            <a:graphicFrameLocks noGrp="1"/>
          </p:cNvGraphicFramePr>
          <p:nvPr>
            <p:extLst>
              <p:ext uri="{D42A27DB-BD31-4B8C-83A1-F6EECF244321}">
                <p14:modId xmlns:p14="http://schemas.microsoft.com/office/powerpoint/2010/main" val="1714380934"/>
              </p:ext>
            </p:extLst>
          </p:nvPr>
        </p:nvGraphicFramePr>
        <p:xfrm>
          <a:off x="4396563" y="703384"/>
          <a:ext cx="7134447" cy="5697415"/>
        </p:xfrm>
        <a:graphic>
          <a:graphicData uri="http://schemas.openxmlformats.org/drawingml/2006/table">
            <a:tbl>
              <a:tblPr firstRow="1" firstCol="1"/>
              <a:tblGrid>
                <a:gridCol w="1653422">
                  <a:extLst>
                    <a:ext uri="{9D8B030D-6E8A-4147-A177-3AD203B41FA5}">
                      <a16:colId xmlns:a16="http://schemas.microsoft.com/office/drawing/2014/main" val="2141063702"/>
                    </a:ext>
                  </a:extLst>
                </a:gridCol>
                <a:gridCol w="5481025">
                  <a:extLst>
                    <a:ext uri="{9D8B030D-6E8A-4147-A177-3AD203B41FA5}">
                      <a16:colId xmlns:a16="http://schemas.microsoft.com/office/drawing/2014/main" val="961931884"/>
                    </a:ext>
                  </a:extLst>
                </a:gridCol>
              </a:tblGrid>
              <a:tr h="552522">
                <a:tc>
                  <a:txBody>
                    <a:bodyPr/>
                    <a:lstStyle/>
                    <a:p>
                      <a:pPr marL="91440" marR="0">
                        <a:lnSpc>
                          <a:spcPct val="107000"/>
                        </a:lnSpc>
                        <a:spcBef>
                          <a:spcPts val="0"/>
                        </a:spcBef>
                        <a:spcAft>
                          <a:spcPts val="0"/>
                        </a:spcAft>
                      </a:pPr>
                      <a:r>
                        <a:rPr lang="en-US" sz="1400" b="1" kern="1200" dirty="0">
                          <a:solidFill>
                            <a:srgbClr val="FFFFFF"/>
                          </a:solidFill>
                          <a:effectLst/>
                          <a:latin typeface="+mj-lt"/>
                          <a:ea typeface="Tahoma" panose="020B0604030504040204" pitchFamily="34" charset="0"/>
                          <a:cs typeface="Arial" panose="020B0604020202020204" pitchFamily="34" charset="0"/>
                        </a:rPr>
                        <a:t>Host</a:t>
                      </a:r>
                      <a:endParaRPr lang="en-US" sz="1400" dirty="0">
                        <a:effectLst/>
                        <a:latin typeface="+mj-lt"/>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tc>
                  <a:txBody>
                    <a:bodyPr/>
                    <a:lstStyle/>
                    <a:p>
                      <a:pPr marL="91440" marR="0">
                        <a:lnSpc>
                          <a:spcPct val="107000"/>
                        </a:lnSpc>
                        <a:spcBef>
                          <a:spcPts val="0"/>
                        </a:spcBef>
                        <a:spcAft>
                          <a:spcPts val="0"/>
                        </a:spcAft>
                      </a:pPr>
                      <a:r>
                        <a:rPr lang="en-US" sz="1400" kern="1200" dirty="0">
                          <a:solidFill>
                            <a:schemeClr val="bg1"/>
                          </a:solidFill>
                          <a:effectLst/>
                          <a:latin typeface="Segoe UI" panose="020B0502040204020203" pitchFamily="34" charset="0"/>
                          <a:ea typeface="Tahoma" panose="020B0604030504040204" pitchFamily="34" charset="0"/>
                          <a:cs typeface="Arial" panose="020B0604020202020204" pitchFamily="34" charset="0"/>
                        </a:rPr>
                        <a:t>Azure Stack HCI - Leverage the software defined datacenter features and add new features specifically for Azure Stack HCI  </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92088769"/>
                  </a:ext>
                </a:extLst>
              </a:tr>
              <a:tr h="552522">
                <a:tc>
                  <a:txBody>
                    <a:bodyPr/>
                    <a:lstStyle/>
                    <a:p>
                      <a:pPr marL="91440" marR="0">
                        <a:lnSpc>
                          <a:spcPct val="107000"/>
                        </a:lnSpc>
                        <a:spcBef>
                          <a:spcPts val="0"/>
                        </a:spcBef>
                        <a:spcAft>
                          <a:spcPts val="0"/>
                        </a:spcAft>
                      </a:pPr>
                      <a:r>
                        <a:rPr lang="en-US" sz="1400" b="1" kern="1200" dirty="0">
                          <a:solidFill>
                            <a:srgbClr val="FFFFFF"/>
                          </a:solidFill>
                          <a:effectLst/>
                          <a:latin typeface="+mj-lt"/>
                          <a:ea typeface="Tahoma" panose="020B0604030504040204" pitchFamily="34" charset="0"/>
                          <a:cs typeface="Arial" panose="020B0604020202020204" pitchFamily="34" charset="0"/>
                        </a:rPr>
                        <a:t>Guest</a:t>
                      </a:r>
                      <a:endParaRPr lang="en-US" sz="1400" dirty="0">
                        <a:effectLst/>
                        <a:latin typeface="+mj-lt"/>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tc>
                  <a:txBody>
                    <a:bodyPr/>
                    <a:lstStyle/>
                    <a:p>
                      <a:pPr marL="91440" marR="0">
                        <a:lnSpc>
                          <a:spcPct val="107000"/>
                        </a:lnSpc>
                        <a:spcBef>
                          <a:spcPts val="0"/>
                        </a:spcBef>
                        <a:spcAft>
                          <a:spcPts val="0"/>
                        </a:spcAft>
                      </a:pPr>
                      <a:r>
                        <a:rPr lang="en-US" sz="1400" kern="1200" dirty="0">
                          <a:solidFill>
                            <a:schemeClr val="bg1"/>
                          </a:solidFill>
                          <a:effectLst/>
                          <a:latin typeface="Segoe UI" panose="020B0502040204020203" pitchFamily="34" charset="0"/>
                          <a:ea typeface="Tahoma" panose="020B0604030504040204" pitchFamily="34" charset="0"/>
                          <a:cs typeface="Arial" panose="020B0604020202020204" pitchFamily="34" charset="0"/>
                        </a:rPr>
                        <a:t>Windows VMs and Unlimited Linux VMs - Windows VMs monetized via Windows Server License</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96121802"/>
                  </a:ext>
                </a:extLst>
              </a:tr>
              <a:tr h="552522">
                <a:tc>
                  <a:txBody>
                    <a:bodyPr/>
                    <a:lstStyle/>
                    <a:p>
                      <a:pPr marL="91440" marR="0">
                        <a:lnSpc>
                          <a:spcPct val="107000"/>
                        </a:lnSpc>
                        <a:spcBef>
                          <a:spcPts val="0"/>
                        </a:spcBef>
                        <a:spcAft>
                          <a:spcPts val="0"/>
                        </a:spcAft>
                      </a:pPr>
                      <a:r>
                        <a:rPr lang="en-US" sz="1400" b="1" kern="1200" dirty="0">
                          <a:solidFill>
                            <a:srgbClr val="FFFFFF"/>
                          </a:solidFill>
                          <a:effectLst/>
                          <a:latin typeface="+mj-lt"/>
                          <a:ea typeface="Tahoma" panose="020B0604030504040204" pitchFamily="34" charset="0"/>
                          <a:cs typeface="Arial" panose="020B0604020202020204" pitchFamily="34" charset="0"/>
                        </a:rPr>
                        <a:t>Management</a:t>
                      </a:r>
                      <a:endParaRPr lang="en-US" sz="1400" dirty="0">
                        <a:effectLst/>
                        <a:latin typeface="+mj-lt"/>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tc>
                  <a:txBody>
                    <a:bodyPr/>
                    <a:lstStyle/>
                    <a:p>
                      <a:pPr marL="91440" marR="0">
                        <a:lnSpc>
                          <a:spcPct val="107000"/>
                        </a:lnSpc>
                        <a:spcBef>
                          <a:spcPts val="0"/>
                        </a:spcBef>
                        <a:spcAft>
                          <a:spcPts val="0"/>
                        </a:spcAft>
                      </a:pPr>
                      <a:r>
                        <a:rPr lang="en-US" sz="1400" kern="1200" dirty="0">
                          <a:solidFill>
                            <a:schemeClr val="bg1"/>
                          </a:solidFill>
                          <a:effectLst/>
                          <a:latin typeface="Segoe UI" panose="020B0502040204020203" pitchFamily="34" charset="0"/>
                          <a:ea typeface="Tahoma" panose="020B0604030504040204" pitchFamily="34" charset="0"/>
                          <a:cs typeface="Arial" panose="020B0604020202020204" pitchFamily="34" charset="0"/>
                        </a:rPr>
                        <a:t>Windows Admin Center, Azure Arc - Other tools possible Arc-enabled for at scale management, monitoring</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51055957"/>
                  </a:ext>
                </a:extLst>
              </a:tr>
              <a:tr h="476809">
                <a:tc>
                  <a:txBody>
                    <a:bodyPr/>
                    <a:lstStyle/>
                    <a:p>
                      <a:pPr marL="91440" marR="0">
                        <a:lnSpc>
                          <a:spcPct val="107000"/>
                        </a:lnSpc>
                        <a:spcBef>
                          <a:spcPts val="0"/>
                        </a:spcBef>
                        <a:spcAft>
                          <a:spcPts val="0"/>
                        </a:spcAft>
                      </a:pPr>
                      <a:r>
                        <a:rPr lang="en-US" sz="1400" b="1" kern="1200" dirty="0">
                          <a:solidFill>
                            <a:srgbClr val="FFFFFF"/>
                          </a:solidFill>
                          <a:effectLst/>
                          <a:latin typeface="+mj-lt"/>
                          <a:ea typeface="Tahoma" panose="020B0604030504040204" pitchFamily="34" charset="0"/>
                          <a:cs typeface="Arial" panose="020B0604020202020204" pitchFamily="34" charset="0"/>
                        </a:rPr>
                        <a:t>Channels</a:t>
                      </a:r>
                      <a:endParaRPr lang="en-US" sz="1400" dirty="0">
                        <a:effectLst/>
                        <a:latin typeface="+mj-lt"/>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tc>
                  <a:txBody>
                    <a:bodyPr/>
                    <a:lstStyle/>
                    <a:p>
                      <a:pPr marL="91440" marR="0">
                        <a:lnSpc>
                          <a:spcPct val="107000"/>
                        </a:lnSpc>
                        <a:spcBef>
                          <a:spcPts val="0"/>
                        </a:spcBef>
                        <a:spcAft>
                          <a:spcPts val="0"/>
                        </a:spcAft>
                      </a:pPr>
                      <a:r>
                        <a:rPr lang="en-US" sz="1400" kern="1200" dirty="0">
                          <a:solidFill>
                            <a:schemeClr val="bg1"/>
                          </a:solidFill>
                          <a:effectLst/>
                          <a:latin typeface="Segoe UI" panose="020B0502040204020203" pitchFamily="34" charset="0"/>
                          <a:ea typeface="Tahoma" panose="020B0604030504040204" pitchFamily="34" charset="0"/>
                          <a:cs typeface="Arial" panose="020B0604020202020204" pitchFamily="34" charset="0"/>
                        </a:rPr>
                        <a:t>EA/CSP/Web Direct - Price list active dates: CY2021</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12808678"/>
                  </a:ext>
                </a:extLst>
              </a:tr>
              <a:tr h="702187">
                <a:tc>
                  <a:txBody>
                    <a:bodyPr/>
                    <a:lstStyle/>
                    <a:p>
                      <a:pPr marL="91440" marR="0">
                        <a:lnSpc>
                          <a:spcPct val="107000"/>
                        </a:lnSpc>
                        <a:spcBef>
                          <a:spcPts val="0"/>
                        </a:spcBef>
                        <a:spcAft>
                          <a:spcPts val="0"/>
                        </a:spcAft>
                      </a:pPr>
                      <a:r>
                        <a:rPr lang="en-US" sz="1400" b="1" kern="1200" dirty="0">
                          <a:solidFill>
                            <a:srgbClr val="FFFFFF"/>
                          </a:solidFill>
                          <a:effectLst/>
                          <a:latin typeface="+mj-lt"/>
                          <a:ea typeface="Tahoma" panose="020B0604030504040204" pitchFamily="34" charset="0"/>
                          <a:cs typeface="Arial" panose="020B0604020202020204" pitchFamily="34" charset="0"/>
                        </a:rPr>
                        <a:t>Pricing Model</a:t>
                      </a:r>
                      <a:endParaRPr lang="en-US" sz="1400" dirty="0">
                        <a:effectLst/>
                        <a:latin typeface="+mj-lt"/>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tc>
                  <a:txBody>
                    <a:bodyPr/>
                    <a:lstStyle/>
                    <a:p>
                      <a:pPr marL="91440" marR="0">
                        <a:lnSpc>
                          <a:spcPct val="107000"/>
                        </a:lnSpc>
                        <a:spcBef>
                          <a:spcPts val="0"/>
                        </a:spcBef>
                        <a:spcAft>
                          <a:spcPts val="0"/>
                        </a:spcAft>
                      </a:pPr>
                      <a:r>
                        <a:rPr lang="en-US" sz="1400" kern="1200" dirty="0">
                          <a:solidFill>
                            <a:schemeClr val="bg1"/>
                          </a:solidFill>
                          <a:effectLst/>
                          <a:latin typeface="Segoe UI" panose="020B0502040204020203" pitchFamily="34" charset="0"/>
                          <a:ea typeface="Tahoma" panose="020B0604030504040204" pitchFamily="34" charset="0"/>
                          <a:cs typeface="Arial" panose="020B0604020202020204" pitchFamily="34" charset="0"/>
                        </a:rPr>
                        <a:t>Monthly subscription - No Cost ESU for Windows Server &amp; SQL Server 2008/R2, Windows Server 2012/R2 &amp; SQL Server 2012 workloads</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67800554"/>
                  </a:ext>
                </a:extLst>
              </a:tr>
              <a:tr h="476809">
                <a:tc>
                  <a:txBody>
                    <a:bodyPr/>
                    <a:lstStyle/>
                    <a:p>
                      <a:pPr marL="91440" marR="0">
                        <a:lnSpc>
                          <a:spcPct val="107000"/>
                        </a:lnSpc>
                        <a:spcBef>
                          <a:spcPts val="0"/>
                        </a:spcBef>
                        <a:spcAft>
                          <a:spcPts val="0"/>
                        </a:spcAft>
                      </a:pPr>
                      <a:r>
                        <a:rPr lang="en-US" sz="1400" b="1" kern="1200" dirty="0">
                          <a:solidFill>
                            <a:srgbClr val="FFFFFF"/>
                          </a:solidFill>
                          <a:effectLst/>
                          <a:latin typeface="+mj-lt"/>
                          <a:ea typeface="Tahoma" panose="020B0604030504040204" pitchFamily="34" charset="0"/>
                          <a:cs typeface="Arial" panose="020B0604020202020204" pitchFamily="34" charset="0"/>
                        </a:rPr>
                        <a:t>List Price</a:t>
                      </a:r>
                      <a:endParaRPr lang="en-US" sz="1400" dirty="0">
                        <a:effectLst/>
                        <a:latin typeface="+mj-lt"/>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tc>
                  <a:txBody>
                    <a:bodyPr/>
                    <a:lstStyle/>
                    <a:p>
                      <a:pPr marL="91440" marR="0">
                        <a:lnSpc>
                          <a:spcPct val="107000"/>
                        </a:lnSpc>
                        <a:spcBef>
                          <a:spcPts val="0"/>
                        </a:spcBef>
                        <a:spcAft>
                          <a:spcPts val="0"/>
                        </a:spcAft>
                      </a:pPr>
                      <a:r>
                        <a:rPr lang="en-US" sz="1400" kern="1200" dirty="0">
                          <a:solidFill>
                            <a:schemeClr val="bg1"/>
                          </a:solidFill>
                          <a:effectLst/>
                          <a:latin typeface="Segoe UI" panose="020B0502040204020203" pitchFamily="34" charset="0"/>
                          <a:ea typeface="Tahoma" panose="020B0604030504040204" pitchFamily="34" charset="0"/>
                          <a:cs typeface="Arial" panose="020B0604020202020204" pitchFamily="34" charset="0"/>
                        </a:rPr>
                        <a:t>USD$10/physical core/month </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61389603"/>
                  </a:ext>
                </a:extLst>
              </a:tr>
              <a:tr h="476809">
                <a:tc>
                  <a:txBody>
                    <a:bodyPr/>
                    <a:lstStyle/>
                    <a:p>
                      <a:pPr marL="91440" marR="0">
                        <a:lnSpc>
                          <a:spcPct val="107000"/>
                        </a:lnSpc>
                        <a:spcBef>
                          <a:spcPts val="0"/>
                        </a:spcBef>
                        <a:spcAft>
                          <a:spcPts val="0"/>
                        </a:spcAft>
                      </a:pPr>
                      <a:r>
                        <a:rPr lang="en-US" sz="1400" b="1" kern="1200" dirty="0">
                          <a:solidFill>
                            <a:srgbClr val="FFFFFF"/>
                          </a:solidFill>
                          <a:effectLst/>
                          <a:latin typeface="+mj-lt"/>
                          <a:ea typeface="Tahoma" panose="020B0604030504040204" pitchFamily="34" charset="0"/>
                          <a:cs typeface="Arial" panose="020B0604020202020204" pitchFamily="34" charset="0"/>
                        </a:rPr>
                        <a:t>Support</a:t>
                      </a:r>
                      <a:endParaRPr lang="en-US" sz="1400" dirty="0">
                        <a:effectLst/>
                        <a:latin typeface="+mj-lt"/>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tc>
                  <a:txBody>
                    <a:bodyPr/>
                    <a:lstStyle/>
                    <a:p>
                      <a:pPr marL="91440" marR="0">
                        <a:lnSpc>
                          <a:spcPct val="107000"/>
                        </a:lnSpc>
                        <a:spcBef>
                          <a:spcPts val="0"/>
                        </a:spcBef>
                        <a:spcAft>
                          <a:spcPts val="0"/>
                        </a:spcAft>
                      </a:pPr>
                      <a:r>
                        <a:rPr lang="en-US" sz="1400" kern="1200" dirty="0">
                          <a:solidFill>
                            <a:schemeClr val="bg1"/>
                          </a:solidFill>
                          <a:effectLst/>
                          <a:latin typeface="Segoe UI" panose="020B0502040204020203" pitchFamily="34" charset="0"/>
                          <a:ea typeface="Tahoma" panose="020B0604030504040204" pitchFamily="34" charset="0"/>
                          <a:cs typeface="Arial" panose="020B0604020202020204" pitchFamily="34" charset="0"/>
                        </a:rPr>
                        <a:t>Azure/Premier support </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67032100"/>
                  </a:ext>
                </a:extLst>
              </a:tr>
              <a:tr h="476809">
                <a:tc>
                  <a:txBody>
                    <a:bodyPr/>
                    <a:lstStyle/>
                    <a:p>
                      <a:pPr marL="91440" marR="0">
                        <a:lnSpc>
                          <a:spcPct val="107000"/>
                        </a:lnSpc>
                        <a:spcBef>
                          <a:spcPts val="0"/>
                        </a:spcBef>
                        <a:spcAft>
                          <a:spcPts val="0"/>
                        </a:spcAft>
                      </a:pPr>
                      <a:r>
                        <a:rPr lang="en-US" sz="1400" b="1" kern="1200" dirty="0">
                          <a:solidFill>
                            <a:srgbClr val="FFFFFF"/>
                          </a:solidFill>
                          <a:effectLst/>
                          <a:latin typeface="+mj-lt"/>
                          <a:ea typeface="Tahoma" panose="020B0604030504040204" pitchFamily="34" charset="0"/>
                          <a:cs typeface="Arial" panose="020B0604020202020204" pitchFamily="34" charset="0"/>
                        </a:rPr>
                        <a:t>Minimum buy-in</a:t>
                      </a:r>
                      <a:endParaRPr lang="en-US" sz="1400" dirty="0">
                        <a:effectLst/>
                        <a:latin typeface="+mj-lt"/>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tc>
                  <a:txBody>
                    <a:bodyPr/>
                    <a:lstStyle/>
                    <a:p>
                      <a:pPr marL="91440" marR="0">
                        <a:lnSpc>
                          <a:spcPct val="107000"/>
                        </a:lnSpc>
                        <a:spcBef>
                          <a:spcPts val="0"/>
                        </a:spcBef>
                        <a:spcAft>
                          <a:spcPts val="0"/>
                        </a:spcAft>
                      </a:pPr>
                      <a:r>
                        <a:rPr lang="en-US" sz="1400" kern="1200" dirty="0">
                          <a:solidFill>
                            <a:schemeClr val="bg1"/>
                          </a:solidFill>
                          <a:effectLst/>
                          <a:latin typeface="Segoe UI" panose="020B0502040204020203" pitchFamily="34" charset="0"/>
                          <a:ea typeface="Tahoma" panose="020B0604030504040204" pitchFamily="34" charset="0"/>
                          <a:cs typeface="Arial" panose="020B0604020202020204" pitchFamily="34" charset="0"/>
                        </a:rPr>
                        <a:t>1 core </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07691559"/>
                  </a:ext>
                </a:extLst>
              </a:tr>
              <a:tr h="476809">
                <a:tc>
                  <a:txBody>
                    <a:bodyPr/>
                    <a:lstStyle/>
                    <a:p>
                      <a:pPr marL="91440" marR="0">
                        <a:lnSpc>
                          <a:spcPct val="107000"/>
                        </a:lnSpc>
                        <a:spcBef>
                          <a:spcPts val="0"/>
                        </a:spcBef>
                        <a:spcAft>
                          <a:spcPts val="0"/>
                        </a:spcAft>
                      </a:pPr>
                      <a:r>
                        <a:rPr lang="en-US" sz="1400" b="1" kern="1200" dirty="0">
                          <a:solidFill>
                            <a:srgbClr val="FFFFFF"/>
                          </a:solidFill>
                          <a:effectLst/>
                          <a:latin typeface="+mj-lt"/>
                          <a:ea typeface="Tahoma" panose="020B0604030504040204" pitchFamily="34" charset="0"/>
                          <a:cs typeface="Arial" panose="020B0604020202020204" pitchFamily="34" charset="0"/>
                        </a:rPr>
                        <a:t>Trial</a:t>
                      </a:r>
                      <a:endParaRPr lang="en-US" sz="1400" dirty="0">
                        <a:effectLst/>
                        <a:latin typeface="+mj-lt"/>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tc>
                  <a:txBody>
                    <a:bodyPr/>
                    <a:lstStyle/>
                    <a:p>
                      <a:pPr marL="91440" marR="0">
                        <a:lnSpc>
                          <a:spcPct val="107000"/>
                        </a:lnSpc>
                        <a:spcBef>
                          <a:spcPts val="0"/>
                        </a:spcBef>
                        <a:spcAft>
                          <a:spcPts val="0"/>
                        </a:spcAft>
                      </a:pPr>
                      <a:r>
                        <a:rPr lang="en-US" sz="1400" kern="1200" dirty="0">
                          <a:solidFill>
                            <a:schemeClr val="bg1"/>
                          </a:solidFill>
                          <a:effectLst/>
                          <a:latin typeface="Segoe UI" panose="020B0502040204020203" pitchFamily="34" charset="0"/>
                          <a:ea typeface="Tahoma" panose="020B0604030504040204" pitchFamily="34" charset="0"/>
                          <a:cs typeface="Arial" panose="020B0604020202020204" pitchFamily="34" charset="0"/>
                        </a:rPr>
                        <a:t>60 days free </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30403324"/>
                  </a:ext>
                </a:extLst>
              </a:tr>
              <a:tr h="953617">
                <a:tc>
                  <a:txBody>
                    <a:bodyPr/>
                    <a:lstStyle/>
                    <a:p>
                      <a:pPr marL="91440" marR="0">
                        <a:lnSpc>
                          <a:spcPct val="107000"/>
                        </a:lnSpc>
                        <a:spcBef>
                          <a:spcPts val="0"/>
                        </a:spcBef>
                        <a:spcAft>
                          <a:spcPts val="0"/>
                        </a:spcAft>
                      </a:pPr>
                      <a:r>
                        <a:rPr lang="en-US" sz="1400" b="1" kern="1200" dirty="0">
                          <a:solidFill>
                            <a:srgbClr val="FFFFFF"/>
                          </a:solidFill>
                          <a:effectLst/>
                          <a:latin typeface="+mj-lt"/>
                          <a:ea typeface="Tahoma" panose="020B0604030504040204" pitchFamily="34" charset="0"/>
                          <a:cs typeface="Arial" panose="020B0604020202020204" pitchFamily="34" charset="0"/>
                        </a:rPr>
                        <a:t>Languages</a:t>
                      </a:r>
                      <a:endParaRPr lang="en-US" sz="1400" dirty="0">
                        <a:effectLst/>
                        <a:latin typeface="+mj-lt"/>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8D4"/>
                    </a:solidFill>
                  </a:tcPr>
                </a:tc>
                <a:tc>
                  <a:txBody>
                    <a:bodyPr/>
                    <a:lstStyle/>
                    <a:p>
                      <a:pPr marL="91440" marR="0">
                        <a:lnSpc>
                          <a:spcPct val="107000"/>
                        </a:lnSpc>
                        <a:spcBef>
                          <a:spcPts val="0"/>
                        </a:spcBef>
                        <a:spcAft>
                          <a:spcPts val="0"/>
                        </a:spcAft>
                      </a:pPr>
                      <a:r>
                        <a:rPr lang="en-US" sz="1400" kern="1200" dirty="0">
                          <a:solidFill>
                            <a:schemeClr val="bg1"/>
                          </a:solidFill>
                          <a:effectLst/>
                          <a:latin typeface="Segoe UI" panose="020B0502040204020203" pitchFamily="34" charset="0"/>
                          <a:ea typeface="Tahoma" panose="020B0604030504040204" pitchFamily="34" charset="0"/>
                          <a:cs typeface="Arial" panose="020B0604020202020204" pitchFamily="34" charset="0"/>
                        </a:rPr>
                        <a:t>(18) Czech, German, English, Spanish, French, Hungarian, Italian, Japanese, Korean, Dutch, Polish, Portuguese-Brazil and Portugal, Russian, Swedish, Turkish, Chinese-Simplified and Chinese-Traditional (Taiwan)</a:t>
                      </a:r>
                      <a:endParaRPr lang="en-US"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34656" marR="34656"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76523108"/>
                  </a:ext>
                </a:extLst>
              </a:tr>
            </a:tbl>
          </a:graphicData>
        </a:graphic>
      </p:graphicFrame>
    </p:spTree>
    <p:extLst>
      <p:ext uri="{BB962C8B-B14F-4D97-AF65-F5344CB8AC3E}">
        <p14:creationId xmlns:p14="http://schemas.microsoft.com/office/powerpoint/2010/main" val="36973337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EA0DAF5-CFB4-4214-8653-31DEAD724850}"/>
              </a:ext>
              <a:ext uri="{C183D7F6-B498-43B3-948B-1728B52AA6E4}">
                <adec:decorative xmlns:adec="http://schemas.microsoft.com/office/drawing/2017/decorative" val="1"/>
              </a:ext>
            </a:extLst>
          </p:cNvPr>
          <p:cNvSpPr>
            <a:spLocks noGrp="1"/>
          </p:cNvSpPr>
          <p:nvPr>
            <p:ph type="title"/>
          </p:nvPr>
        </p:nvSpPr>
        <p:spPr/>
        <p:txBody>
          <a:bodyPr/>
          <a:lstStyle/>
          <a:p>
            <a:r>
              <a:rPr lang="en-US" sz="3600" b="1" dirty="0">
                <a:solidFill>
                  <a:schemeClr val="bg1"/>
                </a:solidFill>
                <a:latin typeface="Segoe UI Semibold" panose="020B0702040204020203" pitchFamily="34" charset="0"/>
                <a:cs typeface="Segoe UI Semibold" panose="020B0702040204020203" pitchFamily="34" charset="0"/>
              </a:rPr>
              <a:t>What does Azure Stack HCI charge for?</a:t>
            </a:r>
            <a:endParaRPr lang="en-US" dirty="0">
              <a:solidFill>
                <a:schemeClr val="bg1"/>
              </a:solidFill>
            </a:endParaRPr>
          </a:p>
        </p:txBody>
      </p:sp>
      <p:sp>
        <p:nvSpPr>
          <p:cNvPr id="60" name="TextBox 59">
            <a:extLst>
              <a:ext uri="{FF2B5EF4-FFF2-40B4-BE49-F238E27FC236}">
                <a16:creationId xmlns:a16="http://schemas.microsoft.com/office/drawing/2014/main" id="{DCE605C3-7DD2-4695-8E31-1F68F1B837EB}"/>
              </a:ext>
              <a:ext uri="{C183D7F6-B498-43B3-948B-1728B52AA6E4}">
                <adec:decorative xmlns:adec="http://schemas.microsoft.com/office/drawing/2017/decorative" val="1"/>
              </a:ext>
            </a:extLst>
          </p:cNvPr>
          <p:cNvSpPr txBox="1"/>
          <p:nvPr/>
        </p:nvSpPr>
        <p:spPr>
          <a:xfrm>
            <a:off x="1143308" y="2653609"/>
            <a:ext cx="4006161" cy="1015663"/>
          </a:xfrm>
          <a:prstGeom prst="rect">
            <a:avLst/>
          </a:prstGeom>
          <a:noFill/>
        </p:spPr>
        <p:txBody>
          <a:bodyPr wrap="none" lIns="91440" tIns="45720" rIns="91440" bIns="45720"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Segoe UI"/>
                <a:ea typeface="+mn-ea"/>
                <a:cs typeface="Segoe UI"/>
              </a:rPr>
              <a:t>USD $10/month</a:t>
            </a:r>
            <a:endParaRPr kumimoji="0" lang="en-US" sz="3600" b="1" i="0" u="none" strike="noStrike" kern="1200" cap="none" spc="0" normalizeH="0" baseline="30000" noProof="0" dirty="0">
              <a:ln>
                <a:noFill/>
              </a:ln>
              <a:solidFill>
                <a:srgbClr val="FFFFFF"/>
              </a:solidFill>
              <a:effectLst/>
              <a:uLnTx/>
              <a:uFillTx/>
              <a:latin typeface="Segoe UI"/>
              <a:ea typeface="+mn-ea"/>
              <a:cs typeface="Segoe UI"/>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per physical processor core*</a:t>
            </a:r>
            <a:endParaRPr kumimoji="0" lang="en-US" sz="2400" b="0" i="0" u="none" strike="noStrike" kern="1200" cap="none" spc="0" normalizeH="0" baseline="30000" noProof="0" dirty="0">
              <a:ln>
                <a:noFill/>
              </a:ln>
              <a:solidFill>
                <a:srgbClr val="FFFFFF"/>
              </a:solidFill>
              <a:effectLst/>
              <a:uLnTx/>
              <a:uFillTx/>
              <a:latin typeface="Segoe UI"/>
              <a:ea typeface="+mn-ea"/>
              <a:cs typeface="Segoe UI"/>
            </a:endParaRPr>
          </a:p>
        </p:txBody>
      </p:sp>
      <p:sp>
        <p:nvSpPr>
          <p:cNvPr id="11" name="TextBox 10">
            <a:extLst>
              <a:ext uri="{FF2B5EF4-FFF2-40B4-BE49-F238E27FC236}">
                <a16:creationId xmlns:a16="http://schemas.microsoft.com/office/drawing/2014/main" id="{17675462-D799-4C85-A3E8-0D794526E92F}"/>
              </a:ext>
              <a:ext uri="{C183D7F6-B498-43B3-948B-1728B52AA6E4}">
                <adec:decorative xmlns:adec="http://schemas.microsoft.com/office/drawing/2017/decorative" val="1"/>
              </a:ext>
            </a:extLst>
          </p:cNvPr>
          <p:cNvSpPr txBox="1"/>
          <p:nvPr/>
        </p:nvSpPr>
        <p:spPr>
          <a:xfrm>
            <a:off x="1528916" y="3888656"/>
            <a:ext cx="344374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50E6FF"/>
                </a:solidFill>
                <a:effectLst/>
                <a:uLnTx/>
                <a:uFillTx/>
                <a:latin typeface="Segoe UI"/>
                <a:ea typeface="+mn-ea"/>
                <a:cs typeface="+mn-cs"/>
              </a:rPr>
              <a:t>*Does not include Guest OS licensing</a:t>
            </a:r>
            <a:endParaRPr kumimoji="0" lang="en-US" sz="1600" b="0" i="1" u="none" strike="noStrike" kern="1200" cap="none" spc="0" normalizeH="0" baseline="0" noProof="0" dirty="0">
              <a:ln>
                <a:noFill/>
              </a:ln>
              <a:solidFill>
                <a:srgbClr val="50E6FF"/>
              </a:solidFill>
              <a:effectLst/>
              <a:uLnTx/>
              <a:uFillTx/>
              <a:latin typeface="Segoe UI"/>
              <a:ea typeface="+mn-ea"/>
              <a:cs typeface="Segoe UI"/>
            </a:endParaRPr>
          </a:p>
        </p:txBody>
      </p:sp>
      <p:grpSp>
        <p:nvGrpSpPr>
          <p:cNvPr id="6" name="Group 5">
            <a:extLst>
              <a:ext uri="{FF2B5EF4-FFF2-40B4-BE49-F238E27FC236}">
                <a16:creationId xmlns:a16="http://schemas.microsoft.com/office/drawing/2014/main" id="{076E81B6-2667-4FF6-9CE8-81095D040C62}"/>
              </a:ext>
              <a:ext uri="{C183D7F6-B498-43B3-948B-1728B52AA6E4}">
                <adec:decorative xmlns:adec="http://schemas.microsoft.com/office/drawing/2017/decorative" val="1"/>
              </a:ext>
            </a:extLst>
          </p:cNvPr>
          <p:cNvGrpSpPr/>
          <p:nvPr/>
        </p:nvGrpSpPr>
        <p:grpSpPr>
          <a:xfrm>
            <a:off x="1594195" y="5248087"/>
            <a:ext cx="2555815" cy="792525"/>
            <a:chOff x="1593557" y="5248347"/>
            <a:chExt cx="2556177" cy="792638"/>
          </a:xfrm>
        </p:grpSpPr>
        <p:sp>
          <p:nvSpPr>
            <p:cNvPr id="62" name="TextBox 61">
              <a:extLst>
                <a:ext uri="{FF2B5EF4-FFF2-40B4-BE49-F238E27FC236}">
                  <a16:creationId xmlns:a16="http://schemas.microsoft.com/office/drawing/2014/main" id="{965D8FF2-B7F5-437A-8E17-3EF26CC46E00}"/>
                </a:ext>
              </a:extLst>
            </p:cNvPr>
            <p:cNvSpPr txBox="1"/>
            <p:nvPr/>
          </p:nvSpPr>
          <p:spPr>
            <a:xfrm>
              <a:off x="2187917" y="5248347"/>
              <a:ext cx="1961817" cy="7926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Predictable</a:t>
              </a:r>
              <a:endParaRPr kumimoji="0" lang="en-US" sz="1400" b="1" i="0" u="none" strike="noStrike" kern="1200" cap="none" spc="0" normalizeH="0" baseline="3000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Doesn’t vary with consumption, more VMs doesn’t cost more</a:t>
              </a:r>
            </a:p>
          </p:txBody>
        </p:sp>
        <p:grpSp>
          <p:nvGrpSpPr>
            <p:cNvPr id="68" name="Group 67">
              <a:extLst>
                <a:ext uri="{FF2B5EF4-FFF2-40B4-BE49-F238E27FC236}">
                  <a16:creationId xmlns:a16="http://schemas.microsoft.com/office/drawing/2014/main" id="{F748FA2F-7FBA-4F64-AE98-F5BC2700419E}"/>
                </a:ext>
              </a:extLst>
            </p:cNvPr>
            <p:cNvGrpSpPr/>
            <p:nvPr/>
          </p:nvGrpSpPr>
          <p:grpSpPr>
            <a:xfrm>
              <a:off x="1593557" y="5312134"/>
              <a:ext cx="457200" cy="457200"/>
              <a:chOff x="472440" y="5190589"/>
              <a:chExt cx="457200" cy="457200"/>
            </a:xfrm>
          </p:grpSpPr>
          <p:sp>
            <p:nvSpPr>
              <p:cNvPr id="64" name="Oval 63">
                <a:extLst>
                  <a:ext uri="{FF2B5EF4-FFF2-40B4-BE49-F238E27FC236}">
                    <a16:creationId xmlns:a16="http://schemas.microsoft.com/office/drawing/2014/main" id="{31F39C5E-1799-4420-826E-5747421D7CBB}"/>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66" name="Graphic 65" descr="Checkmark">
                <a:extLst>
                  <a:ext uri="{FF2B5EF4-FFF2-40B4-BE49-F238E27FC236}">
                    <a16:creationId xmlns:a16="http://schemas.microsoft.com/office/drawing/2014/main" id="{4FD9B521-86EF-4AF6-BD6A-4FEF1B506F5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 y="5282029"/>
                <a:ext cx="274320" cy="274320"/>
              </a:xfrm>
              <a:prstGeom prst="rect">
                <a:avLst/>
              </a:prstGeom>
            </p:spPr>
          </p:pic>
        </p:grpSp>
      </p:grpSp>
      <p:grpSp>
        <p:nvGrpSpPr>
          <p:cNvPr id="7" name="Group 6">
            <a:extLst>
              <a:ext uri="{FF2B5EF4-FFF2-40B4-BE49-F238E27FC236}">
                <a16:creationId xmlns:a16="http://schemas.microsoft.com/office/drawing/2014/main" id="{8C528EA0-7261-44A5-BF13-567699CB3846}"/>
              </a:ext>
              <a:ext uri="{C183D7F6-B498-43B3-948B-1728B52AA6E4}">
                <adec:decorative xmlns:adec="http://schemas.microsoft.com/office/drawing/2017/decorative" val="1"/>
              </a:ext>
            </a:extLst>
          </p:cNvPr>
          <p:cNvGrpSpPr/>
          <p:nvPr/>
        </p:nvGrpSpPr>
        <p:grpSpPr>
          <a:xfrm>
            <a:off x="4795386" y="5248088"/>
            <a:ext cx="2601230" cy="792525"/>
            <a:chOff x="4795201" y="5248347"/>
            <a:chExt cx="2601599" cy="792637"/>
          </a:xfrm>
        </p:grpSpPr>
        <p:sp>
          <p:nvSpPr>
            <p:cNvPr id="70" name="TextBox 69">
              <a:extLst>
                <a:ext uri="{FF2B5EF4-FFF2-40B4-BE49-F238E27FC236}">
                  <a16:creationId xmlns:a16="http://schemas.microsoft.com/office/drawing/2014/main" id="{76611414-AC20-4B2E-A9AA-51988F1AA234}"/>
                </a:ext>
              </a:extLst>
            </p:cNvPr>
            <p:cNvSpPr txBox="1"/>
            <p:nvPr/>
          </p:nvSpPr>
          <p:spPr>
            <a:xfrm>
              <a:off x="5389562" y="5248347"/>
              <a:ext cx="2007238" cy="79263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Simple</a:t>
              </a:r>
              <a:endParaRPr kumimoji="0" lang="en-US" sz="1400" b="1" i="0" u="none" strike="noStrike" kern="1200" cap="none" spc="0" normalizeH="0" baseline="3000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 math with memory, storage, or network ingress/egress</a:t>
              </a:r>
            </a:p>
          </p:txBody>
        </p:sp>
        <p:grpSp>
          <p:nvGrpSpPr>
            <p:cNvPr id="74" name="Group 73">
              <a:extLst>
                <a:ext uri="{FF2B5EF4-FFF2-40B4-BE49-F238E27FC236}">
                  <a16:creationId xmlns:a16="http://schemas.microsoft.com/office/drawing/2014/main" id="{4FF29060-8073-465A-8546-D4FE5110F2A4}"/>
                </a:ext>
              </a:extLst>
            </p:cNvPr>
            <p:cNvGrpSpPr/>
            <p:nvPr/>
          </p:nvGrpSpPr>
          <p:grpSpPr>
            <a:xfrm>
              <a:off x="4795201" y="5312134"/>
              <a:ext cx="457200" cy="457200"/>
              <a:chOff x="472440" y="5190589"/>
              <a:chExt cx="457200" cy="457200"/>
            </a:xfrm>
          </p:grpSpPr>
          <p:sp>
            <p:nvSpPr>
              <p:cNvPr id="72" name="Oval 71">
                <a:extLst>
                  <a:ext uri="{FF2B5EF4-FFF2-40B4-BE49-F238E27FC236}">
                    <a16:creationId xmlns:a16="http://schemas.microsoft.com/office/drawing/2014/main" id="{023C9E5C-A303-472B-AE08-009DD21A2C50}"/>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73" name="Graphic 72" descr="Checkmark">
                <a:extLst>
                  <a:ext uri="{FF2B5EF4-FFF2-40B4-BE49-F238E27FC236}">
                    <a16:creationId xmlns:a16="http://schemas.microsoft.com/office/drawing/2014/main" id="{8953DC43-4634-4E5C-9C3F-644F86CA41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 y="5282029"/>
                <a:ext cx="274320" cy="274320"/>
              </a:xfrm>
              <a:prstGeom prst="rect">
                <a:avLst/>
              </a:prstGeom>
            </p:spPr>
          </p:pic>
        </p:grpSp>
      </p:grpSp>
      <p:grpSp>
        <p:nvGrpSpPr>
          <p:cNvPr id="9" name="Group 8">
            <a:extLst>
              <a:ext uri="{FF2B5EF4-FFF2-40B4-BE49-F238E27FC236}">
                <a16:creationId xmlns:a16="http://schemas.microsoft.com/office/drawing/2014/main" id="{4BCD6732-5550-4FC3-A617-B113732BDCAC}"/>
              </a:ext>
              <a:ext uri="{C183D7F6-B498-43B3-948B-1728B52AA6E4}">
                <adec:decorative xmlns:adec="http://schemas.microsoft.com/office/drawing/2017/decorative" val="1"/>
              </a:ext>
            </a:extLst>
          </p:cNvPr>
          <p:cNvGrpSpPr/>
          <p:nvPr/>
        </p:nvGrpSpPr>
        <p:grpSpPr>
          <a:xfrm>
            <a:off x="8041993" y="5248087"/>
            <a:ext cx="2555815" cy="792525"/>
            <a:chOff x="8042268" y="5248347"/>
            <a:chExt cx="2556177" cy="792638"/>
          </a:xfrm>
        </p:grpSpPr>
        <p:sp>
          <p:nvSpPr>
            <p:cNvPr id="76" name="TextBox 75">
              <a:extLst>
                <a:ext uri="{FF2B5EF4-FFF2-40B4-BE49-F238E27FC236}">
                  <a16:creationId xmlns:a16="http://schemas.microsoft.com/office/drawing/2014/main" id="{77CEF015-630E-44EF-B49D-DB8D2CA575B3}"/>
                </a:ext>
              </a:extLst>
            </p:cNvPr>
            <p:cNvSpPr txBox="1"/>
            <p:nvPr/>
          </p:nvSpPr>
          <p:spPr>
            <a:xfrm>
              <a:off x="8636628" y="5248347"/>
              <a:ext cx="1961817" cy="7926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Rewards</a:t>
              </a:r>
              <a:endParaRPr kumimoji="0" lang="en-US" sz="1400" b="1" i="0" u="none" strike="noStrike" kern="1200" cap="none" spc="0" normalizeH="0" baseline="3000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Those who virtualize efficiently, with higher v-to-p density</a:t>
              </a:r>
            </a:p>
          </p:txBody>
        </p:sp>
        <p:grpSp>
          <p:nvGrpSpPr>
            <p:cNvPr id="80" name="Group 79">
              <a:extLst>
                <a:ext uri="{FF2B5EF4-FFF2-40B4-BE49-F238E27FC236}">
                  <a16:creationId xmlns:a16="http://schemas.microsoft.com/office/drawing/2014/main" id="{C684E5A0-0435-4A71-839F-51C48062CD19}"/>
                </a:ext>
              </a:extLst>
            </p:cNvPr>
            <p:cNvGrpSpPr/>
            <p:nvPr/>
          </p:nvGrpSpPr>
          <p:grpSpPr>
            <a:xfrm>
              <a:off x="8042268" y="5312134"/>
              <a:ext cx="457200" cy="457200"/>
              <a:chOff x="472440" y="5190589"/>
              <a:chExt cx="457200" cy="457200"/>
            </a:xfrm>
          </p:grpSpPr>
          <p:sp>
            <p:nvSpPr>
              <p:cNvPr id="78" name="Oval 77">
                <a:extLst>
                  <a:ext uri="{FF2B5EF4-FFF2-40B4-BE49-F238E27FC236}">
                    <a16:creationId xmlns:a16="http://schemas.microsoft.com/office/drawing/2014/main" id="{F72F4BC0-B54A-4F03-87AE-C8D5E27C273C}"/>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79" name="Graphic 78" descr="Checkmark">
                <a:extLst>
                  <a:ext uri="{FF2B5EF4-FFF2-40B4-BE49-F238E27FC236}">
                    <a16:creationId xmlns:a16="http://schemas.microsoft.com/office/drawing/2014/main" id="{63A022F5-D27E-45A3-AF69-0246C17E7DE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 y="5282029"/>
                <a:ext cx="274320" cy="274320"/>
              </a:xfrm>
              <a:prstGeom prst="rect">
                <a:avLst/>
              </a:prstGeom>
            </p:spPr>
          </p:pic>
        </p:grpSp>
      </p:grpSp>
      <p:grpSp>
        <p:nvGrpSpPr>
          <p:cNvPr id="40" name="Group 39">
            <a:extLst>
              <a:ext uri="{FF2B5EF4-FFF2-40B4-BE49-F238E27FC236}">
                <a16:creationId xmlns:a16="http://schemas.microsoft.com/office/drawing/2014/main" id="{2A4040CB-4E3E-4567-97B0-A6B6B92B8BBA}"/>
              </a:ext>
              <a:ext uri="{C183D7F6-B498-43B3-948B-1728B52AA6E4}">
                <adec:decorative xmlns:adec="http://schemas.microsoft.com/office/drawing/2017/decorative" val="1"/>
              </a:ext>
            </a:extLst>
          </p:cNvPr>
          <p:cNvGrpSpPr/>
          <p:nvPr/>
        </p:nvGrpSpPr>
        <p:grpSpPr>
          <a:xfrm>
            <a:off x="6096000" y="1740788"/>
            <a:ext cx="5485622" cy="3044520"/>
            <a:chOff x="6096000" y="1740547"/>
            <a:chExt cx="5486400" cy="3044952"/>
          </a:xfrm>
          <a:solidFill>
            <a:schemeClr val="bg1"/>
          </a:solidFill>
        </p:grpSpPr>
        <p:sp>
          <p:nvSpPr>
            <p:cNvPr id="44" name="Rectangle 43">
              <a:extLst>
                <a:ext uri="{FF2B5EF4-FFF2-40B4-BE49-F238E27FC236}">
                  <a16:creationId xmlns:a16="http://schemas.microsoft.com/office/drawing/2014/main" id="{19CD684D-DA50-4A2A-A499-8817A67ED298}"/>
                </a:ext>
              </a:extLst>
            </p:cNvPr>
            <p:cNvSpPr/>
            <p:nvPr/>
          </p:nvSpPr>
          <p:spPr>
            <a:xfrm>
              <a:off x="6096000" y="1740547"/>
              <a:ext cx="5486400" cy="3044952"/>
            </a:xfrm>
            <a:prstGeom prst="rect">
              <a:avLst/>
            </a:prstGeom>
            <a:grpFill/>
            <a:ln w="3175">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id="{20EF3220-AD07-4828-8389-4E64CC3A6461}"/>
                </a:ext>
              </a:extLst>
            </p:cNvPr>
            <p:cNvGrpSpPr/>
            <p:nvPr/>
          </p:nvGrpSpPr>
          <p:grpSpPr>
            <a:xfrm>
              <a:off x="6363303" y="1859794"/>
              <a:ext cx="4854527" cy="2606151"/>
              <a:chOff x="6360255" y="2127464"/>
              <a:chExt cx="4854527" cy="2606151"/>
            </a:xfrm>
            <a:grpFill/>
          </p:grpSpPr>
          <p:sp>
            <p:nvSpPr>
              <p:cNvPr id="46" name="Rectangle 45">
                <a:extLst>
                  <a:ext uri="{FF2B5EF4-FFF2-40B4-BE49-F238E27FC236}">
                    <a16:creationId xmlns:a16="http://schemas.microsoft.com/office/drawing/2014/main" id="{A48DEA05-15BE-4460-A131-3157BE7F37DB}"/>
                  </a:ext>
                </a:extLst>
              </p:cNvPr>
              <p:cNvSpPr/>
              <p:nvPr/>
            </p:nvSpPr>
            <p:spPr>
              <a:xfrm>
                <a:off x="6630655" y="3530693"/>
                <a:ext cx="4480560" cy="72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3E65D83D-954C-4875-B347-C7A7C4462BB8}"/>
                  </a:ext>
                </a:extLst>
              </p:cNvPr>
              <p:cNvPicPr>
                <a:picLocks noChangeAspect="1"/>
              </p:cNvPicPr>
              <p:nvPr/>
            </p:nvPicPr>
            <p:blipFill rotWithShape="1">
              <a:blip r:embed="rId4"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6621131" y="2529104"/>
                <a:ext cx="4490084" cy="1636985"/>
              </a:xfrm>
              <a:prstGeom prst="rect">
                <a:avLst/>
              </a:prstGeom>
              <a:grpFill/>
              <a:ln>
                <a:noFill/>
              </a:ln>
            </p:spPr>
          </p:pic>
          <p:cxnSp>
            <p:nvCxnSpPr>
              <p:cNvPr id="48" name="Straight Arrow Connector 47">
                <a:extLst>
                  <a:ext uri="{FF2B5EF4-FFF2-40B4-BE49-F238E27FC236}">
                    <a16:creationId xmlns:a16="http://schemas.microsoft.com/office/drawing/2014/main" id="{CE20725B-13D8-400A-B6F8-5AEA18CE3566}"/>
                  </a:ext>
                </a:extLst>
              </p:cNvPr>
              <p:cNvCxnSpPr>
                <a:cxnSpLocks/>
              </p:cNvCxnSpPr>
              <p:nvPr/>
            </p:nvCxnSpPr>
            <p:spPr>
              <a:xfrm>
                <a:off x="6636556" y="3530693"/>
                <a:ext cx="4462272" cy="0"/>
              </a:xfrm>
              <a:prstGeom prst="straightConnector1">
                <a:avLst/>
              </a:prstGeom>
              <a:grpFill/>
              <a:ln w="38100" cap="sq">
                <a:no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B30C7C3-E49F-4B26-B9D2-28AE7FF39D45}"/>
                  </a:ext>
                </a:extLst>
              </p:cNvPr>
              <p:cNvSpPr txBox="1"/>
              <p:nvPr/>
            </p:nvSpPr>
            <p:spPr>
              <a:xfrm>
                <a:off x="10735164" y="4484316"/>
                <a:ext cx="479618"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Days</a:t>
                </a:r>
              </a:p>
            </p:txBody>
          </p:sp>
          <p:sp>
            <p:nvSpPr>
              <p:cNvPr id="50" name="TextBox 49">
                <a:extLst>
                  <a:ext uri="{FF2B5EF4-FFF2-40B4-BE49-F238E27FC236}">
                    <a16:creationId xmlns:a16="http://schemas.microsoft.com/office/drawing/2014/main" id="{67544D5C-EDEE-41C6-B075-0AFAC1429EC5}"/>
                  </a:ext>
                </a:extLst>
              </p:cNvPr>
              <p:cNvSpPr txBox="1"/>
              <p:nvPr/>
            </p:nvSpPr>
            <p:spPr>
              <a:xfrm>
                <a:off x="6427055" y="2270316"/>
                <a:ext cx="167675" cy="1931876"/>
              </a:xfrm>
              <a:prstGeom prst="rect">
                <a:avLst/>
              </a:prstGeom>
              <a:grpFill/>
              <a:ln>
                <a:noFill/>
              </a:ln>
            </p:spPr>
            <p:txBody>
              <a:bodyPr wrap="none" lIns="45713" rIns="45713" rtlCol="0">
                <a:spAutoFit/>
              </a:bodyPr>
              <a:lstStyle/>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80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70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60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50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40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30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20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10</a:t>
                </a:r>
              </a:p>
            </p:txBody>
          </p:sp>
          <p:cxnSp>
            <p:nvCxnSpPr>
              <p:cNvPr id="51" name="Straight Arrow Connector 50">
                <a:extLst>
                  <a:ext uri="{FF2B5EF4-FFF2-40B4-BE49-F238E27FC236}">
                    <a16:creationId xmlns:a16="http://schemas.microsoft.com/office/drawing/2014/main" id="{143EBEE1-0B7D-4AE7-8134-4E0B83FE6824}"/>
                  </a:ext>
                </a:extLst>
              </p:cNvPr>
              <p:cNvCxnSpPr>
                <a:cxnSpLocks/>
              </p:cNvCxnSpPr>
              <p:nvPr/>
            </p:nvCxnSpPr>
            <p:spPr>
              <a:xfrm>
                <a:off x="6620381" y="4257295"/>
                <a:ext cx="4572000" cy="0"/>
              </a:xfrm>
              <a:prstGeom prst="straightConnector1">
                <a:avLst/>
              </a:prstGeom>
              <a:grpFill/>
              <a:ln w="19050" cap="rnd">
                <a:no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EA3B9C6-13AF-40FA-9270-7E10F28A896B}"/>
                  </a:ext>
                </a:extLst>
              </p:cNvPr>
              <p:cNvCxnSpPr>
                <a:cxnSpLocks/>
              </p:cNvCxnSpPr>
              <p:nvPr/>
            </p:nvCxnSpPr>
            <p:spPr>
              <a:xfrm flipV="1">
                <a:off x="6620381" y="2428495"/>
                <a:ext cx="0" cy="1828800"/>
              </a:xfrm>
              <a:prstGeom prst="straightConnector1">
                <a:avLst/>
              </a:prstGeom>
              <a:grpFill/>
              <a:ln w="19050" cap="rnd">
                <a:noFill/>
                <a:round/>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04EB2A0-0881-4062-B251-D03AFAA78BB9}"/>
                  </a:ext>
                </a:extLst>
              </p:cNvPr>
              <p:cNvSpPr txBox="1"/>
              <p:nvPr/>
            </p:nvSpPr>
            <p:spPr>
              <a:xfrm>
                <a:off x="6558185" y="4285888"/>
                <a:ext cx="4605426" cy="169301"/>
              </a:xfrm>
              <a:prstGeom prst="rect">
                <a:avLst/>
              </a:prstGeom>
              <a:grpFill/>
              <a:ln>
                <a:noFill/>
              </a:ln>
            </p:spPr>
            <p:txBody>
              <a:bodyPr wrap="none" lIns="45713" rIns="45713"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0      1      2      3      4      5      6      7      8      9      10     11     12     13     14     15    16     17     18     19     20     21     22     23     24     25     26     27     28     29     30</a:t>
                </a:r>
              </a:p>
            </p:txBody>
          </p:sp>
          <p:sp>
            <p:nvSpPr>
              <p:cNvPr id="54" name="TextBox 53">
                <a:extLst>
                  <a:ext uri="{FF2B5EF4-FFF2-40B4-BE49-F238E27FC236}">
                    <a16:creationId xmlns:a16="http://schemas.microsoft.com/office/drawing/2014/main" id="{AE1A08E1-9C19-4744-A601-D77BE3BF0692}"/>
                  </a:ext>
                </a:extLst>
              </p:cNvPr>
              <p:cNvSpPr txBox="1"/>
              <p:nvPr/>
            </p:nvSpPr>
            <p:spPr>
              <a:xfrm>
                <a:off x="8621501" y="3892095"/>
                <a:ext cx="1037463"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Physical cores</a:t>
                </a:r>
              </a:p>
            </p:txBody>
          </p:sp>
          <p:sp>
            <p:nvSpPr>
              <p:cNvPr id="58" name="TextBox 57">
                <a:extLst>
                  <a:ext uri="{FF2B5EF4-FFF2-40B4-BE49-F238E27FC236}">
                    <a16:creationId xmlns:a16="http://schemas.microsoft.com/office/drawing/2014/main" id="{1F508D70-234D-47C8-8A40-4F192B2E40C2}"/>
                  </a:ext>
                </a:extLst>
              </p:cNvPr>
              <p:cNvSpPr txBox="1"/>
              <p:nvPr/>
            </p:nvSpPr>
            <p:spPr>
              <a:xfrm>
                <a:off x="9734112" y="2409024"/>
                <a:ext cx="1464458" cy="406265"/>
              </a:xfrm>
              <a:prstGeom prst="rect">
                <a:avLst/>
              </a:prstGeom>
              <a:grpFill/>
              <a:ln>
                <a:noFill/>
              </a:ln>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Cores from running virtual machines</a:t>
                </a:r>
              </a:p>
            </p:txBody>
          </p:sp>
          <p:grpSp>
            <p:nvGrpSpPr>
              <p:cNvPr id="59" name="Group 58">
                <a:extLst>
                  <a:ext uri="{FF2B5EF4-FFF2-40B4-BE49-F238E27FC236}">
                    <a16:creationId xmlns:a16="http://schemas.microsoft.com/office/drawing/2014/main" id="{18EC985D-4616-4D31-9ABD-C07C4589C77A}"/>
                  </a:ext>
                </a:extLst>
              </p:cNvPr>
              <p:cNvGrpSpPr/>
              <p:nvPr/>
            </p:nvGrpSpPr>
            <p:grpSpPr>
              <a:xfrm>
                <a:off x="9681182" y="2654859"/>
                <a:ext cx="217080" cy="210600"/>
                <a:chOff x="8676555" y="2778080"/>
                <a:chExt cx="217080" cy="210600"/>
              </a:xfrm>
              <a:grpFill/>
            </p:grpSpPr>
            <mc:AlternateContent xmlns:mc="http://schemas.openxmlformats.org/markup-compatibility/2006">
              <mc:Choice xmlns:p14="http://schemas.microsoft.com/office/powerpoint/2010/main" Requires="p14">
                <p:contentPart p14:bwMode="auto" r:id="rId5">
                  <p14:nvContentPartPr>
                    <p14:cNvPr id="71" name="Ink 70">
                      <a:extLst>
                        <a:ext uri="{FF2B5EF4-FFF2-40B4-BE49-F238E27FC236}">
                          <a16:creationId xmlns:a16="http://schemas.microsoft.com/office/drawing/2014/main" id="{DF8BC32B-E966-411F-AE44-390D82C2E89E}"/>
                        </a:ext>
                      </a:extLst>
                    </p14:cNvPr>
                    <p14:cNvContentPartPr/>
                    <p14:nvPr/>
                  </p14:nvContentPartPr>
                  <p14:xfrm>
                    <a:off x="8713275" y="2778080"/>
                    <a:ext cx="180360" cy="164880"/>
                  </p14:xfrm>
                </p:contentPart>
              </mc:Choice>
              <mc:Fallback>
                <p:pic>
                  <p:nvPicPr>
                    <p:cNvPr id="71" name="Ink 70">
                      <a:extLst>
                        <a:ext uri="{FF2B5EF4-FFF2-40B4-BE49-F238E27FC236}">
                          <a16:creationId xmlns:a16="http://schemas.microsoft.com/office/drawing/2014/main" id="{DF8BC32B-E966-411F-AE44-390D82C2E89E}"/>
                        </a:ext>
                      </a:extLst>
                    </p:cNvPr>
                    <p:cNvPicPr/>
                    <p:nvPr/>
                  </p:nvPicPr>
                  <p:blipFill>
                    <a:blip r:embed="rId6"/>
                    <a:stretch>
                      <a:fillRect/>
                    </a:stretch>
                  </p:blipFill>
                  <p:spPr>
                    <a:xfrm>
                      <a:off x="8706795" y="2771600"/>
                      <a:ext cx="1926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5" name="Ink 74">
                      <a:extLst>
                        <a:ext uri="{FF2B5EF4-FFF2-40B4-BE49-F238E27FC236}">
                          <a16:creationId xmlns:a16="http://schemas.microsoft.com/office/drawing/2014/main" id="{4BC6BF1D-DAA4-4FB3-A491-35DB0D2193EC}"/>
                        </a:ext>
                      </a:extLst>
                    </p14:cNvPr>
                    <p14:cNvContentPartPr/>
                    <p14:nvPr/>
                  </p14:nvContentPartPr>
                  <p14:xfrm>
                    <a:off x="8676555" y="2885720"/>
                    <a:ext cx="63360" cy="102960"/>
                  </p14:xfrm>
                </p:contentPart>
              </mc:Choice>
              <mc:Fallback>
                <p:pic>
                  <p:nvPicPr>
                    <p:cNvPr id="75" name="Ink 74">
                      <a:extLst>
                        <a:ext uri="{FF2B5EF4-FFF2-40B4-BE49-F238E27FC236}">
                          <a16:creationId xmlns:a16="http://schemas.microsoft.com/office/drawing/2014/main" id="{4BC6BF1D-DAA4-4FB3-A491-35DB0D2193EC}"/>
                        </a:ext>
                      </a:extLst>
                    </p:cNvPr>
                    <p:cNvPicPr/>
                    <p:nvPr/>
                  </p:nvPicPr>
                  <p:blipFill>
                    <a:blip r:embed="rId8"/>
                    <a:stretch>
                      <a:fillRect/>
                    </a:stretch>
                  </p:blipFill>
                  <p:spPr>
                    <a:xfrm>
                      <a:off x="8670112" y="2879240"/>
                      <a:ext cx="75531" cy="115200"/>
                    </a:xfrm>
                    <a:prstGeom prst="rect">
                      <a:avLst/>
                    </a:prstGeom>
                  </p:spPr>
                </p:pic>
              </mc:Fallback>
            </mc:AlternateContent>
          </p:grpSp>
          <p:grpSp>
            <p:nvGrpSpPr>
              <p:cNvPr id="61" name="Group 60">
                <a:extLst>
                  <a:ext uri="{FF2B5EF4-FFF2-40B4-BE49-F238E27FC236}">
                    <a16:creationId xmlns:a16="http://schemas.microsoft.com/office/drawing/2014/main" id="{CE7EFD44-98BC-4411-9B47-8AC1FAB8078E}"/>
                  </a:ext>
                </a:extLst>
              </p:cNvPr>
              <p:cNvGrpSpPr/>
              <p:nvPr/>
            </p:nvGrpSpPr>
            <p:grpSpPr>
              <a:xfrm rot="13500000" flipH="1">
                <a:off x="9726680" y="3516094"/>
                <a:ext cx="102960" cy="515790"/>
                <a:chOff x="9668086" y="3095600"/>
                <a:chExt cx="102960" cy="515790"/>
              </a:xfrm>
              <a:grpFill/>
            </p:grpSpPr>
            <mc:AlternateContent xmlns:mc="http://schemas.openxmlformats.org/markup-compatibility/2006">
              <mc:Choice xmlns:p14="http://schemas.microsoft.com/office/powerpoint/2010/main" Requires="p14">
                <p:contentPart p14:bwMode="auto" r:id="rId9">
                  <p14:nvContentPartPr>
                    <p14:cNvPr id="65" name="Ink 64">
                      <a:extLst>
                        <a:ext uri="{FF2B5EF4-FFF2-40B4-BE49-F238E27FC236}">
                          <a16:creationId xmlns:a16="http://schemas.microsoft.com/office/drawing/2014/main" id="{12404221-0E98-4257-A421-6485F1E62B4B}"/>
                        </a:ext>
                      </a:extLst>
                    </p14:cNvPr>
                    <p14:cNvContentPartPr/>
                    <p14:nvPr/>
                  </p14:nvContentPartPr>
                  <p14:xfrm>
                    <a:off x="9724875" y="3095600"/>
                    <a:ext cx="29520" cy="452880"/>
                  </p14:xfrm>
                </p:contentPart>
              </mc:Choice>
              <mc:Fallback>
                <p:pic>
                  <p:nvPicPr>
                    <p:cNvPr id="65" name="Ink 64">
                      <a:extLst>
                        <a:ext uri="{FF2B5EF4-FFF2-40B4-BE49-F238E27FC236}">
                          <a16:creationId xmlns:a16="http://schemas.microsoft.com/office/drawing/2014/main" id="{12404221-0E98-4257-A421-6485F1E62B4B}"/>
                        </a:ext>
                      </a:extLst>
                    </p:cNvPr>
                    <p:cNvPicPr/>
                    <p:nvPr/>
                  </p:nvPicPr>
                  <p:blipFill>
                    <a:blip r:embed="rId10"/>
                    <a:stretch>
                      <a:fillRect/>
                    </a:stretch>
                  </p:blipFill>
                  <p:spPr>
                    <a:xfrm>
                      <a:off x="9710475" y="3081200"/>
                      <a:ext cx="5760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9" name="Ink 68">
                      <a:extLst>
                        <a:ext uri="{FF2B5EF4-FFF2-40B4-BE49-F238E27FC236}">
                          <a16:creationId xmlns:a16="http://schemas.microsoft.com/office/drawing/2014/main" id="{4B741BEE-C316-4D0D-8FEC-706CEAFECCF9}"/>
                        </a:ext>
                      </a:extLst>
                    </p14:cNvPr>
                    <p14:cNvContentPartPr/>
                    <p14:nvPr/>
                  </p14:nvContentPartPr>
                  <p14:xfrm rot="1800000" flipH="1">
                    <a:off x="9668086" y="3555230"/>
                    <a:ext cx="102960" cy="56160"/>
                  </p14:xfrm>
                </p:contentPart>
              </mc:Choice>
              <mc:Fallback>
                <p:pic>
                  <p:nvPicPr>
                    <p:cNvPr id="69" name="Ink 68">
                      <a:extLst>
                        <a:ext uri="{FF2B5EF4-FFF2-40B4-BE49-F238E27FC236}">
                          <a16:creationId xmlns:a16="http://schemas.microsoft.com/office/drawing/2014/main" id="{4B741BEE-C316-4D0D-8FEC-706CEAFECCF9}"/>
                        </a:ext>
                      </a:extLst>
                    </p:cNvPr>
                    <p:cNvPicPr/>
                    <p:nvPr/>
                  </p:nvPicPr>
                  <p:blipFill>
                    <a:blip r:embed="rId12"/>
                    <a:stretch>
                      <a:fillRect/>
                    </a:stretch>
                  </p:blipFill>
                  <p:spPr>
                    <a:xfrm rot="1800000" flipH="1">
                      <a:off x="9653686" y="3540830"/>
                      <a:ext cx="131040" cy="84240"/>
                    </a:xfrm>
                    <a:prstGeom prst="rect">
                      <a:avLst/>
                    </a:prstGeom>
                  </p:spPr>
                </p:pic>
              </mc:Fallback>
            </mc:AlternateContent>
          </p:grpSp>
          <p:sp>
            <p:nvSpPr>
              <p:cNvPr id="63" name="TextBox 62">
                <a:extLst>
                  <a:ext uri="{FF2B5EF4-FFF2-40B4-BE49-F238E27FC236}">
                    <a16:creationId xmlns:a16="http://schemas.microsoft.com/office/drawing/2014/main" id="{68E1E3E8-9CA8-4EED-91C8-C9E5ADBE78CD}"/>
                  </a:ext>
                </a:extLst>
              </p:cNvPr>
              <p:cNvSpPr txBox="1"/>
              <p:nvPr/>
            </p:nvSpPr>
            <p:spPr>
              <a:xfrm>
                <a:off x="6360255" y="2127464"/>
                <a:ext cx="526106"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Cores</a:t>
                </a:r>
              </a:p>
            </p:txBody>
          </p:sp>
        </p:grpSp>
      </p:grpSp>
    </p:spTree>
    <p:extLst>
      <p:ext uri="{BB962C8B-B14F-4D97-AF65-F5344CB8AC3E}">
        <p14:creationId xmlns:p14="http://schemas.microsoft.com/office/powerpoint/2010/main" val="1478431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246FFFD3-630A-43F1-94DA-4BC8DDEF910B}"/>
              </a:ext>
            </a:extLst>
          </p:cNvPr>
          <p:cNvSpPr txBox="1">
            <a:spLocks noGrp="1"/>
          </p:cNvSpPr>
          <p:nvPr>
            <p:ph type="title" idx="4294967295"/>
          </p:nvPr>
        </p:nvSpPr>
        <p:spPr>
          <a:xfrm>
            <a:off x="467953" y="380497"/>
            <a:ext cx="9067800" cy="58578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mj-lt"/>
                <a:ea typeface="+mn-ea"/>
                <a:cs typeface="Segoe UI" panose="020B0502040204020203" pitchFamily="34" charset="0"/>
              </a:rPr>
              <a:t>Costs scale predictably from edge to datacenter</a:t>
            </a:r>
            <a:endParaRPr kumimoji="0" lang="en-US" sz="3200" b="0" i="1" u="none" strike="noStrike" kern="1200" cap="none" spc="0" normalizeH="0" baseline="0" noProof="0" dirty="0">
              <a:ln>
                <a:noFill/>
              </a:ln>
              <a:effectLst/>
              <a:uLnTx/>
              <a:uFillTx/>
              <a:latin typeface="+mj-lt"/>
              <a:ea typeface="+mn-ea"/>
              <a:cs typeface="Segoe UI" panose="020B0502040204020203" pitchFamily="34" charset="0"/>
            </a:endParaRPr>
          </a:p>
        </p:txBody>
      </p:sp>
      <p:grpSp>
        <p:nvGrpSpPr>
          <p:cNvPr id="4" name="Group 3">
            <a:extLst>
              <a:ext uri="{FF2B5EF4-FFF2-40B4-BE49-F238E27FC236}">
                <a16:creationId xmlns:a16="http://schemas.microsoft.com/office/drawing/2014/main" id="{55469499-C013-4D24-B269-860A596F5A31}"/>
              </a:ext>
              <a:ext uri="{C183D7F6-B498-43B3-948B-1728B52AA6E4}">
                <adec:decorative xmlns:adec="http://schemas.microsoft.com/office/drawing/2017/decorative" val="1"/>
              </a:ext>
            </a:extLst>
          </p:cNvPr>
          <p:cNvGrpSpPr/>
          <p:nvPr/>
        </p:nvGrpSpPr>
        <p:grpSpPr>
          <a:xfrm>
            <a:off x="643862" y="1829027"/>
            <a:ext cx="2605671" cy="3199946"/>
            <a:chOff x="643089" y="1828800"/>
            <a:chExt cx="2606040" cy="3200400"/>
          </a:xfrm>
        </p:grpSpPr>
        <p:sp>
          <p:nvSpPr>
            <p:cNvPr id="8" name="Rectangle 7">
              <a:extLst>
                <a:ext uri="{FF2B5EF4-FFF2-40B4-BE49-F238E27FC236}">
                  <a16:creationId xmlns:a16="http://schemas.microsoft.com/office/drawing/2014/main" id="{205B3306-8C17-4715-980A-BF8F023B6B8F}"/>
                </a:ext>
              </a:extLst>
            </p:cNvPr>
            <p:cNvSpPr/>
            <p:nvPr/>
          </p:nvSpPr>
          <p:spPr>
            <a:xfrm>
              <a:off x="643089"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40" name="Picture 16" descr="Image result for primergy tx1330">
              <a:extLst>
                <a:ext uri="{FF2B5EF4-FFF2-40B4-BE49-F238E27FC236}">
                  <a16:creationId xmlns:a16="http://schemas.microsoft.com/office/drawing/2014/main" id="{DFBF9ECA-8555-41FA-BFD3-56F48D6F015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039112" y="2068061"/>
              <a:ext cx="603608" cy="100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E41B0D-6A14-48B5-A378-1A0A15592FDF}"/>
                </a:ext>
              </a:extLst>
            </p:cNvPr>
            <p:cNvSpPr txBox="1"/>
            <p:nvPr/>
          </p:nvSpPr>
          <p:spPr>
            <a:xfrm>
              <a:off x="947671" y="3730436"/>
              <a:ext cx="1481496" cy="1034129"/>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PRIMERGY TX1330 M4</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cores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Cost per server</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386E0"/>
                  </a:solidFill>
                  <a:effectLst/>
                  <a:uLnTx/>
                  <a:uFillTx/>
                  <a:latin typeface="Segoe UI" panose="020B0502040204020203" pitchFamily="34" charset="0"/>
                  <a:ea typeface="+mn-ea"/>
                  <a:cs typeface="Segoe UI" panose="020B0502040204020203" pitchFamily="34" charset="0"/>
                </a:rPr>
                <a:t>$40 </a:t>
              </a: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/month</a:t>
              </a:r>
            </a:p>
          </p:txBody>
        </p:sp>
        <p:pic>
          <p:nvPicPr>
            <p:cNvPr id="18" name="Picture 17">
              <a:extLst>
                <a:ext uri="{FF2B5EF4-FFF2-40B4-BE49-F238E27FC236}">
                  <a16:creationId xmlns:a16="http://schemas.microsoft.com/office/drawing/2014/main" id="{59B37FBE-3722-4A12-8389-9E310076C5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3391" y="3350790"/>
              <a:ext cx="540974" cy="247745"/>
            </a:xfrm>
            <a:prstGeom prst="rect">
              <a:avLst/>
            </a:prstGeom>
          </p:spPr>
        </p:pic>
      </p:grpSp>
      <p:grpSp>
        <p:nvGrpSpPr>
          <p:cNvPr id="5" name="Group 4">
            <a:extLst>
              <a:ext uri="{FF2B5EF4-FFF2-40B4-BE49-F238E27FC236}">
                <a16:creationId xmlns:a16="http://schemas.microsoft.com/office/drawing/2014/main" id="{761E4B9E-0EB4-45C9-B613-FBAC69146AD1}"/>
              </a:ext>
              <a:ext uri="{C183D7F6-B498-43B3-948B-1728B52AA6E4}">
                <adec:decorative xmlns:adec="http://schemas.microsoft.com/office/drawing/2017/decorative" val="1"/>
              </a:ext>
            </a:extLst>
          </p:cNvPr>
          <p:cNvGrpSpPr/>
          <p:nvPr/>
        </p:nvGrpSpPr>
        <p:grpSpPr>
          <a:xfrm>
            <a:off x="3418502" y="1829027"/>
            <a:ext cx="2605671" cy="3199946"/>
            <a:chOff x="3418123" y="1828800"/>
            <a:chExt cx="2606040" cy="3200400"/>
          </a:xfrm>
        </p:grpSpPr>
        <p:sp>
          <p:nvSpPr>
            <p:cNvPr id="9" name="Rectangle 8">
              <a:extLst>
                <a:ext uri="{FF2B5EF4-FFF2-40B4-BE49-F238E27FC236}">
                  <a16:creationId xmlns:a16="http://schemas.microsoft.com/office/drawing/2014/main" id="{E13E50B4-8F0B-41C7-97B7-2FFBD5A20E20}"/>
                </a:ext>
              </a:extLst>
            </p:cNvPr>
            <p:cNvSpPr/>
            <p:nvPr/>
          </p:nvSpPr>
          <p:spPr>
            <a:xfrm>
              <a:off x="3418123"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4" name="Picture 10" descr="Image result for lenovo edge server se350">
              <a:extLst>
                <a:ext uri="{FF2B5EF4-FFF2-40B4-BE49-F238E27FC236}">
                  <a16:creationId xmlns:a16="http://schemas.microsoft.com/office/drawing/2014/main" id="{C469BDAF-7AFD-4FB1-B99F-081118DB4D00}"/>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ackgroundRemoval t="8046" b="94253" l="4196" r="97203">
                          <a14:foregroundMark x1="7692" y1="60920" x2="67133" y2="95402"/>
                          <a14:foregroundMark x1="67133" y1="95402" x2="60140" y2="81609"/>
                          <a14:foregroundMark x1="4895" y1="74713" x2="6993" y2="85057"/>
                          <a14:foregroundMark x1="63636" y1="75862" x2="89510" y2="62069"/>
                          <a14:foregroundMark x1="79720" y1="90805" x2="93706" y2="87356"/>
                          <a14:foregroundMark x1="97203" y1="80460" x2="86014" y2="70115"/>
                        </a14:backgroundRemoval>
                      </a14:imgEffect>
                    </a14:imgLayer>
                  </a14:imgProps>
                </a:ext>
                <a:ext uri="{28A0092B-C50C-407E-A947-70E740481C1C}">
                  <a14:useLocalDpi xmlns:a14="http://schemas.microsoft.com/office/drawing/2010/main"/>
                </a:ext>
              </a:extLst>
            </a:blip>
            <a:srcRect/>
            <a:stretch/>
          </p:blipFill>
          <p:spPr bwMode="auto">
            <a:xfrm>
              <a:off x="3756575" y="2312836"/>
              <a:ext cx="1019993" cy="6229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img-prod-cms-rt-microsoft-com.akamaized.net/cms/api/am/imageFileData/RE1B7aX?ver=9ffa">
              <a:extLst>
                <a:ext uri="{FF2B5EF4-FFF2-40B4-BE49-F238E27FC236}">
                  <a16:creationId xmlns:a16="http://schemas.microsoft.com/office/drawing/2014/main" id="{861BF924-3C52-4032-B8FA-B686AD2C5605}"/>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767878" y="3388905"/>
              <a:ext cx="594193" cy="17151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355BFE3-144F-41E0-8BA2-F19DBD2C2AEE}"/>
                </a:ext>
              </a:extLst>
            </p:cNvPr>
            <p:cNvSpPr txBox="1"/>
            <p:nvPr/>
          </p:nvSpPr>
          <p:spPr>
            <a:xfrm>
              <a:off x="3722000" y="3730436"/>
              <a:ext cx="1279698" cy="1015807"/>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ThinkAgile MX1021</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 cores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Cost per server</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386E0"/>
                  </a:solidFill>
                  <a:effectLst/>
                  <a:uLnTx/>
                  <a:uFillTx/>
                  <a:latin typeface="Segoe UI" panose="020B0502040204020203" pitchFamily="34" charset="0"/>
                  <a:ea typeface="+mn-ea"/>
                  <a:cs typeface="Segoe UI" panose="020B0502040204020203" pitchFamily="34" charset="0"/>
                </a:rPr>
                <a:t>$80 </a:t>
              </a: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/month</a:t>
              </a:r>
            </a:p>
          </p:txBody>
        </p:sp>
      </p:grpSp>
      <p:grpSp>
        <p:nvGrpSpPr>
          <p:cNvPr id="6" name="Group 5">
            <a:extLst>
              <a:ext uri="{FF2B5EF4-FFF2-40B4-BE49-F238E27FC236}">
                <a16:creationId xmlns:a16="http://schemas.microsoft.com/office/drawing/2014/main" id="{C1E3B187-E3F0-4847-8B79-3E032525336D}"/>
              </a:ext>
              <a:ext uri="{C183D7F6-B498-43B3-948B-1728B52AA6E4}">
                <adec:decorative xmlns:adec="http://schemas.microsoft.com/office/drawing/2017/decorative" val="1"/>
              </a:ext>
            </a:extLst>
          </p:cNvPr>
          <p:cNvGrpSpPr/>
          <p:nvPr/>
        </p:nvGrpSpPr>
        <p:grpSpPr>
          <a:xfrm>
            <a:off x="6195188" y="1829027"/>
            <a:ext cx="2605671" cy="3199946"/>
            <a:chOff x="6195202" y="1828800"/>
            <a:chExt cx="2606040" cy="3200400"/>
          </a:xfrm>
        </p:grpSpPr>
        <p:sp>
          <p:nvSpPr>
            <p:cNvPr id="10" name="Rectangle 9">
              <a:extLst>
                <a:ext uri="{FF2B5EF4-FFF2-40B4-BE49-F238E27FC236}">
                  <a16:creationId xmlns:a16="http://schemas.microsoft.com/office/drawing/2014/main" id="{77B548C6-DF5B-427E-B89E-C65580556DCA}"/>
                </a:ext>
              </a:extLst>
            </p:cNvPr>
            <p:cNvSpPr/>
            <p:nvPr/>
          </p:nvSpPr>
          <p:spPr>
            <a:xfrm>
              <a:off x="6195202"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8" name="Picture 14" descr="Image result for dell r640">
              <a:extLst>
                <a:ext uri="{FF2B5EF4-FFF2-40B4-BE49-F238E27FC236}">
                  <a16:creationId xmlns:a16="http://schemas.microsoft.com/office/drawing/2014/main" id="{80BED15F-849C-4F80-8E63-1E9992C358F9}"/>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6533792" y="2557648"/>
              <a:ext cx="1726286" cy="4454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05CBEEB-363A-470C-8D34-7907890ED72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89257" y="3421449"/>
              <a:ext cx="777482" cy="138971"/>
            </a:xfrm>
            <a:prstGeom prst="rect">
              <a:avLst/>
            </a:prstGeom>
            <a:solidFill>
              <a:srgbClr val="000000"/>
            </a:solidFill>
          </p:spPr>
        </p:pic>
        <p:sp>
          <p:nvSpPr>
            <p:cNvPr id="52" name="TextBox 51">
              <a:extLst>
                <a:ext uri="{FF2B5EF4-FFF2-40B4-BE49-F238E27FC236}">
                  <a16:creationId xmlns:a16="http://schemas.microsoft.com/office/drawing/2014/main" id="{A85F8D93-7F04-4580-A0B1-DE140E115695}"/>
                </a:ext>
              </a:extLst>
            </p:cNvPr>
            <p:cNvSpPr txBox="1"/>
            <p:nvPr/>
          </p:nvSpPr>
          <p:spPr>
            <a:xfrm>
              <a:off x="6496300" y="3730435"/>
              <a:ext cx="1667680" cy="1015807"/>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Integrated System AX-640</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16 cores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Cost per </a:t>
              </a: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server</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386E0"/>
                  </a:solidFill>
                  <a:effectLst/>
                  <a:uLnTx/>
                  <a:uFillTx/>
                  <a:latin typeface="Segoe UI" panose="020B0502040204020203" pitchFamily="34" charset="0"/>
                  <a:ea typeface="+mn-ea"/>
                  <a:cs typeface="Segoe UI" panose="020B0502040204020203" pitchFamily="34" charset="0"/>
                </a:rPr>
                <a:t>$160</a:t>
              </a:r>
              <a:r>
                <a:rPr kumimoji="0" lang="en-US" sz="15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/month</a:t>
              </a:r>
            </a:p>
          </p:txBody>
        </p:sp>
      </p:grpSp>
      <p:grpSp>
        <p:nvGrpSpPr>
          <p:cNvPr id="7" name="Group 6">
            <a:extLst>
              <a:ext uri="{FF2B5EF4-FFF2-40B4-BE49-F238E27FC236}">
                <a16:creationId xmlns:a16="http://schemas.microsoft.com/office/drawing/2014/main" id="{A5B1E197-8B3D-4219-890A-2E4E722457D1}"/>
              </a:ext>
              <a:ext uri="{C183D7F6-B498-43B3-948B-1728B52AA6E4}">
                <adec:decorative xmlns:adec="http://schemas.microsoft.com/office/drawing/2017/decorative" val="1"/>
              </a:ext>
            </a:extLst>
          </p:cNvPr>
          <p:cNvGrpSpPr/>
          <p:nvPr/>
        </p:nvGrpSpPr>
        <p:grpSpPr>
          <a:xfrm>
            <a:off x="8971873" y="1829027"/>
            <a:ext cx="2605671" cy="3199946"/>
            <a:chOff x="8972281" y="1828800"/>
            <a:chExt cx="2606040" cy="3200400"/>
          </a:xfrm>
        </p:grpSpPr>
        <p:sp>
          <p:nvSpPr>
            <p:cNvPr id="11" name="Rectangle 10">
              <a:extLst>
                <a:ext uri="{FF2B5EF4-FFF2-40B4-BE49-F238E27FC236}">
                  <a16:creationId xmlns:a16="http://schemas.microsoft.com/office/drawing/2014/main" id="{3DFAD8FD-6117-47E1-885A-1AA3F2C7609C}"/>
                </a:ext>
              </a:extLst>
            </p:cNvPr>
            <p:cNvSpPr/>
            <p:nvPr/>
          </p:nvSpPr>
          <p:spPr>
            <a:xfrm>
              <a:off x="8972281"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Image result for hpe dl380">
              <a:extLst>
                <a:ext uri="{FF2B5EF4-FFF2-40B4-BE49-F238E27FC236}">
                  <a16:creationId xmlns:a16="http://schemas.microsoft.com/office/drawing/2014/main" id="{286FE403-1706-4647-B3A1-288E907E6759}"/>
                </a:ext>
              </a:extLst>
            </p:cNvPr>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9346" b="89720" l="5036" r="93525">
                          <a14:foregroundMark x1="11871" y1="42991" x2="18705" y2="43925"/>
                          <a14:foregroundMark x1="5036" y1="42056" x2="8273" y2="74766"/>
                          <a14:foregroundMark x1="89209" y1="45794" x2="93525" y2="71963"/>
                          <a14:foregroundMark x1="23022" y1="15888" x2="82014" y2="30841"/>
                        </a14:backgroundRemoval>
                      </a14:imgEffect>
                    </a14:imgLayer>
                  </a14:imgProps>
                </a:ext>
                <a:ext uri="{28A0092B-C50C-407E-A947-70E740481C1C}">
                  <a14:useLocalDpi xmlns:a14="http://schemas.microsoft.com/office/drawing/2010/main"/>
                </a:ext>
              </a:extLst>
            </a:blip>
            <a:srcRect/>
            <a:stretch>
              <a:fillRect/>
            </a:stretch>
          </p:blipFill>
          <p:spPr bwMode="auto">
            <a:xfrm>
              <a:off x="9300985" y="2374281"/>
              <a:ext cx="1696606" cy="6521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886657F-63FF-4324-8983-07F85C60C367}"/>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359850" y="3350790"/>
              <a:ext cx="671604" cy="290011"/>
            </a:xfrm>
            <a:prstGeom prst="rect">
              <a:avLst/>
            </a:prstGeom>
            <a:solidFill>
              <a:srgbClr val="000000"/>
            </a:solidFill>
          </p:spPr>
        </p:pic>
        <p:sp>
          <p:nvSpPr>
            <p:cNvPr id="57" name="TextBox 56">
              <a:extLst>
                <a:ext uri="{FF2B5EF4-FFF2-40B4-BE49-F238E27FC236}">
                  <a16:creationId xmlns:a16="http://schemas.microsoft.com/office/drawing/2014/main" id="{4357BDC4-3B2B-4729-87ED-9EA5AF0032BD}"/>
                </a:ext>
              </a:extLst>
            </p:cNvPr>
            <p:cNvSpPr txBox="1"/>
            <p:nvPr/>
          </p:nvSpPr>
          <p:spPr>
            <a:xfrm>
              <a:off x="9276768" y="3730436"/>
              <a:ext cx="1537600" cy="1034129"/>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sv-SE"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ProLiant DL 380 Gen 10</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24 cores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Cost per serv</a:t>
              </a: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er</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386E0"/>
                  </a:solidFill>
                  <a:effectLst/>
                  <a:uLnTx/>
                  <a:uFillTx/>
                  <a:latin typeface="Segoe UI" panose="020B0502040204020203" pitchFamily="34" charset="0"/>
                  <a:ea typeface="+mn-ea"/>
                  <a:cs typeface="Segoe UI" panose="020B0502040204020203" pitchFamily="34" charset="0"/>
                </a:rPr>
                <a:t>$240 </a:t>
              </a: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/month</a:t>
              </a:r>
            </a:p>
          </p:txBody>
        </p:sp>
      </p:grpSp>
      <p:grpSp>
        <p:nvGrpSpPr>
          <p:cNvPr id="12" name="Group 11">
            <a:extLst>
              <a:ext uri="{FF2B5EF4-FFF2-40B4-BE49-F238E27FC236}">
                <a16:creationId xmlns:a16="http://schemas.microsoft.com/office/drawing/2014/main" id="{1C5300C1-35F4-4BB1-B888-87E9D67A617F}"/>
              </a:ext>
              <a:ext uri="{C183D7F6-B498-43B3-948B-1728B52AA6E4}">
                <adec:decorative xmlns:adec="http://schemas.microsoft.com/office/drawing/2017/decorative" val="1"/>
              </a:ext>
            </a:extLst>
          </p:cNvPr>
          <p:cNvGrpSpPr/>
          <p:nvPr/>
        </p:nvGrpSpPr>
        <p:grpSpPr>
          <a:xfrm>
            <a:off x="613426" y="5739520"/>
            <a:ext cx="10968198" cy="484679"/>
            <a:chOff x="612648" y="5739848"/>
            <a:chExt cx="10969754" cy="484748"/>
          </a:xfrm>
        </p:grpSpPr>
        <p:sp>
          <p:nvSpPr>
            <p:cNvPr id="44" name="TextBox 43">
              <a:extLst>
                <a:ext uri="{FF2B5EF4-FFF2-40B4-BE49-F238E27FC236}">
                  <a16:creationId xmlns:a16="http://schemas.microsoft.com/office/drawing/2014/main" id="{2A2DC288-4B9E-4CAA-B242-E800B61FC279}"/>
                </a:ext>
              </a:extLst>
            </p:cNvPr>
            <p:cNvSpPr txBox="1"/>
            <p:nvPr/>
          </p:nvSpPr>
          <p:spPr>
            <a:xfrm>
              <a:off x="4776568" y="5739848"/>
              <a:ext cx="2638864" cy="484748"/>
            </a:xfrm>
            <a:prstGeom prst="rect">
              <a:avLst/>
            </a:prstGeom>
            <a:noFill/>
            <a:ln>
              <a:solidFill>
                <a:srgbClr val="50E6FF"/>
              </a:solidFill>
            </a:ln>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No minimum or maximum</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(starts from 1 core for 1 day)</a:t>
              </a:r>
            </a:p>
          </p:txBody>
        </p:sp>
        <p:grpSp>
          <p:nvGrpSpPr>
            <p:cNvPr id="2" name="Group 1">
              <a:extLst>
                <a:ext uri="{FF2B5EF4-FFF2-40B4-BE49-F238E27FC236}">
                  <a16:creationId xmlns:a16="http://schemas.microsoft.com/office/drawing/2014/main" id="{8BF4C6AA-1DAA-49AA-BC08-E6EAF8881870}"/>
                </a:ext>
              </a:extLst>
            </p:cNvPr>
            <p:cNvGrpSpPr/>
            <p:nvPr/>
          </p:nvGrpSpPr>
          <p:grpSpPr>
            <a:xfrm>
              <a:off x="612648" y="5795263"/>
              <a:ext cx="3657600" cy="366226"/>
              <a:chOff x="609600" y="5795305"/>
              <a:chExt cx="3657600" cy="366226"/>
            </a:xfrm>
          </p:grpSpPr>
          <p:cxnSp>
            <p:nvCxnSpPr>
              <p:cNvPr id="29" name="Straight Connector 28">
                <a:extLst>
                  <a:ext uri="{FF2B5EF4-FFF2-40B4-BE49-F238E27FC236}">
                    <a16:creationId xmlns:a16="http://schemas.microsoft.com/office/drawing/2014/main" id="{FDF3B875-88B8-4AA6-BC8A-92283055C090}"/>
                  </a:ext>
                </a:extLst>
              </p:cNvPr>
              <p:cNvCxnSpPr>
                <a:cxnSpLocks/>
              </p:cNvCxnSpPr>
              <p:nvPr/>
            </p:nvCxnSpPr>
            <p:spPr>
              <a:xfrm>
                <a:off x="609600" y="5978651"/>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700743-F282-4666-9350-5B1308A7D589}"/>
                  </a:ext>
                </a:extLst>
              </p:cNvPr>
              <p:cNvCxnSpPr>
                <a:cxnSpLocks/>
              </p:cNvCxnSpPr>
              <p:nvPr/>
            </p:nvCxnSpPr>
            <p:spPr>
              <a:xfrm flipH="1">
                <a:off x="609600" y="5795305"/>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C0C2F54-0DF8-4365-8B3A-E2C7A231DA0E}"/>
                  </a:ext>
                </a:extLst>
              </p:cNvPr>
              <p:cNvCxnSpPr>
                <a:cxnSpLocks/>
              </p:cNvCxnSpPr>
              <p:nvPr/>
            </p:nvCxnSpPr>
            <p:spPr>
              <a:xfrm>
                <a:off x="609600" y="5978652"/>
                <a:ext cx="3657600" cy="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84B006E-CB06-4B01-81D2-54FF17FB3528}"/>
                </a:ext>
              </a:extLst>
            </p:cNvPr>
            <p:cNvGrpSpPr/>
            <p:nvPr/>
          </p:nvGrpSpPr>
          <p:grpSpPr>
            <a:xfrm flipH="1">
              <a:off x="7907024" y="5795263"/>
              <a:ext cx="3675378" cy="366226"/>
              <a:chOff x="609600" y="5795305"/>
              <a:chExt cx="3675378" cy="366226"/>
            </a:xfrm>
          </p:grpSpPr>
          <p:cxnSp>
            <p:nvCxnSpPr>
              <p:cNvPr id="34" name="Straight Connector 33">
                <a:extLst>
                  <a:ext uri="{FF2B5EF4-FFF2-40B4-BE49-F238E27FC236}">
                    <a16:creationId xmlns:a16="http://schemas.microsoft.com/office/drawing/2014/main" id="{8D961D49-455F-4DEC-AE24-B17A441F3E81}"/>
                  </a:ext>
                </a:extLst>
              </p:cNvPr>
              <p:cNvCxnSpPr>
                <a:cxnSpLocks/>
              </p:cNvCxnSpPr>
              <p:nvPr/>
            </p:nvCxnSpPr>
            <p:spPr>
              <a:xfrm>
                <a:off x="609600" y="5978651"/>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FC1AA3-BD26-4891-82DC-5AF3E21B45BE}"/>
                  </a:ext>
                </a:extLst>
              </p:cNvPr>
              <p:cNvCxnSpPr>
                <a:cxnSpLocks/>
              </p:cNvCxnSpPr>
              <p:nvPr/>
            </p:nvCxnSpPr>
            <p:spPr>
              <a:xfrm flipH="1">
                <a:off x="609600" y="5795305"/>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04BFFC-9661-494E-98F6-3785F79156DD}"/>
                  </a:ext>
                </a:extLst>
              </p:cNvPr>
              <p:cNvCxnSpPr>
                <a:cxnSpLocks/>
              </p:cNvCxnSpPr>
              <p:nvPr/>
            </p:nvCxnSpPr>
            <p:spPr>
              <a:xfrm>
                <a:off x="627378" y="5978652"/>
                <a:ext cx="3657600" cy="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4133EE61-189A-4F27-9FCA-108E1A8D0A08}"/>
              </a:ext>
            </a:extLst>
          </p:cNvPr>
          <p:cNvSpPr txBox="1"/>
          <p:nvPr/>
        </p:nvSpPr>
        <p:spPr>
          <a:xfrm>
            <a:off x="437933" y="975736"/>
            <a:ext cx="1055896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a:ea typeface="+mn-ea"/>
                <a:cs typeface="+mn-cs"/>
              </a:rPr>
              <a:t>Example of scale based on actual offering – not reflective of all OEM solutions</a:t>
            </a:r>
          </a:p>
        </p:txBody>
      </p:sp>
    </p:spTree>
    <p:extLst>
      <p:ext uri="{BB962C8B-B14F-4D97-AF65-F5344CB8AC3E}">
        <p14:creationId xmlns:p14="http://schemas.microsoft.com/office/powerpoint/2010/main" val="228861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82C6A9-76D5-4D1B-AA42-3442233FCAC8}"/>
              </a:ext>
              <a:ext uri="{C183D7F6-B498-43B3-948B-1728B52AA6E4}">
                <adec:decorative xmlns:adec="http://schemas.microsoft.com/office/drawing/2017/decorative" val="1"/>
              </a:ext>
            </a:extLst>
          </p:cNvPr>
          <p:cNvSpPr/>
          <p:nvPr/>
        </p:nvSpPr>
        <p:spPr>
          <a:xfrm>
            <a:off x="483330" y="1118477"/>
            <a:ext cx="11557229" cy="33855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50E6FF"/>
                </a:solidFill>
                <a:effectLst/>
                <a:uLnTx/>
                <a:uFillTx/>
                <a:latin typeface="+mj-lt"/>
                <a:ea typeface="+mn-ea"/>
                <a:cs typeface="Segoe UI Light"/>
              </a:rPr>
              <a:t>Sell as much Windows Server as customer needs, adjust for environments (ROBO, ROBO/Mid-market, Datacenter)</a:t>
            </a:r>
          </a:p>
        </p:txBody>
      </p:sp>
      <p:sp>
        <p:nvSpPr>
          <p:cNvPr id="53" name="TextBox 52">
            <a:extLst>
              <a:ext uri="{FF2B5EF4-FFF2-40B4-BE49-F238E27FC236}">
                <a16:creationId xmlns:a16="http://schemas.microsoft.com/office/drawing/2014/main" id="{E4FE67FB-88F2-4E10-9520-FAC790F12C51}"/>
              </a:ext>
              <a:ext uri="{C183D7F6-B498-43B3-948B-1728B52AA6E4}">
                <adec:decorative xmlns:adec="http://schemas.microsoft.com/office/drawing/2017/decorative" val="1"/>
              </a:ext>
            </a:extLst>
          </p:cNvPr>
          <p:cNvSpPr txBox="1"/>
          <p:nvPr/>
        </p:nvSpPr>
        <p:spPr>
          <a:xfrm>
            <a:off x="343800" y="2913943"/>
            <a:ext cx="1927460" cy="314702"/>
          </a:xfrm>
          <a:prstGeom prst="rect">
            <a:avLst/>
          </a:prstGeom>
          <a:noFill/>
        </p:spPr>
        <p:txBody>
          <a:bodyPr wrap="square" lIns="91440" tIns="45720" rIns="91440" bIns="45720" rtlCol="0" anchor="t">
            <a:spAutoFit/>
          </a:bodyPr>
          <a:lstStyle>
            <a:defPPr>
              <a:defRPr lang="en-US"/>
            </a:defPPr>
            <a:lvl1pPr algn="r">
              <a:lnSpc>
                <a:spcPct val="150000"/>
              </a:lnSpc>
              <a:defRPr sz="10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latin typeface="Segoe UI"/>
                <a:ea typeface="+mn-ea"/>
                <a:cs typeface="Segoe UI"/>
              </a:rPr>
              <a:t>Typical environment: </a:t>
            </a:r>
          </a:p>
        </p:txBody>
      </p:sp>
      <p:sp>
        <p:nvSpPr>
          <p:cNvPr id="54" name="TextBox 53">
            <a:extLst>
              <a:ext uri="{FF2B5EF4-FFF2-40B4-BE49-F238E27FC236}">
                <a16:creationId xmlns:a16="http://schemas.microsoft.com/office/drawing/2014/main" id="{620096C0-D452-4A3E-8118-ECF48FE8CC3C}"/>
              </a:ext>
              <a:ext uri="{C183D7F6-B498-43B3-948B-1728B52AA6E4}">
                <adec:decorative xmlns:adec="http://schemas.microsoft.com/office/drawing/2017/decorative" val="1"/>
              </a:ext>
            </a:extLst>
          </p:cNvPr>
          <p:cNvSpPr txBox="1"/>
          <p:nvPr/>
        </p:nvSpPr>
        <p:spPr>
          <a:xfrm>
            <a:off x="343800" y="3182639"/>
            <a:ext cx="1927460" cy="568617"/>
          </a:xfrm>
          <a:prstGeom prst="rect">
            <a:avLst/>
          </a:prstGeom>
          <a:noFill/>
        </p:spPr>
        <p:txBody>
          <a:bodyPr wrap="square" lIns="91440" tIns="45720" rIns="91440" bIns="45720" rtlCol="0" anchor="t">
            <a:spAutoFit/>
          </a:bodyPr>
          <a:lstStyle>
            <a:defPPr>
              <a:defRPr lang="en-US"/>
            </a:defPPr>
            <a:lvl1pPr algn="r">
              <a:lnSpc>
                <a:spcPct val="150000"/>
              </a:lnSpc>
              <a:defRPr sz="10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chemeClr val="bg1"/>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Segoe UI"/>
                <a:ea typeface="+mn-ea"/>
                <a:cs typeface="Segoe UI"/>
              </a:rPr>
              <a:t>Customers want to run: </a:t>
            </a:r>
            <a:endParaRPr kumimoji="0" 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55" name="TextBox 54">
            <a:extLst>
              <a:ext uri="{FF2B5EF4-FFF2-40B4-BE49-F238E27FC236}">
                <a16:creationId xmlns:a16="http://schemas.microsoft.com/office/drawing/2014/main" id="{25BDFBC0-E7BC-4EA0-916E-D655B543292C}"/>
              </a:ext>
              <a:ext uri="{C183D7F6-B498-43B3-948B-1728B52AA6E4}">
                <adec:decorative xmlns:adec="http://schemas.microsoft.com/office/drawing/2017/decorative" val="1"/>
              </a:ext>
            </a:extLst>
          </p:cNvPr>
          <p:cNvSpPr txBox="1"/>
          <p:nvPr/>
        </p:nvSpPr>
        <p:spPr>
          <a:xfrm>
            <a:off x="343800" y="4376838"/>
            <a:ext cx="1927460" cy="314702"/>
          </a:xfrm>
          <a:prstGeom prst="rect">
            <a:avLst/>
          </a:prstGeom>
          <a:noFill/>
        </p:spPr>
        <p:txBody>
          <a:bodyPr wrap="square" lIns="91440" tIns="45720" rIns="91440" bIns="45720" rtlCol="0" anchor="t">
            <a:spAutoFit/>
          </a:bodyPr>
          <a:lstStyle>
            <a:defPPr>
              <a:defRPr lang="en-US"/>
            </a:defPPr>
            <a:lvl1pPr algn="r">
              <a:lnSpc>
                <a:spcPct val="150000"/>
              </a:lnSpc>
              <a:defRPr sz="10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latin typeface="Segoe UI"/>
                <a:ea typeface="+mn-ea"/>
                <a:cs typeface="Segoe UI"/>
              </a:rPr>
              <a:t>What to buy:</a:t>
            </a:r>
            <a:endPar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ED6E91F1-4ABD-4D1E-9FB8-43D659D2B4AE}"/>
              </a:ext>
              <a:ext uri="{C183D7F6-B498-43B3-948B-1728B52AA6E4}">
                <adec:decorative xmlns:adec="http://schemas.microsoft.com/office/drawing/2017/decorative" val="1"/>
              </a:ext>
            </a:extLst>
          </p:cNvPr>
          <p:cNvSpPr txBox="1"/>
          <p:nvPr/>
        </p:nvSpPr>
        <p:spPr>
          <a:xfrm>
            <a:off x="343800" y="4823844"/>
            <a:ext cx="1383175" cy="314702"/>
          </a:xfrm>
          <a:prstGeom prst="rect">
            <a:avLst/>
          </a:prstGeom>
          <a:noFill/>
        </p:spPr>
        <p:txBody>
          <a:bodyPr wrap="square" rtlCol="0">
            <a:spAutoFit/>
          </a:bodyPr>
          <a:lstStyle>
            <a:defPPr>
              <a:defRPr lang="en-US"/>
            </a:defPPr>
            <a:lvl1pPr algn="r">
              <a:lnSpc>
                <a:spcPct val="150000"/>
              </a:lnSpc>
              <a:defRPr sz="10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A162D0"/>
                </a:solidFill>
                <a:effectLst/>
                <a:uLnTx/>
                <a:uFillTx/>
                <a:latin typeface="Segoe UI" panose="020B0502040204020203" pitchFamily="34" charset="0"/>
                <a:ea typeface="+mn-ea"/>
                <a:cs typeface="Segoe UI" panose="020B0502040204020203" pitchFamily="34" charset="0"/>
              </a:rPr>
              <a:t>Host: </a:t>
            </a:r>
            <a:r>
              <a:rPr kumimoji="0" lang="en-US" sz="1100" b="0" i="0" u="none" strike="noStrike" kern="1200" cap="none" spc="0" normalizeH="0" baseline="0" noProof="0" dirty="0">
                <a:ln>
                  <a:noFill/>
                </a:ln>
                <a:solidFill>
                  <a:srgbClr val="A162D0"/>
                </a:solidFill>
                <a:effectLst/>
                <a:uLnTx/>
                <a:uFillTx/>
                <a:latin typeface="Segoe UI" panose="020B0502040204020203" pitchFamily="34" charset="0"/>
                <a:ea typeface="+mn-ea"/>
                <a:cs typeface="Segoe UI" panose="020B0502040204020203" pitchFamily="34" charset="0"/>
              </a:rPr>
              <a:t>Subscription </a:t>
            </a:r>
          </a:p>
        </p:txBody>
      </p:sp>
      <p:sp>
        <p:nvSpPr>
          <p:cNvPr id="11" name="TextBox 10">
            <a:extLst>
              <a:ext uri="{FF2B5EF4-FFF2-40B4-BE49-F238E27FC236}">
                <a16:creationId xmlns:a16="http://schemas.microsoft.com/office/drawing/2014/main" id="{6802C371-FD9B-4BAE-8BF6-8C2C556CFB4F}"/>
              </a:ext>
              <a:ext uri="{C183D7F6-B498-43B3-948B-1728B52AA6E4}">
                <adec:decorative xmlns:adec="http://schemas.microsoft.com/office/drawing/2017/decorative" val="1"/>
              </a:ext>
            </a:extLst>
          </p:cNvPr>
          <p:cNvSpPr txBox="1"/>
          <p:nvPr/>
        </p:nvSpPr>
        <p:spPr>
          <a:xfrm>
            <a:off x="343800" y="5285675"/>
            <a:ext cx="1389758" cy="314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Guest: </a:t>
            </a:r>
            <a:r>
              <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Perpetual </a:t>
            </a:r>
          </a:p>
        </p:txBody>
      </p:sp>
      <p:grpSp>
        <p:nvGrpSpPr>
          <p:cNvPr id="3" name="Group 2">
            <a:extLst>
              <a:ext uri="{FF2B5EF4-FFF2-40B4-BE49-F238E27FC236}">
                <a16:creationId xmlns:a16="http://schemas.microsoft.com/office/drawing/2014/main" id="{79C0B598-1D26-4B8D-8762-CC1B6FA8F720}"/>
              </a:ext>
              <a:ext uri="{C183D7F6-B498-43B3-948B-1728B52AA6E4}">
                <adec:decorative xmlns:adec="http://schemas.microsoft.com/office/drawing/2017/decorative" val="1"/>
              </a:ext>
            </a:extLst>
          </p:cNvPr>
          <p:cNvGrpSpPr/>
          <p:nvPr/>
        </p:nvGrpSpPr>
        <p:grpSpPr>
          <a:xfrm>
            <a:off x="2198481" y="1887657"/>
            <a:ext cx="2468880" cy="4167369"/>
            <a:chOff x="728319" y="1987709"/>
            <a:chExt cx="2514600" cy="4119393"/>
          </a:xfrm>
        </p:grpSpPr>
        <p:sp>
          <p:nvSpPr>
            <p:cNvPr id="15" name="Rectangle 14">
              <a:extLst>
                <a:ext uri="{FF2B5EF4-FFF2-40B4-BE49-F238E27FC236}">
                  <a16:creationId xmlns:a16="http://schemas.microsoft.com/office/drawing/2014/main" id="{ACC7E2DB-32FA-4373-B4AE-0170BD38826C}"/>
                </a:ext>
              </a:extLst>
            </p:cNvPr>
            <p:cNvSpPr/>
            <p:nvPr/>
          </p:nvSpPr>
          <p:spPr>
            <a:xfrm>
              <a:off x="728319" y="1987709"/>
              <a:ext cx="2514600" cy="4117358"/>
            </a:xfrm>
            <a:prstGeom prst="rect">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8266FDEC-03DC-434E-9D60-C1E1EBD55DCF}"/>
                </a:ext>
              </a:extLst>
            </p:cNvPr>
            <p:cNvSpPr txBox="1"/>
            <p:nvPr/>
          </p:nvSpPr>
          <p:spPr>
            <a:xfrm>
              <a:off x="922037" y="3069233"/>
              <a:ext cx="2089958" cy="3037869"/>
            </a:xfrm>
            <a:prstGeom prst="rect">
              <a:avLst/>
            </a:prstGeom>
            <a:noFill/>
          </p:spPr>
          <p:txBody>
            <a:bodyPr wrap="square" lIns="91440" tIns="45720" rIns="91440" bIns="45720"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a:ea typeface="+mn-ea"/>
                  <a:cs typeface="Segoe UI"/>
                </a:rPr>
                <a:t>ROBO/Mid-market (not a traditional Microsoft shop)</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a:ea typeface="+mn-ea"/>
                  <a:cs typeface="Segoe UI"/>
                </a:rPr>
                <a:t>Linux applications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a:ea typeface="+mn-ea"/>
                  <a:cs typeface="Segoe UI"/>
                </a:rPr>
                <a:t>Open-source software</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a:ea typeface="+mn-ea"/>
                  <a:cs typeface="Segoe UI"/>
                </a:rPr>
                <a:t>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E7E6E6">
                      <a:lumMod val="50000"/>
                    </a:srgbClr>
                  </a:solidFill>
                  <a:effectLst/>
                  <a:uLnTx/>
                  <a:uFillTx/>
                  <a:latin typeface="Segoe UI"/>
                  <a:ea typeface="+mn-ea"/>
                  <a:cs typeface="Segoe UI"/>
                </a:rPr>
                <a:t>  </a:t>
              </a:r>
              <a:r>
                <a:rPr kumimoji="0" lang="en-US" sz="1050" b="1" i="0" u="none" strike="noStrike" kern="1200" cap="none" spc="0" normalizeH="0" baseline="0" noProof="0" dirty="0">
                  <a:ln>
                    <a:noFill/>
                  </a:ln>
                  <a:solidFill>
                    <a:srgbClr val="E7E6E6">
                      <a:lumMod val="50000"/>
                    </a:srgbClr>
                  </a:solidFill>
                  <a:effectLst/>
                  <a:uLnTx/>
                  <a:uFillTx/>
                  <a:latin typeface="Segoe UI"/>
                  <a:ea typeface="Segoe UI Black" panose="020B0A02040204020203" pitchFamily="34" charset="0"/>
                  <a:cs typeface="Segoe UI"/>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A162D0"/>
                  </a:solidFill>
                  <a:effectLst/>
                  <a:uLnTx/>
                  <a:uFillTx/>
                  <a:latin typeface="Segoe UI"/>
                  <a:ea typeface="+mn-ea"/>
                  <a:cs typeface="Segoe UI"/>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E7E6E6">
                      <a:lumMod val="50000"/>
                    </a:srgbClr>
                  </a:solidFill>
                  <a:effectLst/>
                  <a:uLnTx/>
                  <a:uFillTx/>
                  <a:latin typeface="Segoe UI"/>
                  <a:ea typeface="+mn-ea"/>
                  <a:cs typeface="Segoe UI"/>
                </a:rPr>
                <a:t>  </a:t>
              </a:r>
              <a:r>
                <a:rPr kumimoji="0" lang="en-US" sz="1050" b="1" i="0" u="none" strike="noStrike" kern="1200" cap="none" spc="0" normalizeH="0" baseline="0" noProof="0" dirty="0">
                  <a:ln>
                    <a:noFill/>
                  </a:ln>
                  <a:solidFill>
                    <a:srgbClr val="E7E6E6">
                      <a:lumMod val="50000"/>
                    </a:srgbClr>
                  </a:solidFill>
                  <a:effectLst/>
                  <a:uLnTx/>
                  <a:uFillTx/>
                  <a:latin typeface="Segoe UI"/>
                  <a:ea typeface="Segoe UI Black" panose="020B0A02040204020203" pitchFamily="34" charset="0"/>
                  <a:cs typeface="Segoe UI"/>
                </a:rPr>
                <a:t>+</a:t>
              </a:r>
              <a:r>
                <a:rPr kumimoji="0" lang="en-US" sz="1050" b="1" i="0" u="none" strike="noStrike" kern="1200" cap="none" spc="0" normalizeH="0" baseline="0" noProof="0" dirty="0">
                  <a:ln>
                    <a:noFill/>
                  </a:ln>
                  <a:solidFill>
                    <a:srgbClr val="E7E6E6">
                      <a:lumMod val="50000"/>
                    </a:srgbClr>
                  </a:solidFill>
                  <a:effectLst/>
                  <a:uLnTx/>
                  <a:uFillTx/>
                  <a:latin typeface="Segoe UI"/>
                  <a:ea typeface="+mn-ea"/>
                  <a:cs typeface="Segoe UI"/>
                </a:rPr>
                <a:t> </a:t>
              </a:r>
            </a:p>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0000"/>
                  </a:solidFill>
                  <a:effectLst/>
                  <a:uLnTx/>
                  <a:uFillTx/>
                  <a:latin typeface="Segoe UI"/>
                  <a:ea typeface="+mn-ea"/>
                  <a:cs typeface="Segoe UI"/>
                </a:rPr>
                <a:t>Nothing else needed</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0000"/>
                  </a:solidFill>
                  <a:effectLst/>
                  <a:uLnTx/>
                  <a:uFillTx/>
                  <a:latin typeface="Segoe UI"/>
                  <a:ea typeface="+mn-ea"/>
                  <a:cs typeface="Segoe UI"/>
                </a:rPr>
                <a:t>See provider if fees apply</a:t>
              </a:r>
            </a:p>
          </p:txBody>
        </p:sp>
        <p:pic>
          <p:nvPicPr>
            <p:cNvPr id="17" name="Picture 2">
              <a:extLst>
                <a:ext uri="{FF2B5EF4-FFF2-40B4-BE49-F238E27FC236}">
                  <a16:creationId xmlns:a16="http://schemas.microsoft.com/office/drawing/2014/main" id="{3B75089C-388D-433A-9022-47A5967476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947671" y="2157586"/>
              <a:ext cx="598510" cy="6775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460538B1-5B3C-4C64-A912-BF7B9A4DD322}"/>
              </a:ext>
              <a:ext uri="{C183D7F6-B498-43B3-948B-1728B52AA6E4}">
                <adec:decorative xmlns:adec="http://schemas.microsoft.com/office/drawing/2017/decorative" val="1"/>
              </a:ext>
            </a:extLst>
          </p:cNvPr>
          <p:cNvGrpSpPr/>
          <p:nvPr/>
        </p:nvGrpSpPr>
        <p:grpSpPr>
          <a:xfrm>
            <a:off x="4888021" y="1887657"/>
            <a:ext cx="2468880" cy="4222197"/>
            <a:chOff x="3456223" y="1987708"/>
            <a:chExt cx="2514600" cy="3831870"/>
          </a:xfrm>
        </p:grpSpPr>
        <p:sp>
          <p:nvSpPr>
            <p:cNvPr id="20" name="Rectangle 19">
              <a:extLst>
                <a:ext uri="{FF2B5EF4-FFF2-40B4-BE49-F238E27FC236}">
                  <a16:creationId xmlns:a16="http://schemas.microsoft.com/office/drawing/2014/main" id="{5972A0B2-97D5-4A96-8F2B-4685FE3B8710}"/>
                </a:ext>
              </a:extLst>
            </p:cNvPr>
            <p:cNvSpPr/>
            <p:nvPr/>
          </p:nvSpPr>
          <p:spPr>
            <a:xfrm>
              <a:off x="3456223" y="1987708"/>
              <a:ext cx="2514600" cy="3780240"/>
            </a:xfrm>
            <a:prstGeom prst="rect">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21515BE9-C612-48D6-ADFE-DFAE41310821}"/>
                </a:ext>
              </a:extLst>
            </p:cNvPr>
            <p:cNvSpPr txBox="1"/>
            <p:nvPr/>
          </p:nvSpPr>
          <p:spPr>
            <a:xfrm>
              <a:off x="3579503" y="2980680"/>
              <a:ext cx="2291240" cy="2838898"/>
            </a:xfrm>
            <a:prstGeom prst="rect">
              <a:avLst/>
            </a:prstGeom>
            <a:noFill/>
          </p:spPr>
          <p:txBody>
            <a:bodyPr wrap="square" lIns="91440" tIns="45720" rIns="91440" bIns="45720"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a:ea typeface="+mn-ea"/>
                  <a:cs typeface="Segoe UI"/>
                </a:rPr>
                <a:t>ROBO/Mid-market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a:ea typeface="+mn-ea"/>
                  <a:cs typeface="Segoe UI"/>
                </a:rPr>
                <a:t>A few Windows Server roles or applications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a:ea typeface="+mn-ea"/>
                  <a:cs typeface="Segoe UI"/>
                </a:rPr>
                <a:t>Validated 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E7E6E6">
                      <a:lumMod val="50000"/>
                    </a:srgbClr>
                  </a:solidFill>
                  <a:effectLst/>
                  <a:uLnTx/>
                  <a:uFillTx/>
                  <a:latin typeface="Segoe UI"/>
                  <a:ea typeface="+mn-ea"/>
                  <a:cs typeface="Segoe UI"/>
                </a:rPr>
                <a:t>  </a:t>
              </a:r>
              <a:r>
                <a:rPr kumimoji="0" lang="en-US" sz="1050" b="1" i="0" u="none" strike="noStrike" kern="1200" cap="none" spc="0" normalizeH="0" baseline="0" noProof="0" dirty="0">
                  <a:ln>
                    <a:noFill/>
                  </a:ln>
                  <a:solidFill>
                    <a:srgbClr val="E7E6E6">
                      <a:lumMod val="50000"/>
                    </a:srgbClr>
                  </a:solidFill>
                  <a:effectLst/>
                  <a:uLnTx/>
                  <a:uFillTx/>
                  <a:latin typeface="Segoe UI"/>
                  <a:ea typeface="Segoe UI Black" panose="020B0A02040204020203" pitchFamily="34" charset="0"/>
                  <a:cs typeface="Segoe UI"/>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A162D0"/>
                  </a:solidFill>
                  <a:effectLst/>
                  <a:uLnTx/>
                  <a:uFillTx/>
                  <a:latin typeface="Segoe UI"/>
                  <a:ea typeface="+mn-ea"/>
                  <a:cs typeface="Segoe UI"/>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a:ea typeface="+mn-ea"/>
                  <a:cs typeface="Segoe UI"/>
                </a:rPr>
                <a:t> </a:t>
              </a:r>
              <a:r>
                <a:rPr kumimoji="0" lang="en-US" sz="1050" b="1" i="0" u="none" strike="noStrike" kern="1200" cap="none" spc="0" normalizeH="0" baseline="0" noProof="0" dirty="0">
                  <a:ln>
                    <a:noFill/>
                  </a:ln>
                  <a:solidFill>
                    <a:srgbClr val="E7E6E6">
                      <a:lumMod val="50000"/>
                    </a:srgbClr>
                  </a:solidFill>
                  <a:effectLst/>
                  <a:uLnTx/>
                  <a:uFillTx/>
                  <a:latin typeface="Segoe UI"/>
                  <a:ea typeface="Segoe UI Black" panose="020B0A02040204020203" pitchFamily="34" charset="0"/>
                  <a:cs typeface="Segoe UI"/>
                </a:rPr>
                <a:t> + </a:t>
              </a:r>
            </a:p>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B0F0"/>
                  </a:solidFill>
                  <a:effectLst/>
                  <a:uLnTx/>
                  <a:uFillTx/>
                  <a:latin typeface="Segoe UI"/>
                  <a:ea typeface="+mn-ea"/>
                  <a:cs typeface="Segoe UI"/>
                </a:rPr>
                <a:t>Windows Server 2019 Standard(s)</a:t>
              </a:r>
            </a:p>
          </p:txBody>
        </p:sp>
        <p:grpSp>
          <p:nvGrpSpPr>
            <p:cNvPr id="22" name="Group 21">
              <a:extLst>
                <a:ext uri="{FF2B5EF4-FFF2-40B4-BE49-F238E27FC236}">
                  <a16:creationId xmlns:a16="http://schemas.microsoft.com/office/drawing/2014/main" id="{9D269A2E-4F28-44BD-80D5-12CA57E2E4FE}"/>
                </a:ext>
              </a:extLst>
            </p:cNvPr>
            <p:cNvGrpSpPr/>
            <p:nvPr/>
          </p:nvGrpSpPr>
          <p:grpSpPr>
            <a:xfrm>
              <a:off x="3750409" y="2199809"/>
              <a:ext cx="1040470" cy="485561"/>
              <a:chOff x="3750409" y="2356220"/>
              <a:chExt cx="1040470" cy="485561"/>
            </a:xfrm>
          </p:grpSpPr>
          <p:pic>
            <p:nvPicPr>
              <p:cNvPr id="23" name="Picture 2" descr="Image result for windows logo">
                <a:extLst>
                  <a:ext uri="{FF2B5EF4-FFF2-40B4-BE49-F238E27FC236}">
                    <a16:creationId xmlns:a16="http://schemas.microsoft.com/office/drawing/2014/main" id="{41247F89-5F30-497B-B488-95D0661913C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50409" y="2356220"/>
                <a:ext cx="526404" cy="48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windows logo">
                <a:extLst>
                  <a:ext uri="{FF2B5EF4-FFF2-40B4-BE49-F238E27FC236}">
                    <a16:creationId xmlns:a16="http://schemas.microsoft.com/office/drawing/2014/main" id="{7C921D10-935A-48CE-810F-47D943B1634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4475" y="2356220"/>
                <a:ext cx="526404" cy="48556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 name="Group 8">
            <a:extLst>
              <a:ext uri="{FF2B5EF4-FFF2-40B4-BE49-F238E27FC236}">
                <a16:creationId xmlns:a16="http://schemas.microsoft.com/office/drawing/2014/main" id="{E716C3E1-160F-4B06-8E49-4AA80FC1BC8C}"/>
              </a:ext>
              <a:ext uri="{C183D7F6-B498-43B3-948B-1728B52AA6E4}">
                <adec:decorative xmlns:adec="http://schemas.microsoft.com/office/drawing/2017/decorative" val="1"/>
              </a:ext>
            </a:extLst>
          </p:cNvPr>
          <p:cNvGrpSpPr/>
          <p:nvPr/>
        </p:nvGrpSpPr>
        <p:grpSpPr>
          <a:xfrm>
            <a:off x="7577562" y="1887658"/>
            <a:ext cx="2468880" cy="4223255"/>
            <a:chOff x="6214252" y="1987708"/>
            <a:chExt cx="2514600" cy="4197507"/>
          </a:xfrm>
        </p:grpSpPr>
        <p:sp>
          <p:nvSpPr>
            <p:cNvPr id="27" name="Rectangle 26">
              <a:extLst>
                <a:ext uri="{FF2B5EF4-FFF2-40B4-BE49-F238E27FC236}">
                  <a16:creationId xmlns:a16="http://schemas.microsoft.com/office/drawing/2014/main" id="{42E2DB66-17E4-4774-BB6A-67C8C4BD0DCB}"/>
                </a:ext>
              </a:extLst>
            </p:cNvPr>
            <p:cNvSpPr/>
            <p:nvPr/>
          </p:nvSpPr>
          <p:spPr>
            <a:xfrm>
              <a:off x="6214252" y="1987708"/>
              <a:ext cx="2514600" cy="4143916"/>
            </a:xfrm>
            <a:prstGeom prst="rect">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49B7398A-D299-4BB3-B965-D62CE52D7691}"/>
                </a:ext>
              </a:extLst>
            </p:cNvPr>
            <p:cNvSpPr txBox="1"/>
            <p:nvPr/>
          </p:nvSpPr>
          <p:spPr>
            <a:xfrm>
              <a:off x="6333843" y="3076207"/>
              <a:ext cx="2279599" cy="3109008"/>
            </a:xfrm>
            <a:prstGeom prst="rect">
              <a:avLst/>
            </a:prstGeom>
            <a:noFill/>
          </p:spPr>
          <p:txBody>
            <a:bodyPr wrap="square" lIns="91440" tIns="45720" rIns="91440" bIns="45720"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a:ea typeface="+mn-ea"/>
                  <a:cs typeface="Segoe UI"/>
                </a:rPr>
                <a:t>Datacenter</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a:ea typeface="+mn-ea"/>
                  <a:cs typeface="Segoe UI"/>
                </a:rPr>
                <a:t>Unlimited Windows Server roles or applications</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a:ea typeface="+mn-ea"/>
                  <a:cs typeface="Segoe UI"/>
                </a:rPr>
                <a:t>Validated 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E7E6E6">
                      <a:lumMod val="50000"/>
                    </a:srgbClr>
                  </a:solidFill>
                  <a:effectLst/>
                  <a:uLnTx/>
                  <a:uFillTx/>
                  <a:latin typeface="Segoe UI"/>
                  <a:ea typeface="+mn-ea"/>
                  <a:cs typeface="Segoe UI"/>
                </a:rPr>
                <a:t>  </a:t>
              </a:r>
              <a:r>
                <a:rPr kumimoji="0" lang="en-US" sz="1050" b="1" i="0" u="none" strike="noStrike" kern="1200" cap="none" spc="0" normalizeH="0" baseline="0" noProof="0" dirty="0">
                  <a:ln>
                    <a:noFill/>
                  </a:ln>
                  <a:solidFill>
                    <a:srgbClr val="E7E6E6">
                      <a:lumMod val="50000"/>
                    </a:srgbClr>
                  </a:solidFill>
                  <a:effectLst/>
                  <a:uLnTx/>
                  <a:uFillTx/>
                  <a:latin typeface="Segoe UI"/>
                  <a:ea typeface="Segoe UI Black" panose="020B0A02040204020203" pitchFamily="34" charset="0"/>
                  <a:cs typeface="Segoe UI"/>
                </a:rPr>
                <a:t>+</a:t>
              </a:r>
              <a:r>
                <a:rPr kumimoji="0" lang="en-US" sz="1050" b="1" i="0" u="none" strike="noStrike" kern="1200" cap="none" spc="0" normalizeH="0" baseline="0" noProof="0" dirty="0">
                  <a:ln>
                    <a:noFill/>
                  </a:ln>
                  <a:solidFill>
                    <a:srgbClr val="E7E6E6">
                      <a:lumMod val="50000"/>
                    </a:srgbClr>
                  </a:solidFill>
                  <a:effectLst/>
                  <a:uLnTx/>
                  <a:uFillTx/>
                  <a:latin typeface="Segoe UI"/>
                  <a:ea typeface="+mn-ea"/>
                  <a:cs typeface="Segoe UI"/>
                </a:rPr>
                <a:t> </a:t>
              </a:r>
            </a:p>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A162D0"/>
                  </a:solidFill>
                  <a:effectLst/>
                  <a:uLnTx/>
                  <a:uFillTx/>
                  <a:latin typeface="Segoe UI"/>
                  <a:ea typeface="+mn-ea"/>
                  <a:cs typeface="Segoe UI"/>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E7E6E6">
                      <a:lumMod val="50000"/>
                    </a:srgbClr>
                  </a:solidFill>
                  <a:effectLst/>
                  <a:uLnTx/>
                  <a:uFillTx/>
                  <a:latin typeface="Segoe UI"/>
                  <a:ea typeface="Segoe UI Black" panose="020B0A02040204020203" pitchFamily="34" charset="0"/>
                  <a:cs typeface="Segoe UI"/>
                </a:rPr>
                <a:t>  + </a:t>
              </a:r>
            </a:p>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2060"/>
                  </a:solidFill>
                  <a:effectLst/>
                  <a:uLnTx/>
                  <a:uFillTx/>
                  <a:latin typeface="Segoe UI"/>
                  <a:ea typeface="+mn-ea"/>
                  <a:cs typeface="Segoe UI"/>
                </a:rPr>
                <a:t>Windows Server 2019 Datacenter</a:t>
              </a:r>
            </a:p>
          </p:txBody>
        </p:sp>
        <p:grpSp>
          <p:nvGrpSpPr>
            <p:cNvPr id="29" name="Group 28">
              <a:extLst>
                <a:ext uri="{FF2B5EF4-FFF2-40B4-BE49-F238E27FC236}">
                  <a16:creationId xmlns:a16="http://schemas.microsoft.com/office/drawing/2014/main" id="{EA268A34-2097-4F48-8129-74E474976DBA}"/>
                </a:ext>
              </a:extLst>
            </p:cNvPr>
            <p:cNvGrpSpPr/>
            <p:nvPr/>
          </p:nvGrpSpPr>
          <p:grpSpPr>
            <a:xfrm>
              <a:off x="6534390" y="2293796"/>
              <a:ext cx="1699473" cy="445408"/>
              <a:chOff x="6534372" y="2432051"/>
              <a:chExt cx="1523810" cy="399371"/>
            </a:xfrm>
          </p:grpSpPr>
          <p:pic>
            <p:nvPicPr>
              <p:cNvPr id="32" name="Picture 31">
                <a:extLst>
                  <a:ext uri="{FF2B5EF4-FFF2-40B4-BE49-F238E27FC236}">
                    <a16:creationId xmlns:a16="http://schemas.microsoft.com/office/drawing/2014/main" id="{03425B3A-16B2-41EA-A08A-721A48AFCB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34372" y="2432054"/>
                <a:ext cx="203794" cy="184568"/>
              </a:xfrm>
              <a:prstGeom prst="rect">
                <a:avLst/>
              </a:prstGeom>
            </p:spPr>
          </p:pic>
          <p:pic>
            <p:nvPicPr>
              <p:cNvPr id="33" name="Picture 32">
                <a:extLst>
                  <a:ext uri="{FF2B5EF4-FFF2-40B4-BE49-F238E27FC236}">
                    <a16:creationId xmlns:a16="http://schemas.microsoft.com/office/drawing/2014/main" id="{5BF62D07-1655-463E-8A33-8C526DAA40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4767" y="2432052"/>
                <a:ext cx="203794" cy="184568"/>
              </a:xfrm>
              <a:prstGeom prst="rect">
                <a:avLst/>
              </a:prstGeom>
            </p:spPr>
          </p:pic>
          <p:pic>
            <p:nvPicPr>
              <p:cNvPr id="34" name="Picture 33">
                <a:extLst>
                  <a:ext uri="{FF2B5EF4-FFF2-40B4-BE49-F238E27FC236}">
                    <a16:creationId xmlns:a16="http://schemas.microsoft.com/office/drawing/2014/main" id="{7AA837DF-C7B0-4C3E-9434-4729D75E005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5163" y="2432052"/>
                <a:ext cx="203794" cy="184568"/>
              </a:xfrm>
              <a:prstGeom prst="rect">
                <a:avLst/>
              </a:prstGeom>
            </p:spPr>
          </p:pic>
          <p:pic>
            <p:nvPicPr>
              <p:cNvPr id="37" name="Picture 36">
                <a:extLst>
                  <a:ext uri="{FF2B5EF4-FFF2-40B4-BE49-F238E27FC236}">
                    <a16:creationId xmlns:a16="http://schemas.microsoft.com/office/drawing/2014/main" id="{9DD9C64C-1638-497C-B86D-20294A9BE4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5558" y="2432052"/>
                <a:ext cx="203794" cy="184568"/>
              </a:xfrm>
              <a:prstGeom prst="rect">
                <a:avLst/>
              </a:prstGeom>
            </p:spPr>
          </p:pic>
          <p:pic>
            <p:nvPicPr>
              <p:cNvPr id="38" name="Picture 37">
                <a:extLst>
                  <a:ext uri="{FF2B5EF4-FFF2-40B4-BE49-F238E27FC236}">
                    <a16:creationId xmlns:a16="http://schemas.microsoft.com/office/drawing/2014/main" id="{E88D0BAC-1D91-465C-A476-4B50901C69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5953" y="2432051"/>
                <a:ext cx="203794" cy="184568"/>
              </a:xfrm>
              <a:prstGeom prst="rect">
                <a:avLst/>
              </a:prstGeom>
            </p:spPr>
          </p:pic>
          <p:pic>
            <p:nvPicPr>
              <p:cNvPr id="39" name="Picture 38">
                <a:extLst>
                  <a:ext uri="{FF2B5EF4-FFF2-40B4-BE49-F238E27FC236}">
                    <a16:creationId xmlns:a16="http://schemas.microsoft.com/office/drawing/2014/main" id="{DE1EDD56-095C-4B2C-B025-F2ACA78897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36348" y="2432051"/>
                <a:ext cx="203794" cy="184568"/>
              </a:xfrm>
              <a:prstGeom prst="rect">
                <a:avLst/>
              </a:prstGeom>
            </p:spPr>
          </p:pic>
          <p:pic>
            <p:nvPicPr>
              <p:cNvPr id="41" name="Picture 40">
                <a:extLst>
                  <a:ext uri="{FF2B5EF4-FFF2-40B4-BE49-F238E27FC236}">
                    <a16:creationId xmlns:a16="http://schemas.microsoft.com/office/drawing/2014/main" id="{951D6AFA-4DAE-4EDF-8102-B0607E70879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34372" y="2646519"/>
                <a:ext cx="203794" cy="184568"/>
              </a:xfrm>
              <a:prstGeom prst="rect">
                <a:avLst/>
              </a:prstGeom>
            </p:spPr>
          </p:pic>
          <p:pic>
            <p:nvPicPr>
              <p:cNvPr id="42" name="Picture 41">
                <a:extLst>
                  <a:ext uri="{FF2B5EF4-FFF2-40B4-BE49-F238E27FC236}">
                    <a16:creationId xmlns:a16="http://schemas.microsoft.com/office/drawing/2014/main" id="{9E3B5738-6B43-468C-A3F8-D565739D83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4767" y="2646518"/>
                <a:ext cx="203794" cy="184568"/>
              </a:xfrm>
              <a:prstGeom prst="rect">
                <a:avLst/>
              </a:prstGeom>
            </p:spPr>
          </p:pic>
          <p:pic>
            <p:nvPicPr>
              <p:cNvPr id="43" name="Picture 42">
                <a:extLst>
                  <a:ext uri="{FF2B5EF4-FFF2-40B4-BE49-F238E27FC236}">
                    <a16:creationId xmlns:a16="http://schemas.microsoft.com/office/drawing/2014/main" id="{9D507DE9-B997-4267-85D5-95FEFF91982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5163" y="2646518"/>
                <a:ext cx="203794" cy="184568"/>
              </a:xfrm>
              <a:prstGeom prst="rect">
                <a:avLst/>
              </a:prstGeom>
            </p:spPr>
          </p:pic>
          <p:pic>
            <p:nvPicPr>
              <p:cNvPr id="44" name="Picture 43">
                <a:extLst>
                  <a:ext uri="{FF2B5EF4-FFF2-40B4-BE49-F238E27FC236}">
                    <a16:creationId xmlns:a16="http://schemas.microsoft.com/office/drawing/2014/main" id="{8DE3B12F-5FDE-4D2A-85D5-AA4A5027FC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5558" y="2646518"/>
                <a:ext cx="203794" cy="184568"/>
              </a:xfrm>
              <a:prstGeom prst="rect">
                <a:avLst/>
              </a:prstGeom>
            </p:spPr>
          </p:pic>
          <p:pic>
            <p:nvPicPr>
              <p:cNvPr id="45" name="Picture 44">
                <a:extLst>
                  <a:ext uri="{FF2B5EF4-FFF2-40B4-BE49-F238E27FC236}">
                    <a16:creationId xmlns:a16="http://schemas.microsoft.com/office/drawing/2014/main" id="{41B3D2DD-D66C-4FBB-B689-458515F8915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5953" y="2646516"/>
                <a:ext cx="203794" cy="184568"/>
              </a:xfrm>
              <a:prstGeom prst="rect">
                <a:avLst/>
              </a:prstGeom>
            </p:spPr>
          </p:pic>
          <p:pic>
            <p:nvPicPr>
              <p:cNvPr id="47" name="Picture 46">
                <a:extLst>
                  <a:ext uri="{FF2B5EF4-FFF2-40B4-BE49-F238E27FC236}">
                    <a16:creationId xmlns:a16="http://schemas.microsoft.com/office/drawing/2014/main" id="{832253A8-70BD-4D49-83E2-73A16D1861F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36348" y="2646516"/>
                <a:ext cx="203794" cy="184568"/>
              </a:xfrm>
              <a:prstGeom prst="rect">
                <a:avLst/>
              </a:prstGeom>
            </p:spPr>
          </p:pic>
          <p:pic>
            <p:nvPicPr>
              <p:cNvPr id="48" name="Picture 47">
                <a:extLst>
                  <a:ext uri="{FF2B5EF4-FFF2-40B4-BE49-F238E27FC236}">
                    <a16:creationId xmlns:a16="http://schemas.microsoft.com/office/drawing/2014/main" id="{613E1161-1059-4432-AE00-2E877E5BF9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54388" y="2432389"/>
                <a:ext cx="203794" cy="184568"/>
              </a:xfrm>
              <a:prstGeom prst="rect">
                <a:avLst/>
              </a:prstGeom>
            </p:spPr>
          </p:pic>
          <p:pic>
            <p:nvPicPr>
              <p:cNvPr id="49" name="Picture 48">
                <a:extLst>
                  <a:ext uri="{FF2B5EF4-FFF2-40B4-BE49-F238E27FC236}">
                    <a16:creationId xmlns:a16="http://schemas.microsoft.com/office/drawing/2014/main" id="{DC6E30FB-C0EE-4B73-BD62-B9FE50AAA1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54388" y="2646854"/>
                <a:ext cx="203794" cy="184568"/>
              </a:xfrm>
              <a:prstGeom prst="rect">
                <a:avLst/>
              </a:prstGeom>
            </p:spPr>
          </p:pic>
        </p:grpSp>
      </p:grpSp>
      <p:cxnSp>
        <p:nvCxnSpPr>
          <p:cNvPr id="18" name="Straight Arrow Connector 17">
            <a:extLst>
              <a:ext uri="{FF2B5EF4-FFF2-40B4-BE49-F238E27FC236}">
                <a16:creationId xmlns:a16="http://schemas.microsoft.com/office/drawing/2014/main" id="{66513074-CA9D-4F9A-8A7A-00636D718D25}"/>
              </a:ext>
              <a:ext uri="{C183D7F6-B498-43B3-948B-1728B52AA6E4}">
                <adec:decorative xmlns:adec="http://schemas.microsoft.com/office/drawing/2017/decorative" val="1"/>
              </a:ext>
            </a:extLst>
          </p:cNvPr>
          <p:cNvCxnSpPr>
            <a:cxnSpLocks/>
          </p:cNvCxnSpPr>
          <p:nvPr/>
        </p:nvCxnSpPr>
        <p:spPr>
          <a:xfrm flipV="1">
            <a:off x="2522679" y="4056853"/>
            <a:ext cx="1536095" cy="1209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20978C8-C7DC-41E6-8C55-483C1C680F3D}"/>
              </a:ext>
              <a:ext uri="{C183D7F6-B498-43B3-948B-1728B52AA6E4}">
                <adec:decorative xmlns:adec="http://schemas.microsoft.com/office/drawing/2017/decorative" val="1"/>
              </a:ext>
            </a:extLst>
          </p:cNvPr>
          <p:cNvCxnSpPr>
            <a:cxnSpLocks/>
          </p:cNvCxnSpPr>
          <p:nvPr/>
        </p:nvCxnSpPr>
        <p:spPr>
          <a:xfrm flipV="1">
            <a:off x="5327952" y="4056853"/>
            <a:ext cx="1536095" cy="1209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466C69-500E-4052-8E49-45064D4694A2}"/>
              </a:ext>
              <a:ext uri="{C183D7F6-B498-43B3-948B-1728B52AA6E4}">
                <adec:decorative xmlns:adec="http://schemas.microsoft.com/office/drawing/2017/decorative" val="1"/>
              </a:ext>
            </a:extLst>
          </p:cNvPr>
          <p:cNvCxnSpPr>
            <a:cxnSpLocks/>
          </p:cNvCxnSpPr>
          <p:nvPr/>
        </p:nvCxnSpPr>
        <p:spPr>
          <a:xfrm flipV="1">
            <a:off x="8043954" y="4056853"/>
            <a:ext cx="1536095" cy="12095"/>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0" name="TextBox 1">
            <a:extLst>
              <a:ext uri="{FF2B5EF4-FFF2-40B4-BE49-F238E27FC236}">
                <a16:creationId xmlns:a16="http://schemas.microsoft.com/office/drawing/2014/main" id="{9437CF34-6DF5-4BF6-8E27-EEF3919C9F32}"/>
              </a:ext>
              <a:ext uri="{C183D7F6-B498-43B3-948B-1728B52AA6E4}">
                <adec:decorative xmlns:adec="http://schemas.microsoft.com/office/drawing/2017/decorative" val="1"/>
              </a:ext>
            </a:extLst>
          </p:cNvPr>
          <p:cNvSpPr txBox="1"/>
          <p:nvPr/>
        </p:nvSpPr>
        <p:spPr>
          <a:xfrm>
            <a:off x="10314670" y="2153926"/>
            <a:ext cx="1533525" cy="3585597"/>
          </a:xfrm>
          <a:prstGeom prst="rect">
            <a:avLst/>
          </a:prstGeom>
          <a:solidFill>
            <a:srgbClr val="0078D4"/>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Segoe UI"/>
              </a:rPr>
              <a:t>Quick Sales Tips:  </a:t>
            </a:r>
            <a:endParaRPr kumimoji="0" lang="en-US" sz="1200" b="0" i="0" u="none" strike="noStrike" kern="1200" cap="none" spc="0" normalizeH="0" baseline="0" noProof="0" dirty="0">
              <a:ln>
                <a:noFill/>
              </a:ln>
              <a:solidFill>
                <a:srgbClr val="FFFFFF"/>
              </a:solidFill>
              <a:effectLst/>
              <a:uLnTx/>
              <a:uFillTx/>
              <a:latin typeface="Segoe UI"/>
              <a:ea typeface="+mn-ea"/>
              <a:cs typeface="Segoe UI"/>
            </a:endParaRPr>
          </a:p>
          <a:p>
            <a:pPr marL="91440" marR="0" lvl="0" indent="-91440" algn="l" defTabSz="914400" rtl="0" eaLnBrk="1" fontAlgn="auto" latinLnBrk="0" hangingPunct="1">
              <a:lnSpc>
                <a:spcPct val="100000"/>
              </a:lnSpc>
              <a:spcBef>
                <a:spcPts val="0"/>
              </a:spcBef>
              <a:spcAft>
                <a:spcPts val="1200"/>
              </a:spcAft>
              <a:buClrTx/>
              <a:buSzTx/>
              <a:buFont typeface="Arial"/>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If 1-6 Windows VMs,  Sell 1-3 Windows Standard Edition</a:t>
            </a:r>
          </a:p>
          <a:p>
            <a:pPr marL="91440" marR="0" lvl="0" indent="-91440" algn="l" defTabSz="914400" rtl="0" eaLnBrk="1" fontAlgn="auto" latinLnBrk="0" hangingPunct="1">
              <a:lnSpc>
                <a:spcPct val="100000"/>
              </a:lnSpc>
              <a:spcBef>
                <a:spcPts val="0"/>
              </a:spcBef>
              <a:spcAft>
                <a:spcPts val="1200"/>
              </a:spcAft>
              <a:buClrTx/>
              <a:buSzTx/>
              <a:buFont typeface="Arial"/>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If &gt;6 Windows VMs, sell Windows Server DC</a:t>
            </a:r>
          </a:p>
          <a:p>
            <a:pPr marL="91440" marR="0" lvl="0" indent="-91440" algn="l" defTabSz="914400" rtl="0" eaLnBrk="1" fontAlgn="auto" latinLnBrk="0" hangingPunct="1">
              <a:lnSpc>
                <a:spcPct val="100000"/>
              </a:lnSpc>
              <a:spcBef>
                <a:spcPts val="0"/>
              </a:spcBef>
              <a:spcAft>
                <a:spcPts val="1200"/>
              </a:spcAft>
              <a:buClrTx/>
              <a:buSzTx/>
              <a:buFont typeface="Arial"/>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You can now leverage automatic virtual machine activation (AVMA) to deploy guest licenses easily</a:t>
            </a:r>
          </a:p>
          <a:p>
            <a:pPr marL="285750" marR="0" lvl="0" indent="-285750" algn="l" defTabSz="914400" rtl="0" eaLnBrk="1" fontAlgn="auto" latinLnBrk="0" hangingPunct="1">
              <a:lnSpc>
                <a:spcPct val="100000"/>
              </a:lnSpc>
              <a:spcBef>
                <a:spcPts val="0"/>
              </a:spcBef>
              <a:spcAft>
                <a:spcPts val="600"/>
              </a:spcAft>
              <a:buClrTx/>
              <a:buSzTx/>
              <a:buFont typeface="Arial"/>
              <a:buChar char="•"/>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12" name="Title 11">
            <a:extLst>
              <a:ext uri="{FF2B5EF4-FFF2-40B4-BE49-F238E27FC236}">
                <a16:creationId xmlns:a16="http://schemas.microsoft.com/office/drawing/2014/main" id="{A48F4885-FE13-40A4-80E5-E9F5FDCC50A8}"/>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kumimoji="0" lang="en-US" sz="3600" b="0" i="0" u="none" strike="noStrike" kern="1200" cap="none" spc="0" normalizeH="0" baseline="0" noProof="0" dirty="0">
                <a:ln>
                  <a:noFill/>
                </a:ln>
                <a:solidFill>
                  <a:prstClr val="white"/>
                </a:solidFill>
                <a:effectLst/>
                <a:uLnTx/>
                <a:uFillTx/>
                <a:latin typeface="Segoe UI"/>
                <a:ea typeface="+mn-ea"/>
                <a:cs typeface="Segoe UI"/>
              </a:rPr>
              <a:t>Virtual machine licensing opportunities</a:t>
            </a:r>
            <a:endParaRPr lang="en-US" dirty="0"/>
          </a:p>
        </p:txBody>
      </p:sp>
    </p:spTree>
    <p:extLst>
      <p:ext uri="{BB962C8B-B14F-4D97-AF65-F5344CB8AC3E}">
        <p14:creationId xmlns:p14="http://schemas.microsoft.com/office/powerpoint/2010/main" val="1708974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8BC7B69-0C2B-43E0-A769-B568B2710F74}"/>
              </a:ext>
              <a:ext uri="{C183D7F6-B498-43B3-948B-1728B52AA6E4}">
                <adec:decorative xmlns:adec="http://schemas.microsoft.com/office/drawing/2017/decorative" val="1"/>
              </a:ext>
            </a:extLst>
          </p:cNvPr>
          <p:cNvSpPr txBox="1"/>
          <p:nvPr/>
        </p:nvSpPr>
        <p:spPr>
          <a:xfrm>
            <a:off x="1525479" y="5471005"/>
            <a:ext cx="4907592" cy="7811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Customer servers and clusters</a:t>
            </a:r>
          </a:p>
        </p:txBody>
      </p:sp>
      <p:sp>
        <p:nvSpPr>
          <p:cNvPr id="10" name="TextBox 9">
            <a:extLst>
              <a:ext uri="{FF2B5EF4-FFF2-40B4-BE49-F238E27FC236}">
                <a16:creationId xmlns:a16="http://schemas.microsoft.com/office/drawing/2014/main" id="{12404DCA-93A0-4BBD-AB07-D35B0A7A5F38}"/>
              </a:ext>
              <a:ext uri="{C183D7F6-B498-43B3-948B-1728B52AA6E4}">
                <adec:decorative xmlns:adec="http://schemas.microsoft.com/office/drawing/2017/decorative" val="1"/>
              </a:ext>
            </a:extLst>
          </p:cNvPr>
          <p:cNvSpPr txBox="1"/>
          <p:nvPr/>
        </p:nvSpPr>
        <p:spPr>
          <a:xfrm>
            <a:off x="1525479" y="4765155"/>
            <a:ext cx="4907592" cy="70585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No additional cost</a:t>
            </a:r>
          </a:p>
        </p:txBody>
      </p:sp>
      <p:pic>
        <p:nvPicPr>
          <p:cNvPr id="11" name="Graphic 10">
            <a:extLst>
              <a:ext uri="{FF2B5EF4-FFF2-40B4-BE49-F238E27FC236}">
                <a16:creationId xmlns:a16="http://schemas.microsoft.com/office/drawing/2014/main" id="{70ED8D61-7EC1-4260-A5C3-CDD3756C668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4252" y="4860745"/>
            <a:ext cx="514669" cy="514669"/>
          </a:xfrm>
          <a:prstGeom prst="rect">
            <a:avLst/>
          </a:prstGeom>
        </p:spPr>
      </p:pic>
      <p:sp>
        <p:nvSpPr>
          <p:cNvPr id="131" name="Title 1">
            <a:extLst>
              <a:ext uri="{FF2B5EF4-FFF2-40B4-BE49-F238E27FC236}">
                <a16:creationId xmlns:a16="http://schemas.microsoft.com/office/drawing/2014/main" id="{18E44FE2-A6DB-461F-98E0-EB968A820F6A}"/>
              </a:ext>
              <a:ext uri="{C183D7F6-B498-43B3-948B-1728B52AA6E4}">
                <adec:decorative xmlns:adec="http://schemas.microsoft.com/office/drawing/2017/decorative" val="1"/>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Arc enabled server pricing update</a:t>
            </a:r>
            <a:b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2000" b="0" i="0" u="none" strike="noStrike" kern="1200" cap="none" spc="0" normalizeH="0" baseline="0" noProof="0" dirty="0">
                <a:ln w="3175">
                  <a:noFill/>
                </a:ln>
                <a:solidFill>
                  <a:srgbClr val="FFFFFF"/>
                </a:solidFill>
                <a:effectLst/>
                <a:uLnTx/>
                <a:uFillTx/>
                <a:latin typeface="Segoe UI"/>
                <a:ea typeface="+mn-ea"/>
                <a:cs typeface="Segoe UI" pitchFamily="34" charset="0"/>
              </a:rPr>
              <a:t>Azure Arc can manage Windows Servers and Linux Servers on-premises, edge, and multi-cloud</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12" name="Straight Connector 11">
            <a:extLst>
              <a:ext uri="{FF2B5EF4-FFF2-40B4-BE49-F238E27FC236}">
                <a16:creationId xmlns:a16="http://schemas.microsoft.com/office/drawing/2014/main" id="{EA7420DE-4002-443D-A539-3739F28F87DB}"/>
              </a:ext>
              <a:ext uri="{C183D7F6-B498-43B3-948B-1728B52AA6E4}">
                <adec:decorative xmlns:adec="http://schemas.microsoft.com/office/drawing/2017/decorative" val="1"/>
              </a:ext>
            </a:extLst>
          </p:cNvPr>
          <p:cNvCxnSpPr>
            <a:cxnSpLocks/>
          </p:cNvCxnSpPr>
          <p:nvPr/>
        </p:nvCxnSpPr>
        <p:spPr>
          <a:xfrm>
            <a:off x="6213386" y="5113928"/>
            <a:ext cx="1477199" cy="0"/>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B71FA1-643A-4205-8B4A-A8C50DF39B95}"/>
              </a:ext>
              <a:ext uri="{C183D7F6-B498-43B3-948B-1728B52AA6E4}">
                <adec:decorative xmlns:adec="http://schemas.microsoft.com/office/drawing/2017/decorative" val="1"/>
              </a:ext>
            </a:extLst>
          </p:cNvPr>
          <p:cNvSpPr txBox="1"/>
          <p:nvPr/>
        </p:nvSpPr>
        <p:spPr>
          <a:xfrm>
            <a:off x="7837488" y="4758070"/>
            <a:ext cx="3383280" cy="684803"/>
          </a:xfrm>
          <a:prstGeom prst="rect">
            <a:avLst/>
          </a:prstGeom>
          <a:noFill/>
        </p:spPr>
        <p:txBody>
          <a:bodyPr wrap="square" anchor="ctr">
            <a:sp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Control plane functionality:</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Tagging, management groups, activity logs, templates, Resource Graph, RBAC</a:t>
            </a:r>
          </a:p>
        </p:txBody>
      </p:sp>
      <p:sp>
        <p:nvSpPr>
          <p:cNvPr id="14" name="TextBox 13">
            <a:extLst>
              <a:ext uri="{FF2B5EF4-FFF2-40B4-BE49-F238E27FC236}">
                <a16:creationId xmlns:a16="http://schemas.microsoft.com/office/drawing/2014/main" id="{5352E0C4-0760-428D-834D-FD113FBF7CF9}"/>
              </a:ext>
              <a:ext uri="{C183D7F6-B498-43B3-948B-1728B52AA6E4}">
                <adec:decorative xmlns:adec="http://schemas.microsoft.com/office/drawing/2017/decorative" val="1"/>
              </a:ext>
            </a:extLst>
          </p:cNvPr>
          <p:cNvSpPr txBox="1"/>
          <p:nvPr/>
        </p:nvSpPr>
        <p:spPr>
          <a:xfrm>
            <a:off x="1525479" y="2024824"/>
            <a:ext cx="4907592" cy="273617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Additional services</a:t>
            </a:r>
          </a:p>
        </p:txBody>
      </p:sp>
      <p:pic>
        <p:nvPicPr>
          <p:cNvPr id="4" name="Picture 3">
            <a:extLst>
              <a:ext uri="{FF2B5EF4-FFF2-40B4-BE49-F238E27FC236}">
                <a16:creationId xmlns:a16="http://schemas.microsoft.com/office/drawing/2014/main" id="{73296F24-E30E-44B5-B265-43EB74B99276}"/>
              </a:ext>
              <a:ext uri="{C183D7F6-B498-43B3-948B-1728B52AA6E4}">
                <adec:decorative xmlns:adec="http://schemas.microsoft.com/office/drawing/2017/decorative" val="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1852854" y="3190608"/>
            <a:ext cx="1037464" cy="29948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881565B4-D1F0-4A1F-9FD8-6E30986E04AA}"/>
              </a:ext>
              <a:ext uri="{C183D7F6-B498-43B3-948B-1728B52AA6E4}">
                <adec:decorative xmlns:adec="http://schemas.microsoft.com/office/drawing/2017/decorative" val="1"/>
              </a:ext>
            </a:extLst>
          </p:cNvPr>
          <p:cNvCxnSpPr>
            <a:cxnSpLocks/>
          </p:cNvCxnSpPr>
          <p:nvPr/>
        </p:nvCxnSpPr>
        <p:spPr>
          <a:xfrm>
            <a:off x="6213386" y="3399550"/>
            <a:ext cx="2363347" cy="0"/>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0AD7A8-C594-442D-8BB2-E09FB16C4C2E}"/>
              </a:ext>
              <a:ext uri="{C183D7F6-B498-43B3-948B-1728B52AA6E4}">
                <adec:decorative xmlns:adec="http://schemas.microsoft.com/office/drawing/2017/decorative" val="1"/>
              </a:ext>
            </a:extLst>
          </p:cNvPr>
          <p:cNvSpPr txBox="1"/>
          <p:nvPr/>
        </p:nvSpPr>
        <p:spPr>
          <a:xfrm>
            <a:off x="7837488" y="2126734"/>
            <a:ext cx="3383280" cy="2508379"/>
          </a:xfrm>
          <a:prstGeom prst="rect">
            <a:avLst/>
          </a:prstGeom>
          <a:noFill/>
        </p:spPr>
        <p:txBody>
          <a:bodyPr wrap="square" anchor="ctr">
            <a:sp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Policy—guest configuration</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Defender—Standard</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Backup</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Service Map</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Application Insights</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Network Watcher </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Config and Change Management</a:t>
            </a:r>
          </a:p>
        </p:txBody>
      </p:sp>
      <p:sp>
        <p:nvSpPr>
          <p:cNvPr id="15" name="TextBox 14">
            <a:extLst>
              <a:ext uri="{FF2B5EF4-FFF2-40B4-BE49-F238E27FC236}">
                <a16:creationId xmlns:a16="http://schemas.microsoft.com/office/drawing/2014/main" id="{60664D2D-92AD-469E-B036-6C9C273F67BD}"/>
              </a:ext>
              <a:ext uri="{C183D7F6-B498-43B3-948B-1728B52AA6E4}">
                <adec:decorative xmlns:adec="http://schemas.microsoft.com/office/drawing/2017/decorative" val="1"/>
              </a:ext>
            </a:extLst>
          </p:cNvPr>
          <p:cNvSpPr txBox="1"/>
          <p:nvPr/>
        </p:nvSpPr>
        <p:spPr>
          <a:xfrm>
            <a:off x="8353743" y="5960701"/>
            <a:ext cx="3146425" cy="369332"/>
          </a:xfrm>
          <a:prstGeom prst="rect">
            <a:avLst/>
          </a:prstGeom>
          <a:noFill/>
        </p:spPr>
        <p:txBody>
          <a:bodyPr wrap="square">
            <a:spAutoFit/>
          </a:bodyPr>
          <a:lstStyle/>
          <a:p>
            <a:r>
              <a:rPr lang="en-US" dirty="0">
                <a:solidFill>
                  <a:schemeClr val="bg1"/>
                </a:solidFill>
                <a:hlinkClick r:id="rId7">
                  <a:extLst>
                    <a:ext uri="{A12FA001-AC4F-418D-AE19-62706E023703}">
                      <ahyp:hlinkClr xmlns:ahyp="http://schemas.microsoft.com/office/drawing/2018/hyperlinkcolor" val="tx"/>
                    </a:ext>
                  </a:extLst>
                </a:hlinkClick>
              </a:rPr>
              <a:t>Aka.ms/</a:t>
            </a:r>
            <a:r>
              <a:rPr lang="en-US" dirty="0" err="1">
                <a:solidFill>
                  <a:schemeClr val="bg1"/>
                </a:solidFill>
                <a:hlinkClick r:id="rId7">
                  <a:extLst>
                    <a:ext uri="{A12FA001-AC4F-418D-AE19-62706E023703}">
                      <ahyp:hlinkClr xmlns:ahyp="http://schemas.microsoft.com/office/drawing/2018/hyperlinkcolor" val="tx"/>
                    </a:ext>
                  </a:extLst>
                </a:hlinkClick>
              </a:rPr>
              <a:t>AzureArcPricing</a:t>
            </a:r>
            <a:endParaRPr lang="en-US" dirty="0">
              <a:solidFill>
                <a:schemeClr val="bg1"/>
              </a:solidFill>
            </a:endParaRPr>
          </a:p>
        </p:txBody>
      </p:sp>
    </p:spTree>
    <p:extLst>
      <p:ext uri="{BB962C8B-B14F-4D97-AF65-F5344CB8AC3E}">
        <p14:creationId xmlns:p14="http://schemas.microsoft.com/office/powerpoint/2010/main" val="95943164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A380-BE58-4385-9088-CA1DED76F4B0}"/>
              </a:ext>
              <a:ext uri="{C183D7F6-B498-43B3-948B-1728B52AA6E4}">
                <adec:decorative xmlns:adec="http://schemas.microsoft.com/office/drawing/2017/decorative" val="1"/>
              </a:ext>
            </a:extLst>
          </p:cNvPr>
          <p:cNvSpPr>
            <a:spLocks noGrp="1"/>
          </p:cNvSpPr>
          <p:nvPr>
            <p:ph type="title"/>
          </p:nvPr>
        </p:nvSpPr>
        <p:spPr>
          <a:xfrm>
            <a:off x="334595" y="420101"/>
            <a:ext cx="11018520" cy="553998"/>
          </a:xfrm>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Azure Stack HCI Partner Training &amp; Resources</a:t>
            </a:r>
          </a:p>
        </p:txBody>
      </p:sp>
      <p:sp>
        <p:nvSpPr>
          <p:cNvPr id="4" name="L-Shape 3">
            <a:extLst>
              <a:ext uri="{FF2B5EF4-FFF2-40B4-BE49-F238E27FC236}">
                <a16:creationId xmlns:a16="http://schemas.microsoft.com/office/drawing/2014/main" id="{F89A1162-D09F-4973-AD16-0C291249F4DC}"/>
              </a:ext>
              <a:ext uri="{C183D7F6-B498-43B3-948B-1728B52AA6E4}">
                <adec:decorative xmlns:adec="http://schemas.microsoft.com/office/drawing/2017/decorative" val="1"/>
              </a:ext>
            </a:extLst>
          </p:cNvPr>
          <p:cNvSpPr/>
          <p:nvPr/>
        </p:nvSpPr>
        <p:spPr>
          <a:xfrm rot="5400000">
            <a:off x="4493128" y="835173"/>
            <a:ext cx="274320" cy="2834640"/>
          </a:xfrm>
          <a:prstGeom prst="corner">
            <a:avLst>
              <a:gd name="adj1" fmla="val 16120"/>
              <a:gd name="adj2" fmla="val 16110"/>
            </a:avLst>
          </a:prstGeom>
          <a:solidFill>
            <a:srgbClr val="0078D7"/>
          </a:solidFill>
          <a:ln>
            <a:solidFill>
              <a:srgbClr val="0078D7"/>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Isosceles Triangle 4">
            <a:extLst>
              <a:ext uri="{FF2B5EF4-FFF2-40B4-BE49-F238E27FC236}">
                <a16:creationId xmlns:a16="http://schemas.microsoft.com/office/drawing/2014/main" id="{B94B285E-BDBB-4450-B447-173C1D9EB706}"/>
              </a:ext>
              <a:ext uri="{C183D7F6-B498-43B3-948B-1728B52AA6E4}">
                <adec:decorative xmlns:adec="http://schemas.microsoft.com/office/drawing/2017/decorative" val="1"/>
              </a:ext>
            </a:extLst>
          </p:cNvPr>
          <p:cNvSpPr/>
          <p:nvPr/>
        </p:nvSpPr>
        <p:spPr>
          <a:xfrm>
            <a:off x="8738286" y="1649082"/>
            <a:ext cx="182880" cy="182880"/>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L-Shape 5">
            <a:extLst>
              <a:ext uri="{FF2B5EF4-FFF2-40B4-BE49-F238E27FC236}">
                <a16:creationId xmlns:a16="http://schemas.microsoft.com/office/drawing/2014/main" id="{58099C1A-731A-4421-B408-7FC456A1AF74}"/>
              </a:ext>
              <a:ext uri="{C183D7F6-B498-43B3-948B-1728B52AA6E4}">
                <adec:decorative xmlns:adec="http://schemas.microsoft.com/office/drawing/2017/decorative" val="1"/>
              </a:ext>
            </a:extLst>
          </p:cNvPr>
          <p:cNvSpPr/>
          <p:nvPr/>
        </p:nvSpPr>
        <p:spPr>
          <a:xfrm rot="5400000">
            <a:off x="7366686" y="604456"/>
            <a:ext cx="274320" cy="2834640"/>
          </a:xfrm>
          <a:prstGeom prst="corner">
            <a:avLst>
              <a:gd name="adj1" fmla="val 16120"/>
              <a:gd name="adj2" fmla="val 16110"/>
            </a:avLst>
          </a:prstGeom>
          <a:solidFill>
            <a:srgbClr val="0078D7"/>
          </a:solidFill>
          <a:ln>
            <a:solidFill>
              <a:srgbClr val="0078D7"/>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7C755F15-5D07-45EC-A6F7-68B3D309B123}"/>
              </a:ext>
              <a:ext uri="{C183D7F6-B498-43B3-948B-1728B52AA6E4}">
                <adec:decorative xmlns:adec="http://schemas.microsoft.com/office/drawing/2017/decorative" val="1"/>
              </a:ext>
            </a:extLst>
          </p:cNvPr>
          <p:cNvSpPr txBox="1"/>
          <p:nvPr/>
        </p:nvSpPr>
        <p:spPr>
          <a:xfrm>
            <a:off x="6413368" y="1393586"/>
            <a:ext cx="22860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Get your team ready with sales &amp; technical training</a:t>
            </a:r>
          </a:p>
        </p:txBody>
      </p:sp>
      <p:sp>
        <p:nvSpPr>
          <p:cNvPr id="12" name="TextBox 11">
            <a:extLst>
              <a:ext uri="{FF2B5EF4-FFF2-40B4-BE49-F238E27FC236}">
                <a16:creationId xmlns:a16="http://schemas.microsoft.com/office/drawing/2014/main" id="{7B729BA8-6487-4673-88DA-114F6A2749DE}"/>
              </a:ext>
              <a:ext uri="{C183D7F6-B498-43B3-948B-1728B52AA6E4}">
                <adec:decorative xmlns:adec="http://schemas.microsoft.com/office/drawing/2017/decorative" val="1"/>
              </a:ext>
            </a:extLst>
          </p:cNvPr>
          <p:cNvSpPr txBox="1"/>
          <p:nvPr/>
        </p:nvSpPr>
        <p:spPr>
          <a:xfrm>
            <a:off x="3557855" y="1630094"/>
            <a:ext cx="22860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Segoe UI Semibold" panose="020B0702040204020203" pitchFamily="34" charset="0"/>
                <a:cs typeface="Segoe UI Semibold" panose="020B0702040204020203" pitchFamily="34" charset="0"/>
              </a:rPr>
              <a:t>Engage with</a:t>
            </a: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 technical resources &amp; forums </a:t>
            </a:r>
          </a:p>
        </p:txBody>
      </p:sp>
      <p:sp>
        <p:nvSpPr>
          <p:cNvPr id="13" name="TextBox 12">
            <a:extLst>
              <a:ext uri="{FF2B5EF4-FFF2-40B4-BE49-F238E27FC236}">
                <a16:creationId xmlns:a16="http://schemas.microsoft.com/office/drawing/2014/main" id="{66653604-D84E-4D3D-A92B-3B509F68187F}"/>
              </a:ext>
              <a:ext uri="{C183D7F6-B498-43B3-948B-1728B52AA6E4}">
                <adec:decorative xmlns:adec="http://schemas.microsoft.com/office/drawing/2017/decorative" val="1"/>
              </a:ext>
            </a:extLst>
          </p:cNvPr>
          <p:cNvSpPr txBox="1"/>
          <p:nvPr/>
        </p:nvSpPr>
        <p:spPr>
          <a:xfrm>
            <a:off x="3521764" y="2296058"/>
            <a:ext cx="2617284" cy="403443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1200" cap="none" spc="0" normalizeH="0" baseline="0" noProof="0" dirty="0">
                <a:ln>
                  <a:noFill/>
                </a:ln>
                <a:solidFill>
                  <a:srgbClr val="50E6FF"/>
                </a:solidFill>
                <a:effectLst/>
                <a:uLnTx/>
                <a:uFillTx/>
                <a:latin typeface="Segoe UI"/>
                <a:ea typeface="+mn-ea"/>
                <a:cs typeface="+mn-cs"/>
              </a:rPr>
              <a:t>Technical Content</a:t>
            </a:r>
            <a:endParaRPr kumimoji="0" lang="en-US" sz="1050" b="1" i="0" u="none" strike="noStrike" kern="1200" cap="none" spc="0" normalizeH="0" baseline="0" noProof="0" dirty="0">
              <a:ln>
                <a:noFill/>
              </a:ln>
              <a:solidFill>
                <a:srgbClr val="50E6FF"/>
              </a:solidFill>
              <a:effectLst/>
              <a:uLnTx/>
              <a:uFillTx/>
              <a:latin typeface="Segoe UI"/>
              <a:ea typeface="+mn-ea"/>
              <a:cs typeface="+mn-cs"/>
              <a:hlinkClick r:id="rId2">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Technical Documentation</a:t>
            </a:r>
            <a:endParaRPr kumimoji="0" lang="en-US" sz="105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Evaluation Guide</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50" b="1" i="0" u="none" strike="noStrike" kern="1200" cap="none" spc="0" normalizeH="0" baseline="0" noProof="0" dirty="0">
                <a:ln>
                  <a:noFill/>
                </a:ln>
                <a:solidFill>
                  <a:srgbClr val="50E6FF"/>
                </a:solidFill>
                <a:effectLst/>
                <a:uLnTx/>
                <a:uFillTx/>
                <a:latin typeface="Segoe UI"/>
                <a:ea typeface="Calibri" panose="020F0502020204030204" pitchFamily="34" charset="0"/>
                <a:cs typeface="Segoe UI"/>
              </a:rPr>
              <a:t>Technical Feature Videos</a:t>
            </a:r>
          </a:p>
          <a:p>
            <a:pPr marL="171450" marR="0" lvl="0" indent="-171450" algn="l" defTabSz="914400" rtl="0" eaLnBrk="1" fontAlgn="auto" latinLnBrk="0" hangingPunct="1">
              <a:lnSpc>
                <a:spcPct val="100000"/>
              </a:lnSpc>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hlinkClick r:id="rId4">
                  <a:extLst>
                    <a:ext uri="{A12FA001-AC4F-418D-AE19-62706E023703}">
                      <ahyp:hlinkClr xmlns:ahyp="http://schemas.microsoft.com/office/drawing/2018/hyperlinkcolor" val="tx"/>
                    </a:ext>
                  </a:extLst>
                </a:hlinkClick>
              </a:rPr>
              <a:t>Kernel Soft Reboot</a:t>
            </a:r>
            <a:r>
              <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rPr>
              <a:t> </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hlinkClick r:id="rId5">
                  <a:extLst>
                    <a:ext uri="{A12FA001-AC4F-418D-AE19-62706E023703}">
                      <ahyp:hlinkClr xmlns:ahyp="http://schemas.microsoft.com/office/drawing/2018/hyperlinkcolor" val="tx"/>
                    </a:ext>
                  </a:extLst>
                </a:hlinkClick>
              </a:rPr>
              <a:t>Every Node Arc-Enabled</a:t>
            </a:r>
            <a:endPar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endParaRP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hlinkClick r:id="rId6">
                  <a:extLst>
                    <a:ext uri="{A12FA001-AC4F-418D-AE19-62706E023703}">
                      <ahyp:hlinkClr xmlns:ahyp="http://schemas.microsoft.com/office/drawing/2018/hyperlinkcolor" val="tx"/>
                    </a:ext>
                  </a:extLst>
                </a:hlinkClick>
              </a:rPr>
              <a:t>Intent Driven Networking</a:t>
            </a:r>
            <a:endPar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endParaRP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hlinkClick r:id="rId7">
                  <a:extLst>
                    <a:ext uri="{A12FA001-AC4F-418D-AE19-62706E023703}">
                      <ahyp:hlinkClr xmlns:ahyp="http://schemas.microsoft.com/office/drawing/2018/hyperlinkcolor" val="tx"/>
                    </a:ext>
                  </a:extLst>
                </a:hlinkClick>
              </a:rPr>
              <a:t>GPU Management</a:t>
            </a:r>
            <a:endPar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endParaRP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a:ea typeface="+mn-lt"/>
                <a:cs typeface="Segoe UI"/>
                <a:hlinkClick r:id="rId8">
                  <a:extLst>
                    <a:ext uri="{A12FA001-AC4F-418D-AE19-62706E023703}">
                      <ahyp:hlinkClr xmlns:ahyp="http://schemas.microsoft.com/office/drawing/2018/hyperlinkcolor" val="tx"/>
                    </a:ext>
                  </a:extLst>
                </a:hlinkClick>
              </a:rPr>
              <a:t>Multi-cluster Monitoring</a:t>
            </a:r>
            <a:r>
              <a:rPr kumimoji="0" lang="en-US" sz="1050" b="0" i="0" u="none" strike="noStrike" kern="1200" cap="none" spc="0" normalizeH="0" baseline="0" noProof="0" dirty="0">
                <a:ln>
                  <a:noFill/>
                </a:ln>
                <a:solidFill>
                  <a:schemeClr val="bg1"/>
                </a:solidFill>
                <a:effectLst/>
                <a:uLnTx/>
                <a:uFillTx/>
                <a:latin typeface="Segoe UI"/>
                <a:ea typeface="+mn-lt"/>
                <a:cs typeface="Segoe UI"/>
              </a:rPr>
              <a:t>  </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a:ea typeface="+mn-lt"/>
                <a:cs typeface="Segoe UI"/>
                <a:hlinkClick r:id="rId9">
                  <a:extLst>
                    <a:ext uri="{A12FA001-AC4F-418D-AE19-62706E023703}">
                      <ahyp:hlinkClr xmlns:ahyp="http://schemas.microsoft.com/office/drawing/2018/hyperlinkcolor" val="tx"/>
                    </a:ext>
                  </a:extLst>
                </a:hlinkClick>
              </a:rPr>
              <a:t>Automatic Virtual Machine Activation</a:t>
            </a:r>
            <a:r>
              <a:rPr kumimoji="0" lang="en-US" sz="1050" b="0" i="0" u="none" strike="noStrike" kern="1200" cap="none" spc="0" normalizeH="0" baseline="0" noProof="0" dirty="0">
                <a:ln>
                  <a:noFill/>
                </a:ln>
                <a:solidFill>
                  <a:schemeClr val="bg1"/>
                </a:solidFill>
                <a:effectLst/>
                <a:uLnTx/>
                <a:uFillTx/>
                <a:latin typeface="Segoe UI"/>
                <a:ea typeface="+mn-lt"/>
                <a:cs typeface="Segoe UI"/>
              </a:rPr>
              <a:t> (AVMA)</a:t>
            </a:r>
            <a:endPar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50" b="1" i="0" u="none" strike="noStrike" kern="1200" cap="none" spc="0" normalizeH="0" baseline="0" noProof="0" dirty="0">
                <a:ln>
                  <a:noFill/>
                </a:ln>
                <a:solidFill>
                  <a:srgbClr val="50E6FF"/>
                </a:solidFill>
                <a:effectLst/>
                <a:uLnTx/>
                <a:uFillTx/>
                <a:latin typeface="Segoe UI"/>
                <a:ea typeface="+mn-ea"/>
                <a:cs typeface="+mn-cs"/>
              </a:rPr>
              <a:t>Reference Architecture</a:t>
            </a:r>
            <a:endParaRPr kumimoji="0" lang="en-US" sz="1050" b="1" i="0" u="none" strike="noStrike" kern="1200" cap="none" spc="0" normalizeH="0" baseline="0" noProof="0" dirty="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10">
                  <a:extLst>
                    <a:ext uri="{A12FA001-AC4F-418D-AE19-62706E023703}">
                      <ahyp:hlinkClr xmlns:ahyp="http://schemas.microsoft.com/office/drawing/2018/hyperlinkcolor" val="tx"/>
                    </a:ext>
                  </a:extLst>
                </a:hlinkClick>
              </a:rPr>
              <a:t>Stretched </a:t>
            </a:r>
            <a:r>
              <a:rPr kumimoji="0" lang="en-US" sz="1050" b="0" i="0" u="sng" strike="noStrike" kern="1200" cap="none" spc="0" normalizeH="0" baseline="0" noProof="0" dirty="0">
                <a:ln>
                  <a:noFill/>
                </a:ln>
                <a:solidFill>
                  <a:schemeClr val="bg1"/>
                </a:solidFill>
                <a:effectLst/>
                <a:uLnTx/>
                <a:uFillTx/>
                <a:latin typeface="Segoe UI"/>
                <a:ea typeface="+mn-ea"/>
                <a:cs typeface="Segoe UI"/>
                <a:hlinkClick r:id="rId10">
                  <a:extLst>
                    <a:ext uri="{A12FA001-AC4F-418D-AE19-62706E023703}">
                      <ahyp:hlinkClr xmlns:ahyp="http://schemas.microsoft.com/office/drawing/2018/hyperlinkcolor" val="tx"/>
                    </a:ext>
                  </a:extLst>
                </a:hlinkClick>
              </a:rPr>
              <a:t>clusters for disaster recovery</a:t>
            </a:r>
            <a:endParaRPr kumimoji="0" lang="en-US" sz="1050" b="0" i="0" u="sng" strike="noStrike" kern="1200" cap="none" spc="0" normalizeH="0" baseline="0" noProof="0" dirty="0">
              <a:ln>
                <a:noFill/>
              </a:ln>
              <a:solidFill>
                <a:schemeClr val="bg1"/>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Switchless interconnect and lightweight quorum for remote office/branch office</a:t>
            </a:r>
            <a:endParaRPr kumimoji="0" lang="en-US" sz="1050" b="0" i="0" u="none" strike="noStrike" kern="1200" cap="none" spc="0" normalizeH="0" baseline="0" noProof="0" dirty="0">
              <a:ln>
                <a:noFill/>
              </a:ln>
              <a:solidFill>
                <a:schemeClr val="bg1"/>
              </a:solidFill>
              <a:effectLst/>
              <a:uLnTx/>
              <a:uFillTx/>
              <a:latin typeface="Segoe UI"/>
              <a:ea typeface="+mn-lt"/>
              <a:cs typeface="Segoe UI"/>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50" b="1" i="0" u="none" strike="noStrike" kern="1200" cap="none" spc="0" normalizeH="0" baseline="0" noProof="0" dirty="0">
                <a:ln>
                  <a:noFill/>
                </a:ln>
                <a:solidFill>
                  <a:srgbClr val="50E6FF"/>
                </a:solidFill>
                <a:effectLst/>
                <a:uLnTx/>
                <a:uFillTx/>
                <a:latin typeface="Segoe UI"/>
                <a:ea typeface="+mn-ea"/>
                <a:cs typeface="+mn-cs"/>
              </a:rPr>
              <a:t>Forums</a:t>
            </a:r>
            <a:endParaRPr kumimoji="0" lang="en-US" sz="1050" b="1" i="0" u="none" strike="noStrike" kern="1200" cap="none" spc="0" normalizeH="0" baseline="0" noProof="0" dirty="0">
              <a:ln>
                <a:noFill/>
              </a:ln>
              <a:solidFill>
                <a:srgbClr val="50E6FF"/>
              </a:solidFill>
              <a:effectLst/>
              <a:uLnTx/>
              <a:uFillTx/>
              <a:latin typeface="Segoe UI"/>
              <a:ea typeface="+mn-ea"/>
              <a:cs typeface="+mn-cs"/>
              <a:hlinkClick r:id="rId12">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Technical Q&amp;A</a:t>
            </a:r>
            <a:r>
              <a:rPr kumimoji="0" lang="en-US" sz="1050" b="0" i="0" u="none" strike="noStrike" kern="1200" cap="none" spc="0" normalizeH="0" baseline="0" noProof="0" dirty="0">
                <a:ln>
                  <a:noFill/>
                </a:ln>
                <a:solidFill>
                  <a:schemeClr val="bg1"/>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hlinkClick r:id="rId13">
                  <a:extLst>
                    <a:ext uri="{A12FA001-AC4F-418D-AE19-62706E023703}">
                      <ahyp:hlinkClr xmlns:ahyp="http://schemas.microsoft.com/office/drawing/2018/hyperlinkcolor" val="tx"/>
                    </a:ext>
                  </a:extLst>
                </a:hlinkClick>
              </a:rPr>
              <a:t>Feedback Forum</a:t>
            </a:r>
            <a:r>
              <a:rPr kumimoji="0" lang="en-US" sz="1050" b="0" i="0" u="none" strike="noStrike" kern="1200" cap="none" spc="0" normalizeH="0" baseline="0" noProof="0" dirty="0">
                <a:ln>
                  <a:noFill/>
                </a:ln>
                <a:solidFill>
                  <a:schemeClr val="bg1"/>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hlinkClick r:id="rId14">
                  <a:extLst>
                    <a:ext uri="{A12FA001-AC4F-418D-AE19-62706E023703}">
                      <ahyp:hlinkClr xmlns:ahyp="http://schemas.microsoft.com/office/drawing/2018/hyperlinkcolor" val="tx"/>
                    </a:ext>
                  </a:extLst>
                </a:hlinkClick>
              </a:rPr>
              <a:t>Azure Stack Tech Community</a:t>
            </a:r>
            <a:endParaRPr kumimoji="0" lang="en-US" sz="12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5CF30ACC-A1B4-4EAA-99CB-11560BFC655D}"/>
              </a:ext>
              <a:ext uri="{C183D7F6-B498-43B3-948B-1728B52AA6E4}">
                <adec:decorative xmlns:adec="http://schemas.microsoft.com/office/drawing/2017/decorative" val="1"/>
              </a:ext>
            </a:extLst>
          </p:cNvPr>
          <p:cNvSpPr txBox="1"/>
          <p:nvPr/>
        </p:nvSpPr>
        <p:spPr>
          <a:xfrm>
            <a:off x="6364460" y="2067496"/>
            <a:ext cx="2468880" cy="440377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On Demand Training</a:t>
            </a:r>
            <a:endParaRPr kumimoji="0" lang="en-US" sz="105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hlinkClick r:id="rId15">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hlinkClick r:id="rId15">
                  <a:extLst>
                    <a:ext uri="{A12FA001-AC4F-418D-AE19-62706E023703}">
                      <ahyp:hlinkClr xmlns:ahyp="http://schemas.microsoft.com/office/drawing/2018/hyperlinkcolor" val="tx"/>
                    </a:ext>
                  </a:extLst>
                </a:hlinkClick>
              </a:rPr>
              <a:t>Partner Readiness Bootcamp</a:t>
            </a:r>
            <a:endPar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hlinkClick r:id="rId16">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rPr>
              <a:t>Hybrid Infrastructure events for services partners: </a:t>
            </a:r>
          </a:p>
          <a:p>
            <a:pPr marL="182880" marR="0" lvl="0" indent="-182880" algn="l" defTabSz="914400"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a:ea typeface="SimSun" panose="02010600030101010101" pitchFamily="2" charset="-122"/>
                <a:cs typeface="Calibri" panose="020F0502020204030204" pitchFamily="34" charset="0"/>
              </a:rPr>
              <a:t>Azure Stack HCI - </a:t>
            </a:r>
            <a:r>
              <a:rPr kumimoji="0" lang="en-US" sz="1050" b="0" i="0" u="sng" strike="noStrike" kern="1200" cap="none" spc="0" normalizeH="0" baseline="0" noProof="0" dirty="0">
                <a:ln>
                  <a:noFill/>
                </a:ln>
                <a:solidFill>
                  <a:schemeClr val="bg1"/>
                </a:solidFill>
                <a:effectLst/>
                <a:uLnTx/>
                <a:uFillTx/>
                <a:latin typeface="Segoe UI"/>
                <a:ea typeface="SimSun" panose="02010600030101010101" pitchFamily="2" charset="-122"/>
                <a:cs typeface="Calibri" panose="020F0502020204030204" pitchFamily="34" charset="0"/>
                <a:hlinkClick r:id="rId17">
                  <a:extLst>
                    <a:ext uri="{A12FA001-AC4F-418D-AE19-62706E023703}">
                      <ahyp:hlinkClr xmlns:ahyp="http://schemas.microsoft.com/office/drawing/2018/hyperlinkcolor" val="tx"/>
                    </a:ext>
                  </a:extLst>
                </a:hlinkClick>
              </a:rPr>
              <a:t>Growing your Services Business Training</a:t>
            </a:r>
            <a:endParaRPr kumimoji="0" lang="en-US" sz="1050" b="0" i="0" u="none" strike="noStrike" kern="1200" cap="none" spc="0" normalizeH="0" baseline="0" noProof="0" dirty="0">
              <a:ln>
                <a:noFill/>
              </a:ln>
              <a:solidFill>
                <a:schemeClr val="bg1"/>
              </a:solidFill>
              <a:effectLst/>
              <a:uLnTx/>
              <a:uFillTx/>
              <a:latin typeface="Segoe UI"/>
              <a:ea typeface="SimSun" panose="02010600030101010101" pitchFamily="2" charset="-122"/>
              <a:cs typeface="+mn-cs"/>
            </a:endParaRPr>
          </a:p>
          <a:p>
            <a:pPr marL="182880" marR="0" lvl="0" indent="-182880" algn="l" defTabSz="914400"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a:ea typeface="SimSun" panose="02010600030101010101" pitchFamily="2" charset="-122"/>
                <a:cs typeface="Calibri" panose="020F0502020204030204" pitchFamily="34" charset="0"/>
              </a:rPr>
              <a:t>Azure Stack HCI - </a:t>
            </a:r>
            <a:r>
              <a:rPr kumimoji="0" lang="en-US" sz="1050" b="0" i="0" u="sng" strike="noStrike" kern="1200" cap="none" spc="0" normalizeH="0" baseline="0" noProof="0" dirty="0">
                <a:ln>
                  <a:noFill/>
                </a:ln>
                <a:solidFill>
                  <a:schemeClr val="bg1"/>
                </a:solidFill>
                <a:effectLst/>
                <a:uLnTx/>
                <a:uFillTx/>
                <a:latin typeface="Segoe UI"/>
                <a:ea typeface="SimSun" panose="02010600030101010101" pitchFamily="2" charset="-122"/>
                <a:cs typeface="Calibri" panose="020F0502020204030204" pitchFamily="34" charset="0"/>
                <a:hlinkClick r:id="rId18">
                  <a:extLst>
                    <a:ext uri="{A12FA001-AC4F-418D-AE19-62706E023703}">
                      <ahyp:hlinkClr xmlns:ahyp="http://schemas.microsoft.com/office/drawing/2018/hyperlinkcolor" val="tx"/>
                    </a:ext>
                  </a:extLst>
                </a:hlinkClick>
              </a:rPr>
              <a:t>Technical Deep Dive Training</a:t>
            </a:r>
            <a:endParaRPr kumimoji="0" lang="en-US" sz="1050" b="0" i="0" u="none" strike="noStrike" kern="1200" cap="none" spc="0" normalizeH="0" baseline="0" noProof="0" dirty="0">
              <a:ln>
                <a:noFill/>
              </a:ln>
              <a:solidFill>
                <a:schemeClr val="bg1"/>
              </a:solidFill>
              <a:effectLst/>
              <a:uLnTx/>
              <a:uFillTx/>
              <a:latin typeface="Segoe UI"/>
              <a:ea typeface="SimSun" panose="02010600030101010101" pitchFamily="2" charset="-122"/>
              <a:cs typeface="+mn-cs"/>
            </a:endParaRPr>
          </a:p>
          <a:p>
            <a:pPr marL="182880" marR="0" lvl="0" indent="-182880" algn="l" defTabSz="914400"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a:ea typeface="SimSun" panose="02010600030101010101" pitchFamily="2" charset="-122"/>
                <a:cs typeface="Calibri" panose="020F0502020204030204" pitchFamily="34" charset="0"/>
              </a:rPr>
              <a:t>Azure Arc - </a:t>
            </a:r>
            <a:r>
              <a:rPr kumimoji="0" lang="en-US" sz="1050" b="0" i="0" u="sng" strike="noStrike" kern="1200" cap="none" spc="0" normalizeH="0" baseline="0" noProof="0" dirty="0">
                <a:ln>
                  <a:noFill/>
                </a:ln>
                <a:solidFill>
                  <a:schemeClr val="bg1"/>
                </a:solidFill>
                <a:effectLst/>
                <a:uLnTx/>
                <a:uFillTx/>
                <a:latin typeface="Segoe UI"/>
                <a:ea typeface="SimSun" panose="02010600030101010101" pitchFamily="2" charset="-122"/>
                <a:cs typeface="Calibri" panose="020F0502020204030204" pitchFamily="34" charset="0"/>
                <a:hlinkClick r:id="rId19">
                  <a:extLst>
                    <a:ext uri="{A12FA001-AC4F-418D-AE19-62706E023703}">
                      <ahyp:hlinkClr xmlns:ahyp="http://schemas.microsoft.com/office/drawing/2018/hyperlinkcolor" val="tx"/>
                    </a:ext>
                  </a:extLst>
                </a:hlinkClick>
              </a:rPr>
              <a:t>Growing your Services Business Training</a:t>
            </a:r>
            <a:endParaRPr kumimoji="0" lang="en-US" sz="1050" b="0" i="0" u="none" strike="noStrike" kern="1200" cap="none" spc="0" normalizeH="0" baseline="0" noProof="0" dirty="0">
              <a:ln>
                <a:noFill/>
              </a:ln>
              <a:solidFill>
                <a:schemeClr val="bg1"/>
              </a:solidFill>
              <a:effectLst/>
              <a:uLnTx/>
              <a:uFillTx/>
              <a:latin typeface="Segoe UI"/>
              <a:ea typeface="SimSun" panose="02010600030101010101" pitchFamily="2" charset="-122"/>
              <a:cs typeface="+mn-cs"/>
            </a:endParaRPr>
          </a:p>
          <a:p>
            <a:pPr marL="182880" marR="0" lvl="0" indent="-182880" algn="l" defTabSz="914400" rtl="0" eaLnBrk="1" fontAlgn="auto" latinLnBrk="0" hangingPunct="1">
              <a:lnSpc>
                <a:spcPct val="100000"/>
              </a:lnSpc>
              <a:spcBef>
                <a:spcPts val="0"/>
              </a:spcBef>
              <a:spcAft>
                <a:spcPts val="400"/>
              </a:spcAft>
              <a:buClr>
                <a:srgbClr val="000000"/>
              </a:buClr>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a:ea typeface="SimSun" panose="02010600030101010101" pitchFamily="2" charset="-122"/>
                <a:cs typeface="Calibri" panose="020F0502020204030204" pitchFamily="34" charset="0"/>
              </a:rPr>
              <a:t>Azure Arc - </a:t>
            </a:r>
            <a:r>
              <a:rPr kumimoji="0" lang="en-US" sz="1050" b="0" i="0" u="sng" strike="noStrike" kern="1200" cap="none" spc="0" normalizeH="0" baseline="0" noProof="0" dirty="0">
                <a:ln>
                  <a:noFill/>
                </a:ln>
                <a:solidFill>
                  <a:schemeClr val="bg1"/>
                </a:solidFill>
                <a:effectLst/>
                <a:uLnTx/>
                <a:uFillTx/>
                <a:latin typeface="Segoe UI"/>
                <a:ea typeface="SimSun" panose="02010600030101010101" pitchFamily="2" charset="-122"/>
                <a:cs typeface="Calibri" panose="020F0502020204030204" pitchFamily="34" charset="0"/>
                <a:hlinkClick r:id="rId20">
                  <a:extLst>
                    <a:ext uri="{A12FA001-AC4F-418D-AE19-62706E023703}">
                      <ahyp:hlinkClr xmlns:ahyp="http://schemas.microsoft.com/office/drawing/2018/hyperlinkcolor" val="tx"/>
                    </a:ext>
                  </a:extLst>
                </a:hlinkClick>
              </a:rPr>
              <a:t>Technical Deep Dive Training </a:t>
            </a:r>
            <a:endParaRPr kumimoji="0" lang="en-US" sz="1050" b="0" i="0" u="none" strike="noStrike" kern="1200" cap="none" spc="0" normalizeH="0" baseline="0" noProof="0" dirty="0">
              <a:ln>
                <a:noFill/>
              </a:ln>
              <a:solidFill>
                <a:schemeClr val="bg1"/>
              </a:solidFill>
              <a:effectLst/>
              <a:uLnTx/>
              <a:uFillTx/>
              <a:latin typeface="Segoe UI"/>
              <a:ea typeface="SimSun" panose="02010600030101010101" pitchFamily="2" charset="-122"/>
              <a:cs typeface="+mn-cs"/>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5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Learning Paths</a:t>
            </a:r>
            <a:endParaRPr kumimoji="0" lang="en-US" sz="105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hlinkClick r:id="rId16">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hlinkClick r:id="rId16">
                  <a:extLst>
                    <a:ext uri="{A12FA001-AC4F-418D-AE19-62706E023703}">
                      <ahyp:hlinkClr xmlns:ahyp="http://schemas.microsoft.com/office/drawing/2018/hyperlinkcolor" val="tx"/>
                    </a:ext>
                  </a:extLst>
                </a:hlinkClick>
              </a:rPr>
              <a:t>Azure Stack HCI foundations</a:t>
            </a:r>
            <a:endPar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21">
                  <a:extLst>
                    <a:ext uri="{A12FA001-AC4F-418D-AE19-62706E023703}">
                      <ahyp:hlinkClr xmlns:ahyp="http://schemas.microsoft.com/office/drawing/2018/hyperlinkcolor" val="tx"/>
                    </a:ext>
                  </a:extLst>
                </a:hlinkClick>
              </a:rPr>
              <a:t>Operate and maintain Azure Stack HCI</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a:p>
            <a:pPr>
              <a:spcBef>
                <a:spcPts val="300"/>
              </a:spcBef>
              <a:spcAft>
                <a:spcPts val="300"/>
              </a:spcAft>
              <a:defRPr/>
            </a:pPr>
            <a:r>
              <a:rPr kumimoji="0" lang="en-US" sz="105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Fall 2021 Ignite Sessions</a:t>
            </a:r>
          </a:p>
          <a:p>
            <a:pPr>
              <a:spcBef>
                <a:spcPts val="300"/>
              </a:spcBef>
              <a:spcAft>
                <a:spcPts val="300"/>
              </a:spcAft>
              <a:defRPr/>
            </a:pPr>
            <a:r>
              <a:rPr kumimoji="0" lang="en-US" sz="105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hlinkClick r:id="rId22">
                  <a:extLst>
                    <a:ext uri="{A12FA001-AC4F-418D-AE19-62706E023703}">
                      <ahyp:hlinkClr xmlns:ahyp="http://schemas.microsoft.com/office/drawing/2018/hyperlinkcolor" val="tx"/>
                    </a:ext>
                  </a:extLst>
                </a:hlinkClick>
              </a:rPr>
              <a:t>Learn everything about the new Azure Stack HCI feature update </a:t>
            </a:r>
            <a:endParaRPr kumimoji="0" lang="en-US" sz="105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hlinkClick r:id="rId16">
                <a:extLst>
                  <a:ext uri="{A12FA001-AC4F-418D-AE19-62706E023703}">
                    <ahyp:hlinkClr xmlns:ahyp="http://schemas.microsoft.com/office/drawing/2018/hyperlinkcolor" val="tx"/>
                  </a:ext>
                </a:extLst>
              </a:hlinkClick>
            </a:endParaRPr>
          </a:p>
          <a:p>
            <a:pPr>
              <a:spcBef>
                <a:spcPts val="300"/>
              </a:spcBef>
              <a:spcAft>
                <a:spcPts val="300"/>
              </a:spcAft>
              <a:defRPr/>
            </a:pPr>
            <a:r>
              <a:rPr kumimoji="0" lang="en-US" sz="105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hlinkClick r:id="rId23">
                  <a:extLst>
                    <a:ext uri="{A12FA001-AC4F-418D-AE19-62706E023703}">
                      <ahyp:hlinkClr xmlns:ahyp="http://schemas.microsoft.com/office/drawing/2018/hyperlinkcolor" val="tx"/>
                    </a:ext>
                  </a:extLst>
                </a:hlinkClick>
              </a:rPr>
              <a:t>Secure, develop, and innovate in hybrid and multicloud with Microsoft Azure</a:t>
            </a:r>
            <a:endParaRPr kumimoji="0" lang="en-US" sz="105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hlinkClick r:id="rId16">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050" b="0" i="0" u="sng" strike="noStrike" kern="1200" cap="none" spc="0" normalizeH="0" baseline="0" noProof="0" dirty="0">
              <a:ln>
                <a:noFill/>
              </a:ln>
              <a:solidFill>
                <a:schemeClr val="bg1"/>
              </a:solidFill>
              <a:effectLst/>
              <a:uLnTx/>
              <a:uFillTx/>
              <a:latin typeface="Segoe UI"/>
              <a:ea typeface="Times New Roman" panose="02020603050405020304" pitchFamily="18" charset="0"/>
              <a:cs typeface="Segoe UI"/>
            </a:endParaRPr>
          </a:p>
        </p:txBody>
      </p:sp>
      <p:sp>
        <p:nvSpPr>
          <p:cNvPr id="21" name="Rectangle 20">
            <a:extLst>
              <a:ext uri="{FF2B5EF4-FFF2-40B4-BE49-F238E27FC236}">
                <a16:creationId xmlns:a16="http://schemas.microsoft.com/office/drawing/2014/main" id="{5EC44F38-5C99-4410-ADA7-E2AA0049201B}"/>
              </a:ext>
              <a:ext uri="{C183D7F6-B498-43B3-948B-1728B52AA6E4}">
                <adec:decorative xmlns:adec="http://schemas.microsoft.com/office/drawing/2017/decorative" val="1"/>
              </a:ext>
            </a:extLst>
          </p:cNvPr>
          <p:cNvSpPr/>
          <p:nvPr/>
        </p:nvSpPr>
        <p:spPr>
          <a:xfrm>
            <a:off x="7399" y="6536740"/>
            <a:ext cx="5157181" cy="237757"/>
          </a:xfrm>
          <a:prstGeom prst="rect">
            <a:avLst/>
          </a:prstGeom>
          <a:solidFill>
            <a:schemeClr val="tx1"/>
          </a:solidFill>
        </p:spPr>
        <p:txBody>
          <a:bodyPr wrap="none">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rPr>
              <a:t>For sales assistance from Microsoft, contact the </a:t>
            </a: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24">
                  <a:extLst>
                    <a:ext uri="{A12FA001-AC4F-418D-AE19-62706E023703}">
                      <ahyp:hlinkClr xmlns:ahyp="http://schemas.microsoft.com/office/drawing/2018/hyperlinkcolor" val="tx"/>
                    </a:ext>
                  </a:extLst>
                </a:hlinkClick>
              </a:rPr>
              <a:t>Azure Stack HCI Field support team </a:t>
            </a:r>
            <a:endParaRPr kumimoji="0" lang="en-US" sz="1050" b="0" i="0" u="none" strike="noStrike" kern="0" cap="none" spc="0" normalizeH="0" baseline="0" noProof="0" dirty="0">
              <a:ln>
                <a:noFill/>
              </a:ln>
              <a:solidFill>
                <a:schemeClr val="bg1"/>
              </a:solidFill>
              <a:effectLst/>
              <a:uLnTx/>
              <a:uFillTx/>
              <a:latin typeface="Segoe UI Semibold"/>
              <a:ea typeface="+mn-ea"/>
              <a:cs typeface="+mn-cs"/>
            </a:endParaRPr>
          </a:p>
        </p:txBody>
      </p:sp>
      <p:sp>
        <p:nvSpPr>
          <p:cNvPr id="9" name="L-Shape 8">
            <a:extLst>
              <a:ext uri="{FF2B5EF4-FFF2-40B4-BE49-F238E27FC236}">
                <a16:creationId xmlns:a16="http://schemas.microsoft.com/office/drawing/2014/main" id="{E1437A67-FD01-4A5E-9A77-C3AE23CEAFB5}"/>
              </a:ext>
              <a:ext uri="{C183D7F6-B498-43B3-948B-1728B52AA6E4}">
                <adec:decorative xmlns:adec="http://schemas.microsoft.com/office/drawing/2017/decorative" val="1"/>
              </a:ext>
            </a:extLst>
          </p:cNvPr>
          <p:cNvSpPr/>
          <p:nvPr/>
        </p:nvSpPr>
        <p:spPr>
          <a:xfrm rot="5400000">
            <a:off x="10240244" y="368922"/>
            <a:ext cx="274320" cy="2834640"/>
          </a:xfrm>
          <a:prstGeom prst="corner">
            <a:avLst>
              <a:gd name="adj1" fmla="val 16120"/>
              <a:gd name="adj2" fmla="val 16110"/>
            </a:avLst>
          </a:prstGeom>
          <a:solidFill>
            <a:srgbClr val="0078D7"/>
          </a:solidFill>
          <a:ln>
            <a:solidFill>
              <a:srgbClr val="0078D7"/>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CDA393BF-2DE2-4269-A8AB-01DB72C9B29C}"/>
              </a:ext>
              <a:ext uri="{C183D7F6-B498-43B3-948B-1728B52AA6E4}">
                <adec:decorative xmlns:adec="http://schemas.microsoft.com/office/drawing/2017/decorative" val="1"/>
              </a:ext>
            </a:extLst>
          </p:cNvPr>
          <p:cNvSpPr txBox="1"/>
          <p:nvPr/>
        </p:nvSpPr>
        <p:spPr>
          <a:xfrm>
            <a:off x="9351872" y="1149306"/>
            <a:ext cx="22860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Segoe UI Semibold" panose="020B0702040204020203" pitchFamily="34" charset="0"/>
                <a:cs typeface="Segoe UI Semibold" panose="020B0702040204020203" pitchFamily="34" charset="0"/>
              </a:rPr>
              <a:t>Go to market with sales &amp; marketing resources</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23" name="Isosceles Triangle 22">
            <a:extLst>
              <a:ext uri="{FF2B5EF4-FFF2-40B4-BE49-F238E27FC236}">
                <a16:creationId xmlns:a16="http://schemas.microsoft.com/office/drawing/2014/main" id="{4C96979B-D994-4A0B-BAEF-D37F507D7F85}"/>
              </a:ext>
              <a:ext uri="{C183D7F6-B498-43B3-948B-1728B52AA6E4}">
                <adec:decorative xmlns:adec="http://schemas.microsoft.com/office/drawing/2017/decorative" val="1"/>
              </a:ext>
            </a:extLst>
          </p:cNvPr>
          <p:cNvSpPr/>
          <p:nvPr/>
        </p:nvSpPr>
        <p:spPr>
          <a:xfrm>
            <a:off x="5864728" y="1884616"/>
            <a:ext cx="182880" cy="182880"/>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TextBox 24">
            <a:extLst>
              <a:ext uri="{FF2B5EF4-FFF2-40B4-BE49-F238E27FC236}">
                <a16:creationId xmlns:a16="http://schemas.microsoft.com/office/drawing/2014/main" id="{770E1124-903B-46CE-89BA-F7C5A3497CE5}"/>
              </a:ext>
              <a:ext uri="{C183D7F6-B498-43B3-948B-1728B52AA6E4}">
                <adec:decorative xmlns:adec="http://schemas.microsoft.com/office/drawing/2017/decorative" val="1"/>
              </a:ext>
            </a:extLst>
          </p:cNvPr>
          <p:cNvSpPr txBox="1"/>
          <p:nvPr/>
        </p:nvSpPr>
        <p:spPr>
          <a:xfrm>
            <a:off x="9111274" y="1834961"/>
            <a:ext cx="3026392" cy="5119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strike="noStrike" kern="1200" cap="none" spc="0" normalizeH="0" baseline="0" noProof="0" dirty="0">
                <a:ln>
                  <a:noFill/>
                </a:ln>
                <a:solidFill>
                  <a:srgbClr val="50E6FF"/>
                </a:solidFill>
                <a:effectLst/>
                <a:uLnTx/>
                <a:uFillTx/>
                <a:latin typeface="Segoe UI"/>
                <a:ea typeface="+mn-ea"/>
                <a:cs typeface="Segoe UI"/>
              </a:rPr>
              <a:t>Customer Ready Materials</a:t>
            </a:r>
            <a:endParaRPr kumimoji="0" lang="en-US" sz="1050" b="1" i="0" strike="noStrike" kern="1200" cap="none" spc="0" normalizeH="0" baseline="0" noProof="0" dirty="0">
              <a:ln>
                <a:noFill/>
              </a:ln>
              <a:solidFill>
                <a:srgbClr val="50E6FF"/>
              </a:solidFill>
              <a:effectLst/>
              <a:uLnTx/>
              <a:uFillTx/>
              <a:latin typeface="Segoe UI"/>
              <a:ea typeface="+mn-ea"/>
              <a:cs typeface="Segoe UI"/>
              <a:hlinkClick r:id="rId25">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26">
                  <a:extLst>
                    <a:ext uri="{A12FA001-AC4F-418D-AE19-62706E023703}">
                      <ahyp:hlinkClr xmlns:ahyp="http://schemas.microsoft.com/office/drawing/2018/hyperlinkcolor" val="tx"/>
                    </a:ext>
                  </a:extLst>
                </a:hlinkClick>
              </a:rPr>
              <a:t>L100 Azure Hybrid Overview   </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27">
                  <a:extLst>
                    <a:ext uri="{A12FA001-AC4F-418D-AE19-62706E023703}">
                      <ahyp:hlinkClr xmlns:ahyp="http://schemas.microsoft.com/office/drawing/2018/hyperlinkcolor" val="tx"/>
                    </a:ext>
                  </a:extLst>
                </a:hlinkClick>
              </a:rPr>
              <a:t>Customer FAQ</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28">
                  <a:extLst>
                    <a:ext uri="{A12FA001-AC4F-418D-AE19-62706E023703}">
                      <ahyp:hlinkClr xmlns:ahyp="http://schemas.microsoft.com/office/drawing/2018/hyperlinkcolor" val="tx"/>
                    </a:ext>
                  </a:extLst>
                </a:hlinkClick>
              </a:rPr>
              <a:t>10 Azure Stack HCI Facts</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400"/>
              </a:spcAft>
              <a:buClrTx/>
              <a:buSzTx/>
              <a:buFontTx/>
              <a:buNone/>
              <a:tabLst/>
              <a:defRPr/>
            </a:pPr>
            <a:r>
              <a:rPr lang="en-US" sz="1050" dirty="0">
                <a:solidFill>
                  <a:schemeClr val="bg1"/>
                </a:solidFill>
                <a:latin typeface="Segoe UI"/>
                <a:cs typeface="Segoe UI"/>
                <a:hlinkClick r:id="rId29">
                  <a:extLst>
                    <a:ext uri="{A12FA001-AC4F-418D-AE19-62706E023703}">
                      <ahyp:hlinkClr xmlns:ahyp="http://schemas.microsoft.com/office/drawing/2018/hyperlinkcolor" val="tx"/>
                    </a:ext>
                  </a:extLst>
                </a:hlinkClick>
              </a:rPr>
              <a:t>Azure Stack HCI Datasheet</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30">
                  <a:extLst>
                    <a:ext uri="{A12FA001-AC4F-418D-AE19-62706E023703}">
                      <ahyp:hlinkClr xmlns:ahyp="http://schemas.microsoft.com/office/drawing/2018/hyperlinkcolor" val="tx"/>
                    </a:ext>
                  </a:extLst>
                </a:hlinkClick>
              </a:rPr>
              <a:t>Datacenter Modernization E-book </a:t>
            </a:r>
            <a:r>
              <a:rPr kumimoji="0" lang="en-US" sz="1050" b="0" i="0" u="none" strike="noStrike" kern="1200" cap="none" spc="0" normalizeH="0" baseline="0" noProof="0" dirty="0">
                <a:ln>
                  <a:noFill/>
                </a:ln>
                <a:solidFill>
                  <a:schemeClr val="bg1"/>
                </a:solidFill>
                <a:effectLst/>
                <a:uLnTx/>
                <a:uFillTx/>
                <a:latin typeface="Segoe UI"/>
                <a:ea typeface="+mn-ea"/>
                <a:cs typeface="Segoe UI"/>
              </a:rPr>
              <a:t>  </a:t>
            </a: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31">
                  <a:extLst>
                    <a:ext uri="{A12FA001-AC4F-418D-AE19-62706E023703}">
                      <ahyp:hlinkClr xmlns:ahyp="http://schemas.microsoft.com/office/drawing/2018/hyperlinkcolor" val="tx"/>
                    </a:ext>
                  </a:extLst>
                </a:hlinkClick>
              </a:rPr>
              <a:t>Five Hybrid Cloud Use Cases E-book </a:t>
            </a:r>
            <a:r>
              <a:rPr kumimoji="0" lang="en-US" sz="1050" b="0" i="0" u="none" strike="noStrike" kern="1200" cap="none" spc="0" normalizeH="0" baseline="0" noProof="0" dirty="0">
                <a:ln>
                  <a:noFill/>
                </a:ln>
                <a:solidFill>
                  <a:schemeClr val="bg1"/>
                </a:solidFill>
                <a:effectLst/>
                <a:uLnTx/>
                <a:uFillTx/>
                <a:latin typeface="Segoe UI"/>
                <a:ea typeface="+mn-ea"/>
                <a:cs typeface="Segoe UI"/>
              </a:rPr>
              <a:t>  </a:t>
            </a: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32">
                  <a:extLst>
                    <a:ext uri="{A12FA001-AC4F-418D-AE19-62706E023703}">
                      <ahyp:hlinkClr xmlns:ahyp="http://schemas.microsoft.com/office/drawing/2018/hyperlinkcolor" val="tx"/>
                    </a:ext>
                  </a:extLst>
                </a:hlinkClick>
              </a:rPr>
              <a:t>Azure Stack HCI Hybrid Cloud Essentials E-book</a:t>
            </a:r>
            <a:r>
              <a:rPr kumimoji="0" lang="en-US" sz="1050" b="0" i="0" u="none" strike="noStrike" kern="1200" cap="none" spc="0" normalizeH="0" baseline="0" noProof="0" dirty="0">
                <a:ln>
                  <a:noFill/>
                </a:ln>
                <a:solidFill>
                  <a:schemeClr val="bg1"/>
                </a:solidFill>
                <a:effectLst/>
                <a:uLnTx/>
                <a:uFillTx/>
                <a:latin typeface="Segoe UI"/>
                <a:ea typeface="+mn-ea"/>
                <a:cs typeface="Segoe UI"/>
              </a:rPr>
              <a:t>   </a:t>
            </a: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33">
                  <a:extLst>
                    <a:ext uri="{A12FA001-AC4F-418D-AE19-62706E023703}">
                      <ahyp:hlinkClr xmlns:ahyp="http://schemas.microsoft.com/office/drawing/2018/hyperlinkcolor" val="tx"/>
                    </a:ext>
                  </a:extLst>
                </a:hlinkClick>
              </a:rPr>
              <a:t>ESG Analyst Report   </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34">
                  <a:extLst>
                    <a:ext uri="{A12FA001-AC4F-418D-AE19-62706E023703}">
                      <ahyp:hlinkClr xmlns:ahyp="http://schemas.microsoft.com/office/drawing/2018/hyperlinkcolor" val="tx"/>
                    </a:ext>
                  </a:extLst>
                </a:hlinkClick>
              </a:rPr>
              <a:t>ISV Solution Briefs for Azure Stack HCI</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400"/>
              </a:spcAft>
              <a:buClrTx/>
              <a:buSzTx/>
              <a:buFontTx/>
              <a:buNone/>
              <a:tabLst/>
              <a:defRPr/>
            </a:pPr>
            <a:r>
              <a:rPr lang="en-US" sz="1050" dirty="0">
                <a:solidFill>
                  <a:schemeClr val="bg1"/>
                </a:solidFill>
                <a:latin typeface="Segoe UI"/>
                <a:cs typeface="Segoe UI"/>
                <a:hlinkClick r:id="rId35">
                  <a:extLst>
                    <a:ext uri="{A12FA001-AC4F-418D-AE19-62706E023703}">
                      <ahyp:hlinkClr xmlns:ahyp="http://schemas.microsoft.com/office/drawing/2018/hyperlinkcolor" val="tx"/>
                    </a:ext>
                  </a:extLst>
                </a:hlinkClick>
              </a:rPr>
              <a:t>Win Hybrid with Azure Arc &amp; Azure Stack HCI MPN campaign</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a:p>
            <a:pPr marL="0" marR="0" lvl="0" indent="0" algn="l" defTabSz="914400" rtl="0" eaLnBrk="1" fontAlgn="ctr" latinLnBrk="0" hangingPunct="1">
              <a:lnSpc>
                <a:spcPct val="100000"/>
              </a:lnSpc>
              <a:spcBef>
                <a:spcPts val="300"/>
              </a:spcBef>
              <a:spcAft>
                <a:spcPts val="300"/>
              </a:spcAft>
              <a:buClrTx/>
              <a:buSzTx/>
              <a:buFontTx/>
              <a:buNone/>
              <a:tabLst/>
              <a:defRPr/>
            </a:pPr>
            <a:r>
              <a:rPr kumimoji="0" lang="en-US" sz="1050" b="1" i="0" strike="noStrike" kern="1200" cap="none" spc="0" normalizeH="0" baseline="0" noProof="0" dirty="0">
                <a:ln>
                  <a:noFill/>
                </a:ln>
                <a:solidFill>
                  <a:srgbClr val="50E6FF"/>
                </a:solidFill>
                <a:effectLst/>
                <a:uLnTx/>
                <a:uFillTx/>
                <a:latin typeface="Segoe UI"/>
                <a:ea typeface="+mn-ea"/>
                <a:cs typeface="Segoe UI"/>
              </a:rPr>
              <a:t>Video </a:t>
            </a:r>
            <a:r>
              <a:rPr lang="en-US" sz="1050" b="1" dirty="0">
                <a:solidFill>
                  <a:srgbClr val="50E6FF"/>
                </a:solidFill>
                <a:latin typeface="Segoe UI"/>
                <a:cs typeface="Segoe UI"/>
              </a:rPr>
              <a:t>Library</a:t>
            </a:r>
            <a:endParaRPr lang="en-US" sz="1050" b="1" dirty="0">
              <a:solidFill>
                <a:srgbClr val="50E6FF"/>
              </a:solidFill>
              <a:latin typeface="Segoe UI"/>
              <a:cs typeface="Segoe UI"/>
              <a:hlinkClick r:id="rId36">
                <a:extLst>
                  <a:ext uri="{A12FA001-AC4F-418D-AE19-62706E023703}">
                    <ahyp:hlinkClr xmlns:ahyp="http://schemas.microsoft.com/office/drawing/2018/hyperlinkcolor" val="tx"/>
                  </a:ext>
                </a:extLst>
              </a:hlinkClick>
            </a:endParaRPr>
          </a:p>
          <a:p>
            <a:pPr fontAlgn="ctr">
              <a:spcAft>
                <a:spcPts val="400"/>
              </a:spcAft>
              <a:defRPr/>
            </a:pPr>
            <a:r>
              <a:rPr lang="en-US" sz="1050" dirty="0">
                <a:solidFill>
                  <a:schemeClr val="bg1"/>
                </a:solidFill>
                <a:latin typeface="Segoe UI"/>
                <a:ea typeface="Calibri" panose="020F0502020204030204" pitchFamily="34" charset="0"/>
                <a:cs typeface="Segoe UI"/>
                <a:hlinkClick r:id="rId37">
                  <a:extLst>
                    <a:ext uri="{A12FA001-AC4F-418D-AE19-62706E023703}">
                      <ahyp:hlinkClr xmlns:ahyp="http://schemas.microsoft.com/office/drawing/2018/hyperlinkcolor" val="tx"/>
                    </a:ext>
                  </a:extLst>
                </a:hlinkClick>
              </a:rPr>
              <a:t>Azure Stack HCI Comprehensive Demo</a:t>
            </a:r>
            <a:endParaRPr lang="en-US" sz="1050" dirty="0">
              <a:solidFill>
                <a:schemeClr val="bg1"/>
              </a:solidFill>
              <a:latin typeface="Segoe UI"/>
              <a:ea typeface="Calibri" panose="020F0502020204030204" pitchFamily="34" charset="0"/>
              <a:cs typeface="Segoe UI"/>
            </a:endParaRPr>
          </a:p>
          <a:p>
            <a:pPr fontAlgn="ctr">
              <a:spcAft>
                <a:spcPts val="400"/>
              </a:spcAft>
              <a:defRPr/>
            </a:pPr>
            <a:r>
              <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hlinkClick r:id="rId38">
                  <a:extLst>
                    <a:ext uri="{A12FA001-AC4F-418D-AE19-62706E023703}">
                      <ahyp:hlinkClr xmlns:ahyp="http://schemas.microsoft.com/office/drawing/2018/hyperlinkcolor" val="tx"/>
                    </a:ext>
                  </a:extLst>
                </a:hlinkClick>
              </a:rPr>
              <a:t>Azure Virtual Desktop for Azure Stack HCI</a:t>
            </a:r>
            <a:endPar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endParaRPr>
          </a:p>
          <a:p>
            <a:pPr fontAlgn="ctr">
              <a:spcAft>
                <a:spcPts val="400"/>
              </a:spcAft>
              <a:defRPr/>
            </a:pPr>
            <a:r>
              <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hlinkClick r:id="rId39">
                  <a:extLst>
                    <a:ext uri="{A12FA001-AC4F-418D-AE19-62706E023703}">
                      <ahyp:hlinkClr xmlns:ahyp="http://schemas.microsoft.com/office/drawing/2018/hyperlinkcolor" val="tx"/>
                    </a:ext>
                  </a:extLst>
                </a:hlinkClick>
              </a:rPr>
              <a:t>Securing Azure Stack HCI with Azure Defender &amp; Secured-core</a:t>
            </a:r>
            <a:endPar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endParaRPr>
          </a:p>
          <a:p>
            <a:pPr marL="0" marR="0" lvl="0" indent="0" algn="l" defTabSz="914400" rtl="0" eaLnBrk="1" fontAlgn="ctr"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36">
                  <a:extLst>
                    <a:ext uri="{A12FA001-AC4F-418D-AE19-62706E023703}">
                      <ahyp:hlinkClr xmlns:ahyp="http://schemas.microsoft.com/office/drawing/2018/hyperlinkcolor" val="tx"/>
                    </a:ext>
                  </a:extLst>
                </a:hlinkClick>
              </a:rPr>
              <a:t>Discover the new Azure Stack HCI</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lt"/>
                <a:cs typeface="Segoe UI"/>
                <a:hlinkClick r:id="rId40">
                  <a:extLst>
                    <a:ext uri="{A12FA001-AC4F-418D-AE19-62706E023703}">
                      <ahyp:hlinkClr xmlns:ahyp="http://schemas.microsoft.com/office/drawing/2018/hyperlinkcolor" val="tx"/>
                    </a:ext>
                  </a:extLst>
                </a:hlinkClick>
              </a:rPr>
              <a:t>The next generation of Azure Stack HCI | Azure Friday</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hlinkClick r:id="rId41">
                  <a:extLst>
                    <a:ext uri="{A12FA001-AC4F-418D-AE19-62706E023703}">
                      <ahyp:hlinkClr xmlns:ahyp="http://schemas.microsoft.com/office/drawing/2018/hyperlinkcolor" val="tx"/>
                    </a:ext>
                  </a:extLst>
                </a:hlinkClick>
              </a:rPr>
              <a:t>Product tour of the new Azure Stack HCI using WAC</a:t>
            </a:r>
            <a:endPar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sng" strike="noStrike" kern="1200" cap="none" spc="0" normalizeH="0" baseline="0" noProof="0" dirty="0">
                <a:ln>
                  <a:noFill/>
                </a:ln>
                <a:solidFill>
                  <a:schemeClr val="bg1"/>
                </a:solidFill>
                <a:effectLst/>
                <a:uLnTx/>
                <a:uFillTx/>
                <a:latin typeface="Segoe UI"/>
                <a:ea typeface="Calibri" panose="020F0502020204030204" pitchFamily="34" charset="0"/>
                <a:cs typeface="Segoe UI"/>
                <a:hlinkClick r:id="rId42">
                  <a:extLst>
                    <a:ext uri="{A12FA001-AC4F-418D-AE19-62706E023703}">
                      <ahyp:hlinkClr xmlns:ahyp="http://schemas.microsoft.com/office/drawing/2018/hyperlinkcolor" val="tx"/>
                    </a:ext>
                  </a:extLst>
                </a:hlinkClick>
              </a:rPr>
              <a:t>Getting Started with AKS on HCI</a:t>
            </a:r>
            <a:endPar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hlinkClick r:id="rId43">
                  <a:extLst>
                    <a:ext uri="{A12FA001-AC4F-418D-AE19-62706E023703}">
                      <ahyp:hlinkClr xmlns:ahyp="http://schemas.microsoft.com/office/drawing/2018/hyperlinkcolor" val="tx"/>
                    </a:ext>
                  </a:extLst>
                </a:hlinkClick>
              </a:rPr>
              <a:t>Disaster Recovery with Stretch Clustering</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3F4FA053-9BAA-4B76-90D3-A5E50BFC498E}"/>
              </a:ext>
              <a:ext uri="{C183D7F6-B498-43B3-948B-1728B52AA6E4}">
                <adec:decorative xmlns:adec="http://schemas.microsoft.com/office/drawing/2017/decorative" val="1"/>
              </a:ext>
            </a:extLst>
          </p:cNvPr>
          <p:cNvSpPr txBox="1"/>
          <p:nvPr/>
        </p:nvSpPr>
        <p:spPr>
          <a:xfrm>
            <a:off x="564822" y="2551161"/>
            <a:ext cx="2468880" cy="34547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050" b="1" dirty="0">
                <a:solidFill>
                  <a:srgbClr val="50E6FF"/>
                </a:solidFill>
                <a:latin typeface="Segoe UI"/>
                <a:cs typeface="Segoe UI"/>
              </a:rPr>
              <a:t>To Partner Materials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Segoe UI"/>
                <a:hlinkClick r:id="rId44">
                  <a:extLst>
                    <a:ext uri="{A12FA001-AC4F-418D-AE19-62706E023703}">
                      <ahyp:hlinkClr xmlns:ahyp="http://schemas.microsoft.com/office/drawing/2018/hyperlinkcolor" val="tx"/>
                    </a:ext>
                  </a:extLst>
                </a:hlinkClick>
              </a:rPr>
              <a:t>Partner Opportunity Deck</a:t>
            </a:r>
            <a:endParaRPr kumimoji="0" lang="en-US" sz="1050" b="0" i="0" u="none" strike="noStrike" kern="1200" cap="none" spc="0" normalizeH="0" baseline="0" noProof="0" dirty="0">
              <a:ln>
                <a:noFill/>
              </a:ln>
              <a:solidFill>
                <a:schemeClr val="bg1"/>
              </a:solidFill>
              <a:effectLst/>
              <a:uLnTx/>
              <a:uFillTx/>
              <a:latin typeface="Segoe UI"/>
              <a:ea typeface="+mn-ea"/>
              <a:cs typeface="Segoe UI"/>
            </a:endParaRPr>
          </a:p>
          <a:p>
            <a:pPr algn="l">
              <a:spcAft>
                <a:spcPts val="400"/>
              </a:spcAft>
            </a:pPr>
            <a:r>
              <a:rPr lang="en-US" sz="1050" u="sng" dirty="0">
                <a:solidFill>
                  <a:schemeClr val="bg1"/>
                </a:solidFill>
                <a:latin typeface="Segoe UI" panose="020B0502040204020203" pitchFamily="34" charset="0"/>
              </a:rPr>
              <a:t>Video: Modernize your customers’ hybrid applications and grow your services business with AKS on Azure Stack HCI and Azure Arc</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50" b="1" i="0" u="none" strike="noStrike" kern="1200" cap="none" spc="0" normalizeH="0" baseline="0" noProof="0" dirty="0">
                <a:ln>
                  <a:noFill/>
                </a:ln>
                <a:solidFill>
                  <a:srgbClr val="50E6FF"/>
                </a:solidFill>
                <a:effectLst/>
                <a:uLnTx/>
                <a:uFillTx/>
                <a:latin typeface="Segoe UI"/>
                <a:ea typeface="+mn-ea"/>
                <a:cs typeface="+mn-cs"/>
              </a:rPr>
              <a:t>Advanced Specializations</a:t>
            </a:r>
            <a:endParaRPr kumimoji="0" lang="en-US" sz="1050" b="1" i="0" u="none" strike="noStrike" kern="1200" cap="none" spc="0" normalizeH="0" baseline="0" noProof="0" dirty="0">
              <a:ln>
                <a:noFill/>
              </a:ln>
              <a:solidFill>
                <a:srgbClr val="50E6FF"/>
              </a:solidFill>
              <a:effectLst/>
              <a:uLnTx/>
              <a:uFillTx/>
              <a:latin typeface="Segoe UI"/>
              <a:ea typeface="+mn-ea"/>
              <a:cs typeface="+mn-cs"/>
              <a:hlinkClick r:id="rId45">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hlinkClick r:id="rId45">
                  <a:extLst>
                    <a:ext uri="{A12FA001-AC4F-418D-AE19-62706E023703}">
                      <ahyp:hlinkClr xmlns:ahyp="http://schemas.microsoft.com/office/drawing/2018/hyperlinkcolor" val="tx"/>
                    </a:ext>
                  </a:extLst>
                </a:hlinkClick>
              </a:rPr>
              <a:t>Hybrid Cloud Infrastructure with Microsoft Azure Stack HCI</a:t>
            </a:r>
            <a:endParaRPr kumimoji="0" lang="en-US" sz="105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hlinkClick r:id="rId46">
                  <a:extLst>
                    <a:ext uri="{A12FA001-AC4F-418D-AE19-62706E023703}">
                      <ahyp:hlinkClr xmlns:ahyp="http://schemas.microsoft.com/office/drawing/2018/hyperlinkcolor" val="tx"/>
                    </a:ext>
                  </a:extLst>
                </a:hlinkClick>
              </a:rPr>
              <a:t>Hybrid Operations and Management with Microsoft Azure Arc</a:t>
            </a:r>
            <a:endParaRPr kumimoji="0" lang="en-US" sz="105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50" b="1" i="0" u="none" strike="noStrike" kern="1200" cap="none" spc="0" normalizeH="0" baseline="0" noProof="0" dirty="0">
                <a:ln>
                  <a:noFill/>
                </a:ln>
                <a:solidFill>
                  <a:srgbClr val="50E6FF"/>
                </a:solidFill>
                <a:effectLst/>
                <a:uLnTx/>
                <a:uFillTx/>
                <a:latin typeface="Segoe UI"/>
                <a:ea typeface="+mn-ea"/>
                <a:cs typeface="+mn-cs"/>
              </a:rPr>
              <a:t>Catalogs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hlinkClick r:id="rId47">
                  <a:extLst>
                    <a:ext uri="{A12FA001-AC4F-418D-AE19-62706E023703}">
                      <ahyp:hlinkClr xmlns:ahyp="http://schemas.microsoft.com/office/drawing/2018/hyperlinkcolor" val="tx"/>
                    </a:ext>
                  </a:extLst>
                </a:hlinkClick>
              </a:rPr>
              <a:t>Azure Stack Partner Catalog</a:t>
            </a:r>
            <a:endParaRPr kumimoji="0" lang="en-US" sz="105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hlinkClick r:id="rId48">
                  <a:extLst>
                    <a:ext uri="{A12FA001-AC4F-418D-AE19-62706E023703}">
                      <ahyp:hlinkClr xmlns:ahyp="http://schemas.microsoft.com/office/drawing/2018/hyperlinkcolor" val="tx"/>
                    </a:ext>
                  </a:extLst>
                </a:hlinkClick>
              </a:rPr>
              <a:t>Azure Stack HCI Hardware Catalog</a:t>
            </a:r>
            <a:endParaRPr kumimoji="0" lang="en-US" sz="1050" b="0" i="0" u="none" strike="noStrike" kern="1200" cap="none" spc="0" normalizeH="0" baseline="0" noProof="0" dirty="0">
              <a:ln>
                <a:noFill/>
              </a:ln>
              <a:solidFill>
                <a:schemeClr val="bg1"/>
              </a:solidFill>
              <a:effectLst/>
              <a:uLnTx/>
              <a:uFillTx/>
              <a:latin typeface="Segoe UI"/>
              <a:ea typeface="+mn-ea"/>
              <a:cs typeface="+mn-cs"/>
            </a:endParaRPr>
          </a:p>
          <a:p>
            <a:pPr>
              <a:spcBef>
                <a:spcPts val="300"/>
              </a:spcBef>
              <a:spcAft>
                <a:spcPts val="300"/>
              </a:spcAft>
            </a:pPr>
            <a:r>
              <a:rPr kumimoji="0" lang="en-US" sz="1050" b="1" i="0" u="none" strike="noStrike" kern="1200" cap="none" spc="0" normalizeH="0" baseline="0" noProof="0" dirty="0">
                <a:ln>
                  <a:noFill/>
                </a:ln>
                <a:solidFill>
                  <a:srgbClr val="50E6FF"/>
                </a:solidFill>
                <a:effectLst/>
                <a:uLnTx/>
                <a:uFillTx/>
                <a:latin typeface="Segoe UI"/>
                <a:ea typeface="+mn-ea"/>
                <a:cs typeface="+mn-cs"/>
              </a:rPr>
              <a:t>Sales Program</a:t>
            </a:r>
          </a:p>
          <a:p>
            <a:pPr>
              <a:spcAft>
                <a:spcPts val="300"/>
              </a:spcAft>
            </a:pPr>
            <a:r>
              <a:rPr lang="en-US" sz="1050" dirty="0">
                <a:solidFill>
                  <a:schemeClr val="bg1"/>
                </a:solidFill>
                <a:latin typeface="Segoe UI"/>
                <a:hlinkClick r:id="rId49">
                  <a:extLst>
                    <a:ext uri="{A12FA001-AC4F-418D-AE19-62706E023703}">
                      <ahyp:hlinkClr xmlns:ahyp="http://schemas.microsoft.com/office/drawing/2018/hyperlinkcolor" val="tx"/>
                    </a:ext>
                  </a:extLst>
                </a:hlinkClick>
              </a:rPr>
              <a:t>Azure Stack HCI Accelerator Program</a:t>
            </a:r>
            <a:endParaRPr kumimoji="0" lang="en-US" sz="1050" i="0" u="none" strike="noStrike" kern="1200" cap="none" spc="0" normalizeH="0" baseline="0" noProof="0" dirty="0">
              <a:ln>
                <a:noFill/>
              </a:ln>
              <a:solidFill>
                <a:schemeClr val="bg1"/>
              </a:solidFill>
              <a:effectLst/>
              <a:uLnTx/>
              <a:uFillTx/>
              <a:latin typeface="Segoe UI"/>
              <a:ea typeface="+mn-ea"/>
              <a:cs typeface="+mn-cs"/>
            </a:endParaRPr>
          </a:p>
          <a:p>
            <a:pPr algn="l">
              <a:spcAft>
                <a:spcPts val="300"/>
              </a:spcAft>
            </a:pPr>
            <a:endParaRPr lang="en-US" sz="1050" b="0" i="0" dirty="0">
              <a:solidFill>
                <a:schemeClr val="bg1"/>
              </a:solidFill>
              <a:effectLst/>
              <a:latin typeface="Segoe UI" panose="020B0502040204020203" pitchFamily="34" charset="0"/>
            </a:endParaRPr>
          </a:p>
        </p:txBody>
      </p:sp>
      <p:sp>
        <p:nvSpPr>
          <p:cNvPr id="20" name="L-Shape 19">
            <a:extLst>
              <a:ext uri="{FF2B5EF4-FFF2-40B4-BE49-F238E27FC236}">
                <a16:creationId xmlns:a16="http://schemas.microsoft.com/office/drawing/2014/main" id="{50C4840F-CDAE-43FE-B835-D4865C137DC0}"/>
              </a:ext>
              <a:ext uri="{C183D7F6-B498-43B3-948B-1728B52AA6E4}">
                <adec:decorative xmlns:adec="http://schemas.microsoft.com/office/drawing/2017/decorative" val="1"/>
              </a:ext>
            </a:extLst>
          </p:cNvPr>
          <p:cNvSpPr/>
          <p:nvPr/>
        </p:nvSpPr>
        <p:spPr>
          <a:xfrm rot="5400000">
            <a:off x="1619570" y="1064757"/>
            <a:ext cx="274320" cy="2834640"/>
          </a:xfrm>
          <a:prstGeom prst="corner">
            <a:avLst>
              <a:gd name="adj1" fmla="val 16120"/>
              <a:gd name="adj2" fmla="val 16110"/>
            </a:avLst>
          </a:prstGeom>
          <a:solidFill>
            <a:srgbClr val="0078D7"/>
          </a:solidFill>
          <a:ln>
            <a:solidFill>
              <a:srgbClr val="0078D7"/>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69EB42F6-895D-4849-B6F5-FFBD77AFDBB3}"/>
              </a:ext>
              <a:ext uri="{C183D7F6-B498-43B3-948B-1728B52AA6E4}">
                <adec:decorative xmlns:adec="http://schemas.microsoft.com/office/drawing/2017/decorative" val="1"/>
              </a:ext>
            </a:extLst>
          </p:cNvPr>
          <p:cNvSpPr txBox="1"/>
          <p:nvPr/>
        </p:nvSpPr>
        <p:spPr>
          <a:xfrm>
            <a:off x="522290" y="1840029"/>
            <a:ext cx="22860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Learn</a:t>
            </a:r>
            <a:r>
              <a:rPr lang="en-US" sz="1400" dirty="0">
                <a:solidFill>
                  <a:schemeClr val="bg1"/>
                </a:solidFill>
                <a:latin typeface="Segoe UI Semibold" panose="020B0702040204020203" pitchFamily="34" charset="0"/>
                <a:cs typeface="Segoe UI Semibold" panose="020B0702040204020203" pitchFamily="34" charset="0"/>
              </a:rPr>
              <a:t> how to expand your opportunity</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30" name="Isosceles Triangle 29">
            <a:extLst>
              <a:ext uri="{FF2B5EF4-FFF2-40B4-BE49-F238E27FC236}">
                <a16:creationId xmlns:a16="http://schemas.microsoft.com/office/drawing/2014/main" id="{34AA73BB-573B-4BFC-B66A-23263D231B1D}"/>
              </a:ext>
              <a:ext uri="{C183D7F6-B498-43B3-948B-1728B52AA6E4}">
                <adec:decorative xmlns:adec="http://schemas.microsoft.com/office/drawing/2017/decorative" val="1"/>
              </a:ext>
            </a:extLst>
          </p:cNvPr>
          <p:cNvSpPr/>
          <p:nvPr/>
        </p:nvSpPr>
        <p:spPr>
          <a:xfrm>
            <a:off x="2991170" y="2115333"/>
            <a:ext cx="182880" cy="182880"/>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4990624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F27E-9C1C-4EAA-9CBE-979F757C8F49}"/>
              </a:ext>
              <a:ext uri="{C183D7F6-B498-43B3-948B-1728B52AA6E4}">
                <adec:decorative xmlns:adec="http://schemas.microsoft.com/office/drawing/2017/decorative" val="1"/>
              </a:ext>
            </a:extLst>
          </p:cNvPr>
          <p:cNvSpPr>
            <a:spLocks noGrp="1"/>
          </p:cNvSpPr>
          <p:nvPr>
            <p:ph type="title"/>
          </p:nvPr>
        </p:nvSpPr>
        <p:spPr>
          <a:xfrm>
            <a:off x="588263" y="457200"/>
            <a:ext cx="9480770" cy="553998"/>
          </a:xfrm>
        </p:spPr>
        <p:txBody>
          <a:bodyPr/>
          <a:lstStyle/>
          <a:p>
            <a:r>
              <a:rPr lang="en-US" dirty="0">
                <a:solidFill>
                  <a:schemeClr val="bg1"/>
                </a:solidFill>
              </a:rPr>
              <a:t>Microsoft Learning Paths</a:t>
            </a:r>
          </a:p>
        </p:txBody>
      </p:sp>
      <p:sp>
        <p:nvSpPr>
          <p:cNvPr id="3" name="Text Placeholder 2">
            <a:extLst>
              <a:ext uri="{FF2B5EF4-FFF2-40B4-BE49-F238E27FC236}">
                <a16:creationId xmlns:a16="http://schemas.microsoft.com/office/drawing/2014/main" id="{7F414F9A-9DC6-4493-89E2-B922042E6003}"/>
              </a:ext>
              <a:ext uri="{C183D7F6-B498-43B3-948B-1728B52AA6E4}">
                <adec:decorative xmlns:adec="http://schemas.microsoft.com/office/drawing/2017/decorative" val="1"/>
              </a:ext>
            </a:extLst>
          </p:cNvPr>
          <p:cNvSpPr>
            <a:spLocks noGrp="1"/>
          </p:cNvSpPr>
          <p:nvPr>
            <p:ph type="body" sz="quarter" idx="4294967295"/>
          </p:nvPr>
        </p:nvSpPr>
        <p:spPr>
          <a:xfrm>
            <a:off x="1467257" y="2308227"/>
            <a:ext cx="3785191" cy="307777"/>
          </a:xfrm>
        </p:spPr>
        <p:txBody>
          <a:bodyPr/>
          <a:lstStyle/>
          <a:p>
            <a:pPr marL="0" indent="0">
              <a:buNone/>
            </a:pPr>
            <a:r>
              <a:rPr lang="en-US" sz="2000" dirty="0">
                <a:solidFill>
                  <a:srgbClr val="50E6FF"/>
                </a:solidFill>
                <a:latin typeface="+mj-lt"/>
                <a:hlinkClick r:id="rId2">
                  <a:extLst>
                    <a:ext uri="{A12FA001-AC4F-418D-AE19-62706E023703}">
                      <ahyp:hlinkClr xmlns:ahyp="http://schemas.microsoft.com/office/drawing/2018/hyperlinkcolor" val="tx"/>
                    </a:ext>
                  </a:extLst>
                </a:hlinkClick>
              </a:rPr>
              <a:t>Azure Stack HCI Foundations</a:t>
            </a:r>
            <a:endParaRPr lang="en-US" sz="2000" dirty="0">
              <a:solidFill>
                <a:srgbClr val="50E6FF"/>
              </a:solidFill>
              <a:latin typeface="+mj-lt"/>
            </a:endParaRPr>
          </a:p>
        </p:txBody>
      </p:sp>
      <p:sp>
        <p:nvSpPr>
          <p:cNvPr id="4" name="Text Placeholder 3">
            <a:extLst>
              <a:ext uri="{FF2B5EF4-FFF2-40B4-BE49-F238E27FC236}">
                <a16:creationId xmlns:a16="http://schemas.microsoft.com/office/drawing/2014/main" id="{4B94C2C2-A5C3-4FB2-868F-A4024629B89D}"/>
              </a:ext>
              <a:ext uri="{C183D7F6-B498-43B3-948B-1728B52AA6E4}">
                <adec:decorative xmlns:adec="http://schemas.microsoft.com/office/drawing/2017/decorative" val="1"/>
              </a:ext>
            </a:extLst>
          </p:cNvPr>
          <p:cNvSpPr>
            <a:spLocks noGrp="1"/>
          </p:cNvSpPr>
          <p:nvPr>
            <p:ph type="body" sz="quarter" idx="4294967295"/>
          </p:nvPr>
        </p:nvSpPr>
        <p:spPr>
          <a:xfrm>
            <a:off x="1467257" y="3210470"/>
            <a:ext cx="4541838" cy="1846659"/>
          </a:xfrm>
        </p:spPr>
        <p:txBody>
          <a:bodyPr/>
          <a:lstStyle/>
          <a:p>
            <a:pPr marL="0" marR="0" lvl="0" indent="0" algn="l" defTabSz="914400" rtl="0" eaLnBrk="1" fontAlgn="auto" latinLnBrk="0" hangingPunct="1">
              <a:lnSpc>
                <a:spcPct val="100000"/>
              </a:lnSpc>
              <a:spcBef>
                <a:spcPts val="0"/>
              </a:spcBef>
              <a:spcAft>
                <a:spcPts val="600"/>
              </a:spcAft>
              <a:buClrTx/>
              <a:buSzPts val="1000"/>
              <a:buNone/>
              <a:tabLst>
                <a:tab pos="457200" algn="l"/>
              </a:tabLst>
              <a:defRPr/>
            </a:pPr>
            <a:r>
              <a:rPr kumimoji="0" lang="en-US" sz="1400" i="0" u="none" strike="noStrike" kern="1200" cap="none" spc="0" normalizeH="0" baseline="0" noProof="0" dirty="0">
                <a:ln>
                  <a:noFill/>
                </a:ln>
                <a:solidFill>
                  <a:srgbClr val="50E6FF"/>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rPr>
              <a:t>Modules: </a:t>
            </a: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3">
                  <a:extLst>
                    <a:ext uri="{A12FA001-AC4F-418D-AE19-62706E023703}">
                      <ahyp:hlinkClr xmlns:ahyp="http://schemas.microsoft.com/office/drawing/2018/hyperlinkcolor" val="tx"/>
                    </a:ext>
                  </a:extLst>
                </a:hlinkClick>
              </a:rPr>
              <a:t>Introduction to Azure </a:t>
            </a: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4">
                  <a:extLst>
                    <a:ext uri="{A12FA001-AC4F-418D-AE19-62706E023703}">
                      <ahyp:hlinkClr xmlns:ahyp="http://schemas.microsoft.com/office/drawing/2018/hyperlinkcolor" val="tx"/>
                    </a:ext>
                  </a:extLst>
                </a:hlinkClick>
              </a:rPr>
              <a:t>Stack</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fr-FR"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5">
                  <a:extLst>
                    <a:ext uri="{A12FA001-AC4F-418D-AE19-62706E023703}">
                      <ahyp:hlinkClr xmlns:ahyp="http://schemas.microsoft.com/office/drawing/2018/hyperlinkcolor" val="tx"/>
                    </a:ext>
                  </a:extLst>
                </a:hlinkClick>
              </a:rPr>
              <a:t>Introduction to Azure Stack HCI </a:t>
            </a:r>
            <a:r>
              <a:rPr kumimoji="0" lang="fr-FR"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6">
                  <a:extLst>
                    <a:ext uri="{A12FA001-AC4F-418D-AE19-62706E023703}">
                      <ahyp:hlinkClr xmlns:ahyp="http://schemas.microsoft.com/office/drawing/2018/hyperlinkcolor" val="tx"/>
                    </a:ext>
                  </a:extLst>
                </a:hlinkClick>
              </a:rPr>
              <a:t>core technologies</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7">
                  <a:extLst>
                    <a:ext uri="{A12FA001-AC4F-418D-AE19-62706E023703}">
                      <ahyp:hlinkClr xmlns:ahyp="http://schemas.microsoft.com/office/drawing/2018/hyperlinkcolor" val="tx"/>
                    </a:ext>
                  </a:extLst>
                </a:hlinkClick>
              </a:rPr>
              <a:t>Plan and deploy Azure Stack HCI</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Integrate Azure Arc and Azure Stack HCI</a:t>
            </a:r>
            <a:endParaRPr lang="en-US" dirty="0"/>
          </a:p>
        </p:txBody>
      </p:sp>
      <p:sp>
        <p:nvSpPr>
          <p:cNvPr id="7" name="Text Placeholder 2">
            <a:extLst>
              <a:ext uri="{FF2B5EF4-FFF2-40B4-BE49-F238E27FC236}">
                <a16:creationId xmlns:a16="http://schemas.microsoft.com/office/drawing/2014/main" id="{DD6A017E-83D6-4FC1-A9D7-C65AEA0E2231}"/>
              </a:ext>
              <a:ext uri="{C183D7F6-B498-43B3-948B-1728B52AA6E4}">
                <adec:decorative xmlns:adec="http://schemas.microsoft.com/office/drawing/2017/decorative" val="1"/>
              </a:ext>
            </a:extLst>
          </p:cNvPr>
          <p:cNvSpPr txBox="1">
            <a:spLocks/>
          </p:cNvSpPr>
          <p:nvPr/>
        </p:nvSpPr>
        <p:spPr>
          <a:xfrm>
            <a:off x="6810188" y="2308227"/>
            <a:ext cx="45418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hlinkClick r:id="rId9">
                  <a:extLst>
                    <a:ext uri="{A12FA001-AC4F-418D-AE19-62706E023703}">
                      <ahyp:hlinkClr xmlns:ahyp="http://schemas.microsoft.com/office/drawing/2018/hyperlinkcolor" val="tx"/>
                    </a:ext>
                  </a:extLst>
                </a:hlinkClick>
              </a:rPr>
              <a:t>Operate and Maintain Azure Stack HCI</a:t>
            </a: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8" name="Text Placeholder 3">
            <a:extLst>
              <a:ext uri="{FF2B5EF4-FFF2-40B4-BE49-F238E27FC236}">
                <a16:creationId xmlns:a16="http://schemas.microsoft.com/office/drawing/2014/main" id="{4F4AD5EF-7FC7-4B4C-8C52-E0849E6A97A8}"/>
              </a:ext>
              <a:ext uri="{C183D7F6-B498-43B3-948B-1728B52AA6E4}">
                <adec:decorative xmlns:adec="http://schemas.microsoft.com/office/drawing/2017/decorative" val="1"/>
              </a:ext>
            </a:extLst>
          </p:cNvPr>
          <p:cNvSpPr txBox="1">
            <a:spLocks/>
          </p:cNvSpPr>
          <p:nvPr/>
        </p:nvSpPr>
        <p:spPr>
          <a:xfrm>
            <a:off x="6810188" y="3210470"/>
            <a:ext cx="4541838"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Pts val="1000"/>
              <a:buFont typeface="Wingdings" panose="05000000000000000000" pitchFamily="2" charset="2"/>
              <a:buNone/>
              <a:tabLst>
                <a:tab pos="457200" algn="l"/>
              </a:tabLst>
              <a:defRPr/>
            </a:pPr>
            <a:r>
              <a:rPr kumimoji="0" lang="en-US" sz="1400" b="0"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Semibold" panose="020B0702040204020203" pitchFamily="34" charset="0"/>
              </a:rPr>
              <a:t>Modules: </a:t>
            </a:r>
            <a:endParaRPr kumimoji="0" lang="en-US" sz="1400" b="0" i="0" u="none" strike="noStrike" kern="1200" cap="none" spc="0" normalizeH="0" baseline="0" noProof="0" dirty="0">
              <a:ln>
                <a:noFill/>
              </a:ln>
              <a:solidFill>
                <a:srgbClr val="FFFFFF"/>
              </a:solidFill>
              <a:effectLst/>
              <a:uLnTx/>
              <a:uFillTx/>
              <a:latin typeface="Segoe UI"/>
              <a:ea typeface="Times New Roman" panose="02020603050405020304" pitchFamily="18" charset="0"/>
              <a:cs typeface="Segoe UI Semibold" panose="020B07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Manage Azure Stack HCI clusters</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Integrate Azure services with Azure Stack HCI</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Manage Azure Stack HCI virtual machine workloads</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13">
                  <a:extLst>
                    <a:ext uri="{A12FA001-AC4F-418D-AE19-62706E023703}">
                      <ahyp:hlinkClr xmlns:ahyp="http://schemas.microsoft.com/office/drawing/2018/hyperlinkcolor" val="tx"/>
                    </a:ext>
                  </a:extLst>
                </a:hlinkClick>
              </a:rPr>
              <a:t>Manage Azure Kubernetes Service on Azure Stack HCI</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9" name="Picture 8">
            <a:extLst>
              <a:ext uri="{FF2B5EF4-FFF2-40B4-BE49-F238E27FC236}">
                <a16:creationId xmlns:a16="http://schemas.microsoft.com/office/drawing/2014/main" id="{AA32B55E-B338-42CB-A2B1-A4DE10A8CDD7}"/>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944431" y="2127730"/>
            <a:ext cx="693019" cy="731520"/>
          </a:xfrm>
          <a:prstGeom prst="rect">
            <a:avLst/>
          </a:prstGeom>
        </p:spPr>
      </p:pic>
      <p:pic>
        <p:nvPicPr>
          <p:cNvPr id="10" name="Picture 9">
            <a:extLst>
              <a:ext uri="{FF2B5EF4-FFF2-40B4-BE49-F238E27FC236}">
                <a16:creationId xmlns:a16="http://schemas.microsoft.com/office/drawing/2014/main" id="{8FE968E3-2F18-414B-84BE-CC63E79657E6}"/>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629031" y="2127730"/>
            <a:ext cx="693220" cy="731520"/>
          </a:xfrm>
          <a:prstGeom prst="rect">
            <a:avLst/>
          </a:prstGeom>
        </p:spPr>
      </p:pic>
      <p:sp>
        <p:nvSpPr>
          <p:cNvPr id="12" name="TextBox 11">
            <a:extLst>
              <a:ext uri="{FF2B5EF4-FFF2-40B4-BE49-F238E27FC236}">
                <a16:creationId xmlns:a16="http://schemas.microsoft.com/office/drawing/2014/main" id="{471E37ED-DC50-4A1F-9448-5A6C1520037A}"/>
              </a:ext>
              <a:ext uri="{C183D7F6-B498-43B3-948B-1728B52AA6E4}">
                <adec:decorative xmlns:adec="http://schemas.microsoft.com/office/drawing/2017/decorative" val="1"/>
              </a:ext>
            </a:extLst>
          </p:cNvPr>
          <p:cNvSpPr txBox="1"/>
          <p:nvPr/>
        </p:nvSpPr>
        <p:spPr>
          <a:xfrm>
            <a:off x="558681" y="1096551"/>
            <a:ext cx="93999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panose="020B0502040204020203" pitchFamily="34" charset="0"/>
                <a:ea typeface="+mn-ea"/>
                <a:cs typeface="+mn-cs"/>
              </a:rPr>
              <a:t>Learn new skills and discover the power of Azure Stack HCI with step-by-step guidance</a:t>
            </a:r>
            <a:endParaRPr kumimoji="0" lang="en-US" sz="1800" b="0" i="0" u="none" strike="noStrike" kern="1200" cap="none" spc="0" normalizeH="0" baseline="0" noProof="0" dirty="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42147340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3ACADEC-9486-4FDD-822A-8900C33EC95C}"/>
              </a:ext>
              <a:ext uri="{C183D7F6-B498-43B3-948B-1728B52AA6E4}">
                <adec:decorative xmlns:adec="http://schemas.microsoft.com/office/drawing/2017/decorative" val="1"/>
              </a:ext>
            </a:extLst>
          </p:cNvPr>
          <p:cNvSpPr txBox="1"/>
          <p:nvPr/>
        </p:nvSpPr>
        <p:spPr>
          <a:xfrm>
            <a:off x="432025" y="668950"/>
            <a:ext cx="11282302" cy="738664"/>
          </a:xfrm>
          <a:prstGeom prst="rect">
            <a:avLst/>
          </a:prstGeom>
          <a:noFill/>
        </p:spPr>
        <p:txBody>
          <a:bodyPr wrap="square" lIns="91440" tIns="45720" rIns="91440" bIns="45720" anchor="t">
            <a:spAutoFit/>
          </a:bodyPr>
          <a:lstStyle/>
          <a:p>
            <a:pPr>
              <a:defRPr/>
            </a:pPr>
            <a:r>
              <a:rPr kumimoji="0" lang="en-US" sz="1400" b="0" i="0" u="none" strike="noStrike" kern="1200" cap="none" spc="0" normalizeH="0" baseline="0" noProof="0" dirty="0">
                <a:ln>
                  <a:noFill/>
                </a:ln>
                <a:solidFill>
                  <a:schemeClr val="bg1"/>
                </a:solidFill>
                <a:effectLst/>
                <a:uLnTx/>
                <a:uFillTx/>
                <a:latin typeface="Segoe UI"/>
                <a:ea typeface="Calibri" panose="020F0502020204030204" pitchFamily="34" charset="0"/>
                <a:cs typeface="Segoe UI"/>
              </a:rPr>
              <a:t>The Azure Stack Partner program is designed to create the foundation for Azure Stack business by recruiting, </a:t>
            </a:r>
            <a:r>
              <a:rPr kumimoji="0" lang="en-US" sz="1400" b="0" i="0" u="none" strike="noStrike" kern="1200" cap="none" spc="0" normalizeH="0" baseline="0" noProof="0" dirty="0">
                <a:ln>
                  <a:noFill/>
                </a:ln>
                <a:solidFill>
                  <a:schemeClr val="bg1"/>
                </a:solidFill>
                <a:effectLst/>
                <a:uLnTx/>
                <a:uFillTx/>
                <a:latin typeface="Segoe UI"/>
                <a:cs typeface="Segoe UI"/>
              </a:rPr>
              <a:t>and nurturing </a:t>
            </a:r>
            <a:r>
              <a:rPr lang="en-US" sz="1400" dirty="0">
                <a:solidFill>
                  <a:schemeClr val="bg1"/>
                </a:solidFill>
                <a:latin typeface="Segoe UI"/>
                <a:cs typeface="Segoe UI"/>
              </a:rPr>
              <a:t>ISV and SI </a:t>
            </a:r>
            <a:r>
              <a:rPr kumimoji="0" lang="en-US" sz="1400" b="0" i="0" u="none" strike="noStrike" kern="1200" cap="none" spc="0" normalizeH="0" baseline="0" noProof="0" dirty="0">
                <a:ln>
                  <a:noFill/>
                </a:ln>
                <a:solidFill>
                  <a:schemeClr val="bg1"/>
                </a:solidFill>
                <a:effectLst/>
                <a:uLnTx/>
                <a:uFillTx/>
                <a:latin typeface="Segoe UI"/>
                <a:cs typeface="Segoe UI"/>
              </a:rPr>
              <a:t>partners around the world. The program provides community venues, trainings, and products update to Microsoft's Azure Stack ecosystem partners. </a:t>
            </a:r>
            <a:r>
              <a:rPr kumimoji="0" lang="en-US" sz="1400" b="1" i="0" u="none" strike="noStrike" kern="1200" cap="none" spc="0" normalizeH="0" baseline="0" noProof="0" dirty="0">
                <a:ln>
                  <a:noFill/>
                </a:ln>
                <a:solidFill>
                  <a:srgbClr val="0078D4"/>
                </a:solidFill>
                <a:effectLst/>
                <a:uLnTx/>
                <a:uFillTx/>
                <a:latin typeface="Segoe UI"/>
                <a:cs typeface="Segoe UI"/>
              </a:rPr>
              <a:t>“This is the program for </a:t>
            </a:r>
            <a:r>
              <a:rPr lang="en-US" sz="1400" b="1" dirty="0">
                <a:solidFill>
                  <a:srgbClr val="0078D4"/>
                </a:solidFill>
                <a:latin typeface="Segoe UI"/>
                <a:cs typeface="Segoe UI"/>
              </a:rPr>
              <a:t>ISVs and System Integrators</a:t>
            </a:r>
            <a:r>
              <a:rPr kumimoji="0" lang="en-US" sz="1400" b="1" i="0" u="none" strike="noStrike" kern="1200" cap="none" spc="0" normalizeH="0" baseline="0" noProof="0" dirty="0">
                <a:ln>
                  <a:noFill/>
                </a:ln>
                <a:solidFill>
                  <a:srgbClr val="0078D4"/>
                </a:solidFill>
                <a:effectLst/>
                <a:uLnTx/>
                <a:uFillTx/>
                <a:latin typeface="Segoe UI"/>
                <a:cs typeface="Segoe UI"/>
              </a:rPr>
              <a:t> who are interested in Azure Stack”</a:t>
            </a:r>
          </a:p>
        </p:txBody>
      </p:sp>
      <p:sp>
        <p:nvSpPr>
          <p:cNvPr id="2" name="Title 1">
            <a:extLst>
              <a:ext uri="{FF2B5EF4-FFF2-40B4-BE49-F238E27FC236}">
                <a16:creationId xmlns:a16="http://schemas.microsoft.com/office/drawing/2014/main" id="{1CDBBAF4-30E9-4564-A7E4-718824CB75DE}"/>
              </a:ext>
              <a:ext uri="{C183D7F6-B498-43B3-948B-1728B52AA6E4}">
                <adec:decorative xmlns:adec="http://schemas.microsoft.com/office/drawing/2017/decorative" val="1"/>
              </a:ext>
            </a:extLst>
          </p:cNvPr>
          <p:cNvSpPr>
            <a:spLocks noGrp="1"/>
          </p:cNvSpPr>
          <p:nvPr>
            <p:ph type="title"/>
          </p:nvPr>
        </p:nvSpPr>
        <p:spPr>
          <a:xfrm>
            <a:off x="513586" y="79070"/>
            <a:ext cx="10515600" cy="1325563"/>
          </a:xfrm>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Azure Stack Partner Program </a:t>
            </a:r>
          </a:p>
        </p:txBody>
      </p:sp>
      <p:sp>
        <p:nvSpPr>
          <p:cNvPr id="3" name="TextBox 2">
            <a:extLst>
              <a:ext uri="{FF2B5EF4-FFF2-40B4-BE49-F238E27FC236}">
                <a16:creationId xmlns:a16="http://schemas.microsoft.com/office/drawing/2014/main" id="{43CB01CB-0BB8-40C7-A89F-10E6B8291091}"/>
              </a:ext>
            </a:extLst>
          </p:cNvPr>
          <p:cNvSpPr txBox="1"/>
          <p:nvPr/>
        </p:nvSpPr>
        <p:spPr>
          <a:xfrm>
            <a:off x="513586" y="1658733"/>
            <a:ext cx="5486400" cy="307777"/>
          </a:xfrm>
          <a:prstGeom prst="rect">
            <a:avLst/>
          </a:prstGeom>
          <a:noFill/>
        </p:spPr>
        <p:txBody>
          <a:bodyPr wrap="square" lIns="0" tIns="0" rIns="0" bIns="0" rtlCol="0">
            <a:spAutoFit/>
          </a:bodyPr>
          <a:lstStyle/>
          <a:p>
            <a:pPr algn="l"/>
            <a:r>
              <a:rPr lang="en-US" sz="2000" dirty="0">
                <a:solidFill>
                  <a:schemeClr val="bg1"/>
                </a:solidFill>
                <a:latin typeface="+mj-lt"/>
              </a:rPr>
              <a:t> SI Program </a:t>
            </a:r>
            <a:r>
              <a:rPr lang="en-US" sz="2000" dirty="0">
                <a:solidFill>
                  <a:schemeClr val="bg1"/>
                </a:solidFill>
              </a:rPr>
              <a:t>- </a:t>
            </a:r>
            <a:r>
              <a:rPr lang="en-US" sz="1400" dirty="0">
                <a:solidFill>
                  <a:schemeClr val="bg1"/>
                </a:solidFill>
              </a:rPr>
              <a:t>Two Levels  “Simple requirements”</a:t>
            </a:r>
            <a:endParaRPr lang="en-US" sz="2000" dirty="0">
              <a:solidFill>
                <a:schemeClr val="bg1"/>
              </a:solidFill>
            </a:endParaRPr>
          </a:p>
        </p:txBody>
      </p:sp>
      <p:sp>
        <p:nvSpPr>
          <p:cNvPr id="99" name="TextBox 98">
            <a:extLst>
              <a:ext uri="{FF2B5EF4-FFF2-40B4-BE49-F238E27FC236}">
                <a16:creationId xmlns:a16="http://schemas.microsoft.com/office/drawing/2014/main" id="{3CCC352D-FC8B-44BD-93E7-66E16EB12703}"/>
              </a:ext>
            </a:extLst>
          </p:cNvPr>
          <p:cNvSpPr txBox="1"/>
          <p:nvPr/>
        </p:nvSpPr>
        <p:spPr>
          <a:xfrm>
            <a:off x="6639149" y="1658733"/>
            <a:ext cx="5486400" cy="307777"/>
          </a:xfrm>
          <a:prstGeom prst="rect">
            <a:avLst/>
          </a:prstGeom>
          <a:noFill/>
        </p:spPr>
        <p:txBody>
          <a:bodyPr wrap="square" lIns="0" tIns="0" rIns="0" bIns="0" rtlCol="0">
            <a:spAutoFit/>
          </a:bodyPr>
          <a:lstStyle/>
          <a:p>
            <a:pPr algn="l"/>
            <a:r>
              <a:rPr lang="en-US" sz="2000" dirty="0">
                <a:solidFill>
                  <a:schemeClr val="bg1"/>
                </a:solidFill>
                <a:latin typeface="+mj-lt"/>
              </a:rPr>
              <a:t> ISV Program </a:t>
            </a:r>
            <a:r>
              <a:rPr lang="en-US" sz="1400" dirty="0">
                <a:solidFill>
                  <a:schemeClr val="bg1"/>
                </a:solidFill>
              </a:rPr>
              <a:t>– One Level</a:t>
            </a:r>
          </a:p>
        </p:txBody>
      </p:sp>
      <p:cxnSp>
        <p:nvCxnSpPr>
          <p:cNvPr id="103" name="Straight Connector 102">
            <a:extLst>
              <a:ext uri="{FF2B5EF4-FFF2-40B4-BE49-F238E27FC236}">
                <a16:creationId xmlns:a16="http://schemas.microsoft.com/office/drawing/2014/main" id="{7D04043C-1508-434D-B35E-846DAFE9EE99}"/>
              </a:ext>
              <a:ext uri="{C183D7F6-B498-43B3-948B-1728B52AA6E4}">
                <adec:decorative xmlns:adec="http://schemas.microsoft.com/office/drawing/2017/decorative" val="1"/>
              </a:ext>
            </a:extLst>
          </p:cNvPr>
          <p:cNvCxnSpPr/>
          <p:nvPr/>
        </p:nvCxnSpPr>
        <p:spPr>
          <a:xfrm>
            <a:off x="6419393" y="2178511"/>
            <a:ext cx="0" cy="3952851"/>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A1C9CD7-0D25-41DF-B4C3-9F610E481C0F}"/>
              </a:ext>
              <a:ext uri="{C183D7F6-B498-43B3-948B-1728B52AA6E4}">
                <adec:decorative xmlns:adec="http://schemas.microsoft.com/office/drawing/2017/decorative" val="1"/>
              </a:ext>
            </a:extLst>
          </p:cNvPr>
          <p:cNvSpPr/>
          <p:nvPr/>
        </p:nvSpPr>
        <p:spPr bwMode="auto">
          <a:xfrm>
            <a:off x="531883" y="3698369"/>
            <a:ext cx="1874520" cy="1005840"/>
          </a:xfrm>
          <a:prstGeom prst="rect">
            <a:avLst/>
          </a:prstGeom>
          <a:noFill/>
          <a:ln w="3175">
            <a:solidFill>
              <a:srgbClr val="0078D4"/>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ts val="600"/>
              </a:spcAft>
              <a:buClrTx/>
              <a:buSzTx/>
              <a:buFontTx/>
              <a:buNone/>
              <a:tabLst/>
              <a:defRPr/>
            </a:pPr>
            <a:r>
              <a:rPr kumimoji="0" lang="en-US" sz="105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Requirement </a:t>
            </a:r>
          </a:p>
          <a:p>
            <a:pPr marL="0" marR="0" lvl="0" indent="0" defTabSz="932472"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1) MPN</a:t>
            </a:r>
          </a:p>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10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6" name="Rectangle 105">
            <a:extLst>
              <a:ext uri="{FF2B5EF4-FFF2-40B4-BE49-F238E27FC236}">
                <a16:creationId xmlns:a16="http://schemas.microsoft.com/office/drawing/2014/main" id="{3F5E7DCA-A5C7-4227-93DD-C8D2FDA9CB44}"/>
              </a:ext>
              <a:ext uri="{C183D7F6-B498-43B3-948B-1728B52AA6E4}">
                <adec:decorative xmlns:adec="http://schemas.microsoft.com/office/drawing/2017/decorative" val="1"/>
              </a:ext>
            </a:extLst>
          </p:cNvPr>
          <p:cNvSpPr/>
          <p:nvPr/>
        </p:nvSpPr>
        <p:spPr bwMode="auto">
          <a:xfrm>
            <a:off x="2474905" y="2073773"/>
            <a:ext cx="3690451" cy="1496929"/>
          </a:xfrm>
          <a:prstGeom prst="rect">
            <a:avLst/>
          </a:prstGeom>
          <a:noFill/>
          <a:ln w="3175">
            <a:solidFill>
              <a:srgbClr val="0078D4"/>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Aft>
                <a:spcPts val="300"/>
              </a:spcAft>
              <a:buClrTx/>
              <a:buSzTx/>
              <a:buFontTx/>
              <a:buNone/>
              <a:tabLst/>
              <a:defRPr/>
            </a:pPr>
            <a:r>
              <a:rPr kumimoji="0" lang="en-US" sz="105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Benefit</a:t>
            </a:r>
          </a:p>
          <a:p>
            <a:pPr marL="171450" marR="0" lvl="0" indent="-171450" defTabSz="914400" rtl="0" eaLnBrk="1" fontAlgn="auto" latinLnBrk="0" hangingPunct="1">
              <a:lnSpc>
                <a:spcPct val="90000"/>
              </a:lnSpc>
              <a:spcBef>
                <a:spcPct val="0"/>
              </a:spcBef>
              <a:spcAft>
                <a:spcPts val="300"/>
              </a:spcAft>
              <a:buClr>
                <a:schemeClr val="bg1"/>
              </a:buClr>
              <a:buSzTx/>
              <a:buFont typeface="Arial,Sans-Serif"/>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Access to Azure Stack partner community </a:t>
            </a:r>
          </a:p>
          <a:p>
            <a:pPr marL="171450" marR="0" lvl="0" indent="-171450" defTabSz="914400" rtl="0" eaLnBrk="1" fontAlgn="auto" latinLnBrk="0" hangingPunct="1">
              <a:lnSpc>
                <a:spcPct val="90000"/>
              </a:lnSpc>
              <a:spcBef>
                <a:spcPct val="0"/>
              </a:spcBef>
              <a:spcAft>
                <a:spcPts val="300"/>
              </a:spcAft>
              <a:buClr>
                <a:schemeClr val="bg1"/>
              </a:buClr>
              <a:buSzTx/>
              <a:buFont typeface="Arial,Sans-Serif"/>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Access to online training and webinar </a:t>
            </a:r>
          </a:p>
          <a:p>
            <a:pPr marL="171450" marR="0" lvl="0" indent="-171450" defTabSz="914400" rtl="0" eaLnBrk="1" fontAlgn="auto" latinLnBrk="0" hangingPunct="1">
              <a:lnSpc>
                <a:spcPct val="90000"/>
              </a:lnSpc>
              <a:spcBef>
                <a:spcPct val="0"/>
              </a:spcBef>
              <a:spcAft>
                <a:spcPts val="300"/>
              </a:spcAft>
              <a:buClr>
                <a:schemeClr val="bg1"/>
              </a:buClr>
              <a:buSzTx/>
              <a:buFont typeface="Arial,Sans-Serif"/>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Receive product update</a:t>
            </a:r>
          </a:p>
          <a:p>
            <a:pPr marL="171450" marR="0" lvl="0" indent="-171450" defTabSz="914400" rtl="0" eaLnBrk="1" fontAlgn="auto" latinLnBrk="0" hangingPunct="1">
              <a:lnSpc>
                <a:spcPct val="90000"/>
              </a:lnSpc>
              <a:spcBef>
                <a:spcPct val="0"/>
              </a:spcBef>
              <a:spcAft>
                <a:spcPts val="300"/>
              </a:spcAft>
              <a:buClr>
                <a:schemeClr val="bg1"/>
              </a:buClr>
              <a:buSzTx/>
              <a:buFont typeface="Arial,Sans-Serif"/>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Your company logo @ Azure Stack Partner Catalog</a:t>
            </a:r>
          </a:p>
          <a:p>
            <a:pPr marL="171450" marR="0" lvl="0" indent="-171450" defTabSz="914400" rtl="0" eaLnBrk="1" fontAlgn="auto" latinLnBrk="0" hangingPunct="1">
              <a:lnSpc>
                <a:spcPct val="90000"/>
              </a:lnSpc>
              <a:spcBef>
                <a:spcPct val="0"/>
              </a:spcBef>
              <a:buClr>
                <a:schemeClr val="bg1"/>
              </a:buClr>
              <a:buSzTx/>
              <a:buFont typeface="Arial,Sans-Serif"/>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Access to Azure Stack HCI Accelerator Program (ASAP) for FY22</a:t>
            </a:r>
          </a:p>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105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07" name="Rectangle 106">
            <a:extLst>
              <a:ext uri="{FF2B5EF4-FFF2-40B4-BE49-F238E27FC236}">
                <a16:creationId xmlns:a16="http://schemas.microsoft.com/office/drawing/2014/main" id="{3E53C0DE-56F5-4A7A-BA7F-8CEC08D99AC6}"/>
              </a:ext>
              <a:ext uri="{C183D7F6-B498-43B3-948B-1728B52AA6E4}">
                <adec:decorative xmlns:adec="http://schemas.microsoft.com/office/drawing/2017/decorative" val="1"/>
              </a:ext>
            </a:extLst>
          </p:cNvPr>
          <p:cNvSpPr/>
          <p:nvPr/>
        </p:nvSpPr>
        <p:spPr bwMode="auto">
          <a:xfrm rot="16200000">
            <a:off x="-177678" y="4064129"/>
            <a:ext cx="1005840" cy="274320"/>
          </a:xfrm>
          <a:prstGeom prst="rect">
            <a:avLst/>
          </a:prstGeom>
          <a:solidFill>
            <a:srgbClr val="38DFF6"/>
          </a:solidFill>
          <a:ln w="3175">
            <a:no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Level 1</a:t>
            </a:r>
          </a:p>
        </p:txBody>
      </p:sp>
      <p:sp>
        <p:nvSpPr>
          <p:cNvPr id="108" name="Rectangle 107">
            <a:extLst>
              <a:ext uri="{FF2B5EF4-FFF2-40B4-BE49-F238E27FC236}">
                <a16:creationId xmlns:a16="http://schemas.microsoft.com/office/drawing/2014/main" id="{7B426FB1-ED00-4B6F-9EDC-3DE47982F389}"/>
              </a:ext>
              <a:ext uri="{C183D7F6-B498-43B3-948B-1728B52AA6E4}">
                <adec:decorative xmlns:adec="http://schemas.microsoft.com/office/drawing/2017/decorative" val="1"/>
              </a:ext>
            </a:extLst>
          </p:cNvPr>
          <p:cNvSpPr/>
          <p:nvPr/>
        </p:nvSpPr>
        <p:spPr bwMode="auto">
          <a:xfrm rot="16200000">
            <a:off x="-423224" y="2680561"/>
            <a:ext cx="1496931" cy="274320"/>
          </a:xfrm>
          <a:prstGeom prst="rect">
            <a:avLst/>
          </a:prstGeom>
          <a:solidFill>
            <a:schemeClr val="accent1"/>
          </a:solidFill>
          <a:ln w="3175">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Level 2 </a:t>
            </a:r>
          </a:p>
        </p:txBody>
      </p:sp>
      <p:sp>
        <p:nvSpPr>
          <p:cNvPr id="109" name="Rectangle 108">
            <a:extLst>
              <a:ext uri="{FF2B5EF4-FFF2-40B4-BE49-F238E27FC236}">
                <a16:creationId xmlns:a16="http://schemas.microsoft.com/office/drawing/2014/main" id="{DF7AF42C-841D-47BC-97CD-A585CB3A8A54}"/>
              </a:ext>
              <a:ext uri="{C183D7F6-B498-43B3-948B-1728B52AA6E4}">
                <adec:decorative xmlns:adec="http://schemas.microsoft.com/office/drawing/2017/decorative" val="1"/>
              </a:ext>
            </a:extLst>
          </p:cNvPr>
          <p:cNvSpPr/>
          <p:nvPr/>
        </p:nvSpPr>
        <p:spPr bwMode="auto">
          <a:xfrm>
            <a:off x="2489484" y="3690069"/>
            <a:ext cx="3690451" cy="1005840"/>
          </a:xfrm>
          <a:prstGeom prst="rect">
            <a:avLst/>
          </a:prstGeom>
          <a:noFill/>
          <a:ln w="3175">
            <a:solidFill>
              <a:srgbClr val="0078D4"/>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ts val="300"/>
              </a:spcAft>
              <a:buClrTx/>
              <a:buSzTx/>
              <a:buFontTx/>
              <a:buNone/>
              <a:tabLst/>
              <a:defRPr/>
            </a:pPr>
            <a:r>
              <a:rPr kumimoji="0" lang="en-US" sz="105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Benefit</a:t>
            </a:r>
          </a:p>
          <a:p>
            <a:pPr marL="171450" marR="0" lvl="0" indent="-171450" defTabSz="914400" rtl="0" eaLnBrk="1" fontAlgn="auto" latinLnBrk="0" hangingPunct="1">
              <a:lnSpc>
                <a:spcPct val="90000"/>
              </a:lnSpc>
              <a:spcBef>
                <a:spcPct val="0"/>
              </a:spcBef>
              <a:spcAft>
                <a:spcPts val="300"/>
              </a:spcAft>
              <a:buClr>
                <a:schemeClr val="bg1"/>
              </a:buClr>
              <a:buSzTx/>
              <a:buFont typeface="Arial,Sans-Serif"/>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Access to Azure Stack partner community </a:t>
            </a:r>
          </a:p>
          <a:p>
            <a:pPr marL="171450" marR="0" lvl="0" indent="-171450" defTabSz="914400" rtl="0" eaLnBrk="1" fontAlgn="auto" latinLnBrk="0" hangingPunct="1">
              <a:lnSpc>
                <a:spcPct val="90000"/>
              </a:lnSpc>
              <a:spcBef>
                <a:spcPct val="0"/>
              </a:spcBef>
              <a:spcAft>
                <a:spcPts val="300"/>
              </a:spcAft>
              <a:buClr>
                <a:schemeClr val="bg1"/>
              </a:buClr>
              <a:buSzTx/>
              <a:buFont typeface="Arial,Sans-Serif"/>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Access to online training and webinar </a:t>
            </a:r>
          </a:p>
          <a:p>
            <a:pPr marL="171450" marR="0" lvl="0" indent="-171450" defTabSz="914400" rtl="0" eaLnBrk="1" fontAlgn="auto" latinLnBrk="0" hangingPunct="1">
              <a:lnSpc>
                <a:spcPct val="90000"/>
              </a:lnSpc>
              <a:spcBef>
                <a:spcPct val="0"/>
              </a:spcBef>
              <a:spcAft>
                <a:spcPts val="300"/>
              </a:spcAft>
              <a:buClr>
                <a:schemeClr val="bg1"/>
              </a:buClr>
              <a:buSzTx/>
              <a:buFont typeface="Arial,Sans-Serif"/>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Receive product update</a:t>
            </a:r>
          </a:p>
        </p:txBody>
      </p:sp>
      <p:sp>
        <p:nvSpPr>
          <p:cNvPr id="110" name="Rectangle 109">
            <a:extLst>
              <a:ext uri="{FF2B5EF4-FFF2-40B4-BE49-F238E27FC236}">
                <a16:creationId xmlns:a16="http://schemas.microsoft.com/office/drawing/2014/main" id="{56ED35E8-FE96-4425-A6AA-A0D0952D0E40}"/>
              </a:ext>
              <a:ext uri="{C183D7F6-B498-43B3-948B-1728B52AA6E4}">
                <adec:decorative xmlns:adec="http://schemas.microsoft.com/office/drawing/2017/decorative" val="1"/>
              </a:ext>
            </a:extLst>
          </p:cNvPr>
          <p:cNvSpPr/>
          <p:nvPr/>
        </p:nvSpPr>
        <p:spPr bwMode="auto">
          <a:xfrm>
            <a:off x="531884" y="2073773"/>
            <a:ext cx="1871837" cy="1503516"/>
          </a:xfrm>
          <a:prstGeom prst="rect">
            <a:avLst/>
          </a:prstGeom>
          <a:noFill/>
          <a:ln w="3175">
            <a:solidFill>
              <a:srgbClr val="0078D4"/>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ts val="300"/>
              </a:spcAft>
              <a:buClrTx/>
              <a:buSzTx/>
              <a:buFontTx/>
              <a:buNone/>
              <a:tabLst/>
              <a:defRPr/>
            </a:pPr>
            <a:r>
              <a:rPr kumimoji="0" lang="en-US" sz="105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Requirements </a:t>
            </a:r>
          </a:p>
          <a:p>
            <a:pPr marL="0" marR="0" lvl="0" indent="0" defTabSz="932472"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1) MPN</a:t>
            </a:r>
          </a:p>
          <a:p>
            <a:pPr marL="0" marR="0" lvl="0" indent="0" defTabSz="932472"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2) Co-sell ready Services / Solutions on the Azure Market Place </a:t>
            </a:r>
          </a:p>
          <a:p>
            <a:pPr marL="0" marR="0" lvl="0" indent="0" defTabSz="932472"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3) Annual case studies</a:t>
            </a:r>
          </a:p>
          <a:p>
            <a:pPr marL="0" marR="0" lvl="0" indent="0" defTabSz="932472" rtl="0" eaLnBrk="1" fontAlgn="base" latinLnBrk="0" hangingPunct="1">
              <a:lnSpc>
                <a:spcPct val="90000"/>
              </a:lnSpc>
              <a:spcBef>
                <a:spcPct val="0"/>
              </a:spcBef>
              <a:spcAft>
                <a:spcPts val="30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(Public or under NDA)</a:t>
            </a:r>
            <a:endParaRPr kumimoji="0" lang="en-US" sz="7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2" name="TextBox 111">
            <a:extLst>
              <a:ext uri="{FF2B5EF4-FFF2-40B4-BE49-F238E27FC236}">
                <a16:creationId xmlns:a16="http://schemas.microsoft.com/office/drawing/2014/main" id="{488AF1D9-2A74-4AC8-9018-AD1DC7BDAEEC}"/>
              </a:ext>
              <a:ext uri="{C183D7F6-B498-43B3-948B-1728B52AA6E4}">
                <adec:decorative xmlns:adec="http://schemas.microsoft.com/office/drawing/2017/decorative" val="1"/>
              </a:ext>
            </a:extLst>
          </p:cNvPr>
          <p:cNvSpPr txBox="1"/>
          <p:nvPr/>
        </p:nvSpPr>
        <p:spPr>
          <a:xfrm>
            <a:off x="410670" y="4926886"/>
            <a:ext cx="1907305" cy="82980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Azure Stack Partner Catalog </a:t>
            </a:r>
            <a:r>
              <a:rPr kumimoji="0" lang="en-US" sz="1100" b="0" i="0" u="none" strike="noStrike" kern="1200" cap="none" spc="0" normalizeH="0" baseline="0" noProof="0" dirty="0">
                <a:ln>
                  <a:noFill/>
                </a:ln>
                <a:solidFill>
                  <a:schemeClr val="bg1"/>
                </a:solidFill>
                <a:effectLst/>
                <a:uLnTx/>
                <a:uFillTx/>
                <a:ea typeface="+mn-ea"/>
                <a:cs typeface="+mn-cs"/>
              </a:rPr>
              <a:t>- for Level 2 SI partners </a:t>
            </a:r>
            <a:endParaRPr kumimoji="0" lang="en-US" sz="1600" b="0" i="0" u="none" strike="noStrike" kern="1200" cap="none" spc="0" normalizeH="0" baseline="0" noProof="0" dirty="0">
              <a:ln>
                <a:noFill/>
              </a:ln>
              <a:solidFill>
                <a:schemeClr val="bg1"/>
              </a:solidFill>
              <a:effectLst/>
              <a:uLnTx/>
              <a:uFillTx/>
              <a:ea typeface="+mn-ea"/>
              <a:cs typeface="+mn-cs"/>
            </a:endParaRPr>
          </a:p>
        </p:txBody>
      </p:sp>
      <p:sp>
        <p:nvSpPr>
          <p:cNvPr id="113" name="TextBox 112">
            <a:extLst>
              <a:ext uri="{FF2B5EF4-FFF2-40B4-BE49-F238E27FC236}">
                <a16:creationId xmlns:a16="http://schemas.microsoft.com/office/drawing/2014/main" id="{D55F7F97-D109-4B7A-ABC9-F4C1904AE55F}"/>
              </a:ext>
              <a:ext uri="{C183D7F6-B498-43B3-948B-1728B52AA6E4}">
                <adec:decorative xmlns:adec="http://schemas.microsoft.com/office/drawing/2017/decorative" val="1"/>
              </a:ext>
            </a:extLst>
          </p:cNvPr>
          <p:cNvSpPr txBox="1"/>
          <p:nvPr/>
        </p:nvSpPr>
        <p:spPr>
          <a:xfrm>
            <a:off x="483929" y="5756691"/>
            <a:ext cx="2257472" cy="30777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ea typeface="+mn-ea"/>
                <a:cs typeface="+mn-cs"/>
                <a:hlinkClick r:id="rId3">
                  <a:extLst>
                    <a:ext uri="{A12FA001-AC4F-418D-AE19-62706E023703}">
                      <ahyp:hlinkClr xmlns:ahyp="http://schemas.microsoft.com/office/drawing/2018/hyperlinkcolor" val="tx"/>
                    </a:ext>
                  </a:extLst>
                </a:hlinkClick>
              </a:rPr>
              <a:t>aka.ms/ashcipartners</a:t>
            </a:r>
            <a:endParaRPr kumimoji="0" lang="en-US" sz="1400" b="0" i="0" u="none" strike="noStrike" kern="1200" cap="none" spc="0" normalizeH="0" baseline="0" noProof="0" dirty="0">
              <a:ln>
                <a:noFill/>
              </a:ln>
              <a:solidFill>
                <a:schemeClr val="bg1"/>
              </a:solidFill>
              <a:effectLst/>
              <a:uLnTx/>
              <a:uFillTx/>
              <a:ea typeface="+mn-ea"/>
              <a:cs typeface="+mn-cs"/>
            </a:endParaRPr>
          </a:p>
        </p:txBody>
      </p:sp>
      <p:sp>
        <p:nvSpPr>
          <p:cNvPr id="116" name="TextBox 115">
            <a:extLst>
              <a:ext uri="{FF2B5EF4-FFF2-40B4-BE49-F238E27FC236}">
                <a16:creationId xmlns:a16="http://schemas.microsoft.com/office/drawing/2014/main" id="{B17C235A-6D77-4B1B-AF0A-4FD641439FF7}"/>
              </a:ext>
              <a:ext uri="{C183D7F6-B498-43B3-948B-1728B52AA6E4}">
                <adec:decorative xmlns:adec="http://schemas.microsoft.com/office/drawing/2017/decorative" val="1"/>
              </a:ext>
            </a:extLst>
          </p:cNvPr>
          <p:cNvSpPr txBox="1"/>
          <p:nvPr/>
        </p:nvSpPr>
        <p:spPr>
          <a:xfrm>
            <a:off x="6419393" y="5756691"/>
            <a:ext cx="20142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ea typeface="+mn-ea"/>
                <a:cs typeface="+mn-cs"/>
                <a:hlinkClick r:id="rId4">
                  <a:extLst>
                    <a:ext uri="{A12FA001-AC4F-418D-AE19-62706E023703}">
                      <ahyp:hlinkClr xmlns:ahyp="http://schemas.microsoft.com/office/drawing/2018/hyperlinkcolor" val="tx"/>
                    </a:ext>
                  </a:extLst>
                </a:hlinkClick>
              </a:rPr>
              <a:t>aka.ms/ashcisolutions</a:t>
            </a:r>
            <a:endParaRPr kumimoji="0" lang="en-US" sz="1400" b="0" i="0" u="none" strike="noStrike" kern="1200" cap="none" spc="0" normalizeH="0" baseline="0" noProof="0" dirty="0">
              <a:ln>
                <a:noFill/>
              </a:ln>
              <a:solidFill>
                <a:schemeClr val="bg1"/>
              </a:solidFill>
              <a:effectLst/>
              <a:uLnTx/>
              <a:uFillTx/>
              <a:ea typeface="+mn-ea"/>
              <a:cs typeface="+mn-cs"/>
            </a:endParaRPr>
          </a:p>
        </p:txBody>
      </p:sp>
      <p:sp>
        <p:nvSpPr>
          <p:cNvPr id="117" name="Rectangle 116">
            <a:extLst>
              <a:ext uri="{FF2B5EF4-FFF2-40B4-BE49-F238E27FC236}">
                <a16:creationId xmlns:a16="http://schemas.microsoft.com/office/drawing/2014/main" id="{79C50FBF-A660-47A0-AB9D-D463EDE2772B}"/>
              </a:ext>
              <a:ext uri="{C183D7F6-B498-43B3-948B-1728B52AA6E4}">
                <adec:decorative xmlns:adec="http://schemas.microsoft.com/office/drawing/2017/decorative" val="1"/>
              </a:ext>
            </a:extLst>
          </p:cNvPr>
          <p:cNvSpPr/>
          <p:nvPr/>
        </p:nvSpPr>
        <p:spPr bwMode="auto">
          <a:xfrm>
            <a:off x="9149102" y="2069256"/>
            <a:ext cx="2423412" cy="2204570"/>
          </a:xfrm>
          <a:prstGeom prst="rect">
            <a:avLst/>
          </a:prstGeom>
          <a:noFill/>
          <a:ln w="3175">
            <a:solidFill>
              <a:srgbClr val="0078D4"/>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ts val="30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Benefit</a:t>
            </a:r>
          </a:p>
          <a:p>
            <a:pPr marL="171450" marR="0" lvl="0" indent="-171450"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 one-stop shop for all information concerning adoption with Azure Stack </a:t>
            </a:r>
          </a:p>
          <a:p>
            <a:pPr marL="171450" marR="0" lvl="0" indent="-171450"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Regular communications regarding key events, technologies, products and programs</a:t>
            </a:r>
          </a:p>
          <a:p>
            <a:pPr marL="171450" marR="0" lvl="0" indent="-171450"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Location for partners to showcase their Azure Stack solutions</a:t>
            </a:r>
          </a:p>
          <a:p>
            <a:pPr marL="0" marR="0" lvl="0" indent="0" algn="ctr" defTabSz="932472" rtl="0" eaLnBrk="1" fontAlgn="base" latinLnBrk="0" hangingPunct="1">
              <a:lnSpc>
                <a:spcPct val="90000"/>
              </a:lnSpc>
              <a:spcBef>
                <a:spcPct val="0"/>
              </a:spcBef>
              <a:spcAft>
                <a:spcPts val="300"/>
              </a:spcAft>
              <a:buClrTx/>
              <a:buSzTx/>
              <a:buFontTx/>
              <a:buNone/>
              <a:tabLst/>
              <a:defRPr/>
            </a:pPr>
            <a:endParaRPr kumimoji="0" lang="en-US" sz="11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18" name="Rectangle 117">
            <a:extLst>
              <a:ext uri="{FF2B5EF4-FFF2-40B4-BE49-F238E27FC236}">
                <a16:creationId xmlns:a16="http://schemas.microsoft.com/office/drawing/2014/main" id="{55EE2DA7-E42A-438F-A2BD-F9902714E129}"/>
              </a:ext>
              <a:ext uri="{C183D7F6-B498-43B3-948B-1728B52AA6E4}">
                <adec:decorative xmlns:adec="http://schemas.microsoft.com/office/drawing/2017/decorative" val="1"/>
              </a:ext>
            </a:extLst>
          </p:cNvPr>
          <p:cNvSpPr/>
          <p:nvPr/>
        </p:nvSpPr>
        <p:spPr bwMode="auto">
          <a:xfrm>
            <a:off x="6639149" y="2073773"/>
            <a:ext cx="2423412" cy="2194347"/>
          </a:xfrm>
          <a:prstGeom prst="rect">
            <a:avLst/>
          </a:prstGeom>
          <a:noFill/>
          <a:ln w="3175">
            <a:solidFill>
              <a:srgbClr val="0078D4"/>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ts val="30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Requirement </a:t>
            </a:r>
          </a:p>
          <a:p>
            <a:pPr marL="91440" marR="0" lvl="0" indent="-171450"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Partner must have NDA</a:t>
            </a:r>
          </a:p>
          <a:p>
            <a:pPr marL="171450" marR="0" lvl="0" indent="-171450"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Partner must be a MPN member</a:t>
            </a:r>
          </a:p>
          <a:p>
            <a:pPr marL="171450" marR="0" lvl="0" indent="-171450"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Partner must have a product or solution or Services with the Azure Stack family </a:t>
            </a:r>
          </a:p>
          <a:p>
            <a:pPr marL="171450" marR="0" lvl="0" indent="-171450"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Partner must have a Microsoft Support Agreement in place</a:t>
            </a:r>
          </a:p>
        </p:txBody>
      </p:sp>
      <p:sp>
        <p:nvSpPr>
          <p:cNvPr id="119" name="TextBox 118">
            <a:extLst>
              <a:ext uri="{FF2B5EF4-FFF2-40B4-BE49-F238E27FC236}">
                <a16:creationId xmlns:a16="http://schemas.microsoft.com/office/drawing/2014/main" id="{19576EF2-1149-48B1-85CB-03730DB76DBE}"/>
              </a:ext>
              <a:ext uri="{C183D7F6-B498-43B3-948B-1728B52AA6E4}">
                <adec:decorative xmlns:adec="http://schemas.microsoft.com/office/drawing/2017/decorative" val="1"/>
              </a:ext>
            </a:extLst>
          </p:cNvPr>
          <p:cNvSpPr txBox="1"/>
          <p:nvPr/>
        </p:nvSpPr>
        <p:spPr>
          <a:xfrm>
            <a:off x="6419393" y="4926886"/>
            <a:ext cx="1857916" cy="8159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Azure Stack Partner Catalog </a:t>
            </a:r>
            <a:r>
              <a:rPr kumimoji="0" lang="en-US" sz="1000" b="0" i="0" u="none" strike="noStrike" kern="1200" cap="none" spc="0" normalizeH="0" baseline="0" noProof="0" dirty="0">
                <a:ln>
                  <a:noFill/>
                </a:ln>
                <a:solidFill>
                  <a:schemeClr val="bg1"/>
                </a:solidFill>
                <a:effectLst/>
                <a:uLnTx/>
                <a:uFillTx/>
                <a:latin typeface="Segoe UI Semibold"/>
                <a:ea typeface="+mn-ea"/>
                <a:cs typeface="+mn-cs"/>
              </a:rPr>
              <a:t>- for ISVs</a:t>
            </a:r>
            <a:endParaRPr kumimoji="0" lang="en-US" sz="1600" b="0" i="0" u="none" strike="noStrike" kern="1200" cap="none" spc="0" normalizeH="0" baseline="0" noProof="0" dirty="0">
              <a:ln>
                <a:noFill/>
              </a:ln>
              <a:solidFill>
                <a:schemeClr val="bg1"/>
              </a:solidFill>
              <a:effectLst/>
              <a:uLnTx/>
              <a:uFillTx/>
              <a:latin typeface="Segoe UI Semibold"/>
              <a:ea typeface="+mn-ea"/>
              <a:cs typeface="+mn-cs"/>
            </a:endParaRPr>
          </a:p>
        </p:txBody>
      </p:sp>
      <p:sp>
        <p:nvSpPr>
          <p:cNvPr id="120" name="TextBox 119">
            <a:extLst>
              <a:ext uri="{FF2B5EF4-FFF2-40B4-BE49-F238E27FC236}">
                <a16:creationId xmlns:a16="http://schemas.microsoft.com/office/drawing/2014/main" id="{8368DBC3-3D24-4C69-9A4A-B71A1572BCCD}"/>
              </a:ext>
            </a:extLst>
          </p:cNvPr>
          <p:cNvSpPr txBox="1"/>
          <p:nvPr/>
        </p:nvSpPr>
        <p:spPr>
          <a:xfrm flipH="1">
            <a:off x="4214798" y="6571699"/>
            <a:ext cx="4106318" cy="369332"/>
          </a:xfrm>
          <a:prstGeom prst="rect">
            <a:avLst/>
          </a:prstGeom>
          <a:noFill/>
        </p:spPr>
        <p:txBody>
          <a:bodyPr wrap="square" lIns="0" tIns="0" rIns="0" bIns="0" rtlCol="0">
            <a:spAutoFit/>
          </a:bodyPr>
          <a:lstStyle/>
          <a:p>
            <a:pPr algn="l"/>
            <a:r>
              <a:rPr lang="en-US" sz="1200" dirty="0">
                <a:solidFill>
                  <a:schemeClr val="bg1"/>
                </a:solidFill>
              </a:rPr>
              <a:t>To learn more contact us </a:t>
            </a:r>
            <a:r>
              <a:rPr lang="en-US" sz="1200" dirty="0">
                <a:solidFill>
                  <a:schemeClr val="bg1"/>
                </a:solidFill>
                <a:hlinkClick r:id="rId5">
                  <a:extLst>
                    <a:ext uri="{A12FA001-AC4F-418D-AE19-62706E023703}">
                      <ahyp:hlinkClr xmlns:ahyp="http://schemas.microsoft.com/office/drawing/2018/hyperlinkcolor" val="tx"/>
                    </a:ext>
                  </a:extLst>
                </a:hlinkClick>
              </a:rPr>
              <a:t>aspartnerprogram@microsoft.com</a:t>
            </a:r>
            <a:endParaRPr lang="en-US" sz="1200" dirty="0">
              <a:solidFill>
                <a:schemeClr val="bg1"/>
              </a:solidFill>
            </a:endParaRPr>
          </a:p>
          <a:p>
            <a:pPr algn="l"/>
            <a:endParaRPr lang="en-US" sz="1200" dirty="0" err="1">
              <a:solidFill>
                <a:schemeClr val="bg1"/>
              </a:solidFill>
            </a:endParaRPr>
          </a:p>
        </p:txBody>
      </p:sp>
      <p:pic>
        <p:nvPicPr>
          <p:cNvPr id="4" name="Picture 3">
            <a:extLst>
              <a:ext uri="{FF2B5EF4-FFF2-40B4-BE49-F238E27FC236}">
                <a16:creationId xmlns:a16="http://schemas.microsoft.com/office/drawing/2014/main" id="{92BF45FA-21C4-4777-A072-4093FB080EE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384468" y="4639421"/>
            <a:ext cx="3883489" cy="2182557"/>
          </a:xfrm>
          <a:prstGeom prst="rect">
            <a:avLst/>
          </a:prstGeom>
        </p:spPr>
      </p:pic>
      <p:pic>
        <p:nvPicPr>
          <p:cNvPr id="7" name="Picture 6">
            <a:extLst>
              <a:ext uri="{FF2B5EF4-FFF2-40B4-BE49-F238E27FC236}">
                <a16:creationId xmlns:a16="http://schemas.microsoft.com/office/drawing/2014/main" id="{B923CC52-38B4-440C-920A-3DB3BAFC396E}"/>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575258" y="4849553"/>
            <a:ext cx="3291840" cy="16060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7322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500"/>
                                        <p:tgtEl>
                                          <p:spTgt spid="1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500"/>
                                        <p:tgtEl>
                                          <p:spTgt spid="113"/>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500"/>
                                        <p:tgtEl>
                                          <p:spTgt spid="1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8"/>
                                        </p:tgtEl>
                                        <p:attrNameLst>
                                          <p:attrName>style.visibility</p:attrName>
                                        </p:attrNameLst>
                                      </p:cBhvr>
                                      <p:to>
                                        <p:strVal val="visible"/>
                                      </p:to>
                                    </p:set>
                                    <p:animEffect transition="in" filter="fade">
                                      <p:cBhvr>
                                        <p:cTn id="45" dur="500"/>
                                        <p:tgtEl>
                                          <p:spTgt spid="1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fade">
                                      <p:cBhvr>
                                        <p:cTn id="48" dur="500"/>
                                        <p:tgtEl>
                                          <p:spTgt spid="1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fade">
                                      <p:cBhvr>
                                        <p:cTn id="54" dur="500"/>
                                        <p:tgtEl>
                                          <p:spTgt spid="116"/>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0"/>
                                        </p:tgtEl>
                                        <p:attrNameLst>
                                          <p:attrName>style.visibility</p:attrName>
                                        </p:attrNameLst>
                                      </p:cBhvr>
                                      <p:to>
                                        <p:strVal val="visible"/>
                                      </p:to>
                                    </p:set>
                                    <p:animEffect transition="in" filter="fade">
                                      <p:cBhvr>
                                        <p:cTn id="60"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9" grpId="0"/>
      <p:bldP spid="105" grpId="0" animBg="1"/>
      <p:bldP spid="106" grpId="0" animBg="1"/>
      <p:bldP spid="107" grpId="0" animBg="1"/>
      <p:bldP spid="108" grpId="0" animBg="1"/>
      <p:bldP spid="109" grpId="0" animBg="1"/>
      <p:bldP spid="110" grpId="0" animBg="1"/>
      <p:bldP spid="112" grpId="0"/>
      <p:bldP spid="113" grpId="0"/>
      <p:bldP spid="116" grpId="0"/>
      <p:bldP spid="117" grpId="0" animBg="1"/>
      <p:bldP spid="118" grpId="0" animBg="1"/>
      <p:bldP spid="119" grpId="0"/>
      <p:bldP spid="12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3ACADEC-9486-4FDD-822A-8900C33EC95C}"/>
              </a:ext>
              <a:ext uri="{C183D7F6-B498-43B3-948B-1728B52AA6E4}">
                <adec:decorative xmlns:adec="http://schemas.microsoft.com/office/drawing/2017/decorative" val="1"/>
              </a:ext>
            </a:extLst>
          </p:cNvPr>
          <p:cNvSpPr txBox="1"/>
          <p:nvPr/>
        </p:nvSpPr>
        <p:spPr>
          <a:xfrm>
            <a:off x="498905" y="1510271"/>
            <a:ext cx="10898187" cy="573280"/>
          </a:xfrm>
          <a:prstGeom prst="rect">
            <a:avLst/>
          </a:prstGeom>
          <a:noFill/>
        </p:spPr>
        <p:txBody>
          <a:bodyPr wrap="square">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The Hybrid Infrastructure with Azure Stack HCI advanced specialization showcases your organization’s validated technical capabilities in deploying a hyperconverged infrastructure on-premises with connectivity to Azure using Azure Stack HCI.</a:t>
            </a:r>
          </a:p>
        </p:txBody>
      </p:sp>
      <p:sp>
        <p:nvSpPr>
          <p:cNvPr id="9" name="Title 8">
            <a:extLst>
              <a:ext uri="{FF2B5EF4-FFF2-40B4-BE49-F238E27FC236}">
                <a16:creationId xmlns:a16="http://schemas.microsoft.com/office/drawing/2014/main" id="{66D57456-21DC-4E63-B954-FA83B7A1BE64}"/>
              </a:ext>
              <a:ext uri="{C183D7F6-B498-43B3-948B-1728B52AA6E4}">
                <adec:decorative xmlns:adec="http://schemas.microsoft.com/office/drawing/2017/decorative" val="1"/>
              </a:ext>
            </a:extLst>
          </p:cNvPr>
          <p:cNvSpPr>
            <a:spLocks noGrp="1"/>
          </p:cNvSpPr>
          <p:nvPr>
            <p:ph type="title"/>
          </p:nvPr>
        </p:nvSpPr>
        <p:spPr>
          <a:xfrm>
            <a:off x="588263" y="457200"/>
            <a:ext cx="11018520" cy="984885"/>
          </a:xfrm>
        </p:spPr>
        <p:txBody>
          <a:bodyPr/>
          <a:lstStyle/>
          <a:p>
            <a:r>
              <a:rPr lang="en-US" sz="3200" dirty="0">
                <a:solidFill>
                  <a:schemeClr val="bg1"/>
                </a:solidFill>
              </a:rPr>
              <a:t>Hybrid Infrastructure with Microsoft Azure Stack HCI advanced specialization</a:t>
            </a:r>
          </a:p>
        </p:txBody>
      </p:sp>
      <p:sp>
        <p:nvSpPr>
          <p:cNvPr id="4" name="TextBox 3">
            <a:extLst>
              <a:ext uri="{FF2B5EF4-FFF2-40B4-BE49-F238E27FC236}">
                <a16:creationId xmlns:a16="http://schemas.microsoft.com/office/drawing/2014/main" id="{503A4620-561D-4C01-8C3F-FFAFDC13FAB2}"/>
              </a:ext>
              <a:ext uri="{C183D7F6-B498-43B3-948B-1728B52AA6E4}">
                <adec:decorative xmlns:adec="http://schemas.microsoft.com/office/drawing/2017/decorative" val="1"/>
              </a:ext>
            </a:extLst>
          </p:cNvPr>
          <p:cNvSpPr txBox="1"/>
          <p:nvPr/>
        </p:nvSpPr>
        <p:spPr>
          <a:xfrm>
            <a:off x="6370476" y="2179900"/>
            <a:ext cx="3079809" cy="56121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chemeClr val="bg1"/>
                </a:solidFill>
                <a:effectLst/>
                <a:uLnTx/>
                <a:uFillTx/>
                <a:latin typeface="Segoe UI"/>
                <a:ea typeface="+mn-ea"/>
                <a:cs typeface="+mn-cs"/>
              </a:rPr>
              <a:t>What’s in it for partners?</a:t>
            </a:r>
          </a:p>
        </p:txBody>
      </p:sp>
      <p:sp>
        <p:nvSpPr>
          <p:cNvPr id="5" name="TextBox 4">
            <a:extLst>
              <a:ext uri="{FF2B5EF4-FFF2-40B4-BE49-F238E27FC236}">
                <a16:creationId xmlns:a16="http://schemas.microsoft.com/office/drawing/2014/main" id="{1105005C-354B-44B3-B731-4F46435BF8F9}"/>
              </a:ext>
              <a:ext uri="{C183D7F6-B498-43B3-948B-1728B52AA6E4}">
                <adec:decorative xmlns:adec="http://schemas.microsoft.com/office/drawing/2017/decorative" val="1"/>
              </a:ext>
            </a:extLst>
          </p:cNvPr>
          <p:cNvSpPr txBox="1"/>
          <p:nvPr/>
        </p:nvSpPr>
        <p:spPr>
          <a:xfrm>
            <a:off x="359375" y="3805355"/>
            <a:ext cx="3105067" cy="561207"/>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chemeClr val="bg1"/>
                </a:solidFill>
                <a:effectLst/>
                <a:uLnTx/>
                <a:uFillTx/>
                <a:latin typeface="Segoe UI"/>
                <a:ea typeface="+mn-ea"/>
                <a:cs typeface="+mn-cs"/>
              </a:rPr>
              <a:t>How do partners earn it?</a:t>
            </a:r>
          </a:p>
        </p:txBody>
      </p:sp>
      <p:cxnSp>
        <p:nvCxnSpPr>
          <p:cNvPr id="28" name="Straight Connector 27">
            <a:extLst>
              <a:ext uri="{FF2B5EF4-FFF2-40B4-BE49-F238E27FC236}">
                <a16:creationId xmlns:a16="http://schemas.microsoft.com/office/drawing/2014/main" id="{F70B8E63-29F7-496F-BA3A-80FB840ACDFD}"/>
              </a:ext>
              <a:ext uri="{C183D7F6-B498-43B3-948B-1728B52AA6E4}">
                <adec:decorative xmlns:adec="http://schemas.microsoft.com/office/drawing/2017/decorative" val="1"/>
              </a:ext>
            </a:extLst>
          </p:cNvPr>
          <p:cNvCxnSpPr/>
          <p:nvPr/>
        </p:nvCxnSpPr>
        <p:spPr>
          <a:xfrm>
            <a:off x="6226064" y="2460506"/>
            <a:ext cx="0" cy="3952851"/>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6307E2F-C946-4032-A6DB-75B91A73B9B5}"/>
              </a:ext>
              <a:ext uri="{C183D7F6-B498-43B3-948B-1728B52AA6E4}">
                <adec:decorative xmlns:adec="http://schemas.microsoft.com/office/drawing/2017/decorative" val="1"/>
              </a:ext>
            </a:extLst>
          </p:cNvPr>
          <p:cNvSpPr txBox="1"/>
          <p:nvPr/>
        </p:nvSpPr>
        <p:spPr>
          <a:xfrm>
            <a:off x="359375" y="2606343"/>
            <a:ext cx="5310577" cy="103139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advanced specializations are available to Gold Cloud Platform competency partners who provide </a:t>
            </a:r>
            <a:r>
              <a:rPr kumimoji="0" lang="en-US" sz="1200" b="1" i="0" u="none" strike="noStrike" kern="1200" cap="none" spc="0" normalizeH="0" baseline="0" noProof="0" dirty="0">
                <a:ln>
                  <a:noFill/>
                </a:ln>
                <a:solidFill>
                  <a:schemeClr val="bg1"/>
                </a:solidFill>
                <a:effectLst/>
                <a:uLnTx/>
                <a:uFillTx/>
                <a:latin typeface="Segoe UI"/>
                <a:ea typeface="+mn-ea"/>
                <a:cs typeface="+mn-cs"/>
              </a:rPr>
              <a:t>consulting and delivery services </a:t>
            </a:r>
            <a:r>
              <a:rPr kumimoji="0" lang="en-US" sz="1200" b="0" i="0" u="none" strike="noStrike" kern="1200" cap="none" spc="0" normalizeH="0" baseline="0" noProof="0" dirty="0">
                <a:ln>
                  <a:noFill/>
                </a:ln>
                <a:solidFill>
                  <a:schemeClr val="bg1"/>
                </a:solidFill>
                <a:effectLst/>
                <a:uLnTx/>
                <a:uFillTx/>
                <a:latin typeface="Segoe UI"/>
                <a:ea typeface="+mn-ea"/>
                <a:cs typeface="+mn-cs"/>
              </a:rPr>
              <a:t>to customers.</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C3202424-EC33-4AE3-84EE-90FEC1311A9B}"/>
              </a:ext>
              <a:ext uri="{C183D7F6-B498-43B3-948B-1728B52AA6E4}">
                <adec:decorative xmlns:adec="http://schemas.microsoft.com/office/drawing/2017/decorative" val="1"/>
              </a:ext>
            </a:extLst>
          </p:cNvPr>
          <p:cNvSpPr txBox="1"/>
          <p:nvPr/>
        </p:nvSpPr>
        <p:spPr>
          <a:xfrm>
            <a:off x="359375" y="2179900"/>
            <a:ext cx="3448558" cy="561207"/>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chemeClr val="bg1"/>
                </a:solidFill>
                <a:effectLst/>
                <a:uLnTx/>
                <a:uFillTx/>
                <a:latin typeface="Segoe UI"/>
                <a:ea typeface="+mn-ea"/>
                <a:cs typeface="+mn-cs"/>
              </a:rPr>
              <a:t>Which partners are eligible?</a:t>
            </a:r>
          </a:p>
        </p:txBody>
      </p:sp>
      <p:sp>
        <p:nvSpPr>
          <p:cNvPr id="16" name="Text Placeholder 9">
            <a:extLst>
              <a:ext uri="{FF2B5EF4-FFF2-40B4-BE49-F238E27FC236}">
                <a16:creationId xmlns:a16="http://schemas.microsoft.com/office/drawing/2014/main" id="{54BD78E7-487E-4D3F-8C92-4A13E85F6FD3}"/>
              </a:ext>
              <a:ext uri="{C183D7F6-B498-43B3-948B-1728B52AA6E4}">
                <adec:decorative xmlns:adec="http://schemas.microsoft.com/office/drawing/2017/decorative" val="1"/>
              </a:ext>
            </a:extLst>
          </p:cNvPr>
          <p:cNvSpPr txBox="1">
            <a:spLocks/>
          </p:cNvSpPr>
          <p:nvPr/>
        </p:nvSpPr>
        <p:spPr>
          <a:xfrm>
            <a:off x="7281569" y="3895484"/>
            <a:ext cx="3328088" cy="21300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0" marR="0" indent="0" algn="l" defTabSz="932742" rtl="0" eaLnBrk="1" fontAlgn="auto" latinLnBrk="0" hangingPunct="1">
              <a:lnSpc>
                <a:spcPts val="1800"/>
              </a:lnSpc>
              <a:spcBef>
                <a:spcPts val="0"/>
              </a:spcBef>
              <a:spcAft>
                <a:spcPts val="0"/>
              </a:spcAft>
              <a:buClrTx/>
              <a:buSzPct val="90000"/>
              <a:buFontTx/>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0"/>
              </a:spcBef>
              <a:spcAft>
                <a:spcPts val="0"/>
              </a:spcAft>
              <a:buClrTx/>
              <a:buSzPct val="90000"/>
              <a:buFont typeface="Wingdings" panose="05000000000000000000" pitchFamily="2" charset="2"/>
              <a:buNone/>
              <a:tabLst/>
              <a:defRPr/>
            </a:pPr>
            <a:r>
              <a:rPr kumimoji="0" lang="en-US" sz="1372" b="0" i="0" u="none" strike="noStrike" kern="1200" cap="none" spc="0" normalizeH="0" baseline="0" noProof="0" dirty="0">
                <a:ln>
                  <a:noFill/>
                </a:ln>
                <a:solidFill>
                  <a:schemeClr val="bg1"/>
                </a:solidFill>
                <a:effectLst/>
                <a:uLnTx/>
                <a:uFillTx/>
                <a:latin typeface="Segoe UI Semibold"/>
                <a:ea typeface="+mn-ea"/>
                <a:cs typeface="+mn-cs"/>
              </a:rPr>
              <a:t>Competitive differentiation</a:t>
            </a:r>
          </a:p>
        </p:txBody>
      </p:sp>
      <p:sp>
        <p:nvSpPr>
          <p:cNvPr id="18" name="Text Placeholder 9">
            <a:extLst>
              <a:ext uri="{FF2B5EF4-FFF2-40B4-BE49-F238E27FC236}">
                <a16:creationId xmlns:a16="http://schemas.microsoft.com/office/drawing/2014/main" id="{D27F06F6-A05E-49D3-BDB9-EBE1492D1D74}"/>
              </a:ext>
              <a:ext uri="{C183D7F6-B498-43B3-948B-1728B52AA6E4}">
                <adec:decorative xmlns:adec="http://schemas.microsoft.com/office/drawing/2017/decorative" val="1"/>
              </a:ext>
            </a:extLst>
          </p:cNvPr>
          <p:cNvSpPr txBox="1">
            <a:spLocks/>
          </p:cNvSpPr>
          <p:nvPr/>
        </p:nvSpPr>
        <p:spPr>
          <a:xfrm>
            <a:off x="7281569" y="4552993"/>
            <a:ext cx="3093639" cy="44383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0" marR="0" indent="0" algn="l" defTabSz="932742" rtl="0" eaLnBrk="1" fontAlgn="auto" latinLnBrk="0" hangingPunct="1">
              <a:lnSpc>
                <a:spcPts val="1800"/>
              </a:lnSpc>
              <a:spcBef>
                <a:spcPts val="0"/>
              </a:spcBef>
              <a:spcAft>
                <a:spcPts val="0"/>
              </a:spcAft>
              <a:buClrTx/>
              <a:buSzPct val="90000"/>
              <a:buFontTx/>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0"/>
              </a:spcBef>
              <a:spcAft>
                <a:spcPts val="0"/>
              </a:spcAft>
              <a:buClrTx/>
              <a:buSzPct val="90000"/>
              <a:buFont typeface="Wingdings" panose="05000000000000000000" pitchFamily="2" charset="2"/>
              <a:buNone/>
              <a:tabLst/>
              <a:defRPr/>
            </a:pPr>
            <a:r>
              <a:rPr kumimoji="0" lang="en-US" sz="1372" b="0" i="0" u="none" strike="noStrike" kern="1200" cap="none" spc="0" normalizeH="0" baseline="0" noProof="0" dirty="0">
                <a:ln>
                  <a:noFill/>
                </a:ln>
                <a:solidFill>
                  <a:schemeClr val="bg1"/>
                </a:solidFill>
                <a:effectLst/>
                <a:uLnTx/>
                <a:uFillTx/>
                <a:latin typeface="Segoe UI Semibold"/>
                <a:ea typeface="+mn-ea"/>
                <a:cs typeface="+mn-cs"/>
              </a:rPr>
              <a:t>Exclusive access to customer programs and incentives</a:t>
            </a:r>
          </a:p>
        </p:txBody>
      </p:sp>
      <p:sp>
        <p:nvSpPr>
          <p:cNvPr id="26" name="Text Placeholder 9">
            <a:extLst>
              <a:ext uri="{FF2B5EF4-FFF2-40B4-BE49-F238E27FC236}">
                <a16:creationId xmlns:a16="http://schemas.microsoft.com/office/drawing/2014/main" id="{0590AB68-9DD4-4F61-AE95-6BDCF214A2F1}"/>
              </a:ext>
              <a:ext uri="{C183D7F6-B498-43B3-948B-1728B52AA6E4}">
                <adec:decorative xmlns:adec="http://schemas.microsoft.com/office/drawing/2017/decorative" val="1"/>
              </a:ext>
            </a:extLst>
          </p:cNvPr>
          <p:cNvSpPr txBox="1">
            <a:spLocks/>
          </p:cNvSpPr>
          <p:nvPr/>
        </p:nvSpPr>
        <p:spPr>
          <a:xfrm>
            <a:off x="7281569" y="3031350"/>
            <a:ext cx="3333870" cy="44383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0" marR="0" indent="0" algn="l" defTabSz="932742" rtl="0" eaLnBrk="1" fontAlgn="auto" latinLnBrk="0" hangingPunct="1">
              <a:lnSpc>
                <a:spcPts val="1800"/>
              </a:lnSpc>
              <a:spcBef>
                <a:spcPts val="0"/>
              </a:spcBef>
              <a:spcAft>
                <a:spcPts val="0"/>
              </a:spcAft>
              <a:buClrTx/>
              <a:buSzPct val="90000"/>
              <a:buFontTx/>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0"/>
              </a:spcBef>
              <a:spcAft>
                <a:spcPts val="0"/>
              </a:spcAft>
              <a:buClrTx/>
              <a:buSzPct val="90000"/>
              <a:buFont typeface="Wingdings" panose="05000000000000000000" pitchFamily="2" charset="2"/>
              <a:buNone/>
              <a:tabLst/>
              <a:defRPr/>
            </a:pPr>
            <a:r>
              <a:rPr kumimoji="0" lang="en-US" sz="1372" b="0" i="0" u="none" strike="noStrike" kern="1200" cap="none" spc="0" normalizeH="0" baseline="0" noProof="0" dirty="0">
                <a:ln>
                  <a:noFill/>
                </a:ln>
                <a:solidFill>
                  <a:schemeClr val="bg1"/>
                </a:solidFill>
                <a:effectLst/>
                <a:uLnTx/>
                <a:uFillTx/>
                <a:latin typeface="Segoe UI Semibold"/>
                <a:ea typeface="+mn-ea"/>
                <a:cs typeface="+mn-cs"/>
              </a:rPr>
              <a:t>Prioritization with Microsoft customers and sales teams</a:t>
            </a:r>
          </a:p>
        </p:txBody>
      </p:sp>
      <p:pic>
        <p:nvPicPr>
          <p:cNvPr id="34" name="Picture 33">
            <a:extLst>
              <a:ext uri="{FF2B5EF4-FFF2-40B4-BE49-F238E27FC236}">
                <a16:creationId xmlns:a16="http://schemas.microsoft.com/office/drawing/2014/main" id="{5014CA9B-B7C6-4E81-9C1B-84B5E4C603E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49302" y="3782248"/>
            <a:ext cx="402432" cy="527922"/>
          </a:xfrm>
          <a:prstGeom prst="rect">
            <a:avLst/>
          </a:prstGeom>
        </p:spPr>
      </p:pic>
      <p:pic>
        <p:nvPicPr>
          <p:cNvPr id="36" name="Picture 35">
            <a:extLst>
              <a:ext uri="{FF2B5EF4-FFF2-40B4-BE49-F238E27FC236}">
                <a16:creationId xmlns:a16="http://schemas.microsoft.com/office/drawing/2014/main" id="{2D73E3EF-EC4B-4705-A358-CD6F64F2688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649302" y="4552992"/>
            <a:ext cx="475662" cy="475662"/>
          </a:xfrm>
          <a:prstGeom prst="rect">
            <a:avLst/>
          </a:prstGeom>
        </p:spPr>
      </p:pic>
      <p:pic>
        <p:nvPicPr>
          <p:cNvPr id="38" name="Graphic 37">
            <a:extLst>
              <a:ext uri="{FF2B5EF4-FFF2-40B4-BE49-F238E27FC236}">
                <a16:creationId xmlns:a16="http://schemas.microsoft.com/office/drawing/2014/main" id="{CC8168AB-E5B3-4396-8B9E-EE525579C07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3877" y="2963695"/>
            <a:ext cx="573281" cy="573281"/>
          </a:xfrm>
          <a:prstGeom prst="rect">
            <a:avLst/>
          </a:prstGeom>
        </p:spPr>
      </p:pic>
      <p:sp>
        <p:nvSpPr>
          <p:cNvPr id="39" name="TextBox 38">
            <a:extLst>
              <a:ext uri="{FF2B5EF4-FFF2-40B4-BE49-F238E27FC236}">
                <a16:creationId xmlns:a16="http://schemas.microsoft.com/office/drawing/2014/main" id="{F7EDA899-1DA6-4986-86D5-D1CF448DE5DF}"/>
              </a:ext>
              <a:ext uri="{C183D7F6-B498-43B3-948B-1728B52AA6E4}">
                <adec:decorative xmlns:adec="http://schemas.microsoft.com/office/drawing/2017/decorative" val="1"/>
              </a:ext>
            </a:extLst>
          </p:cNvPr>
          <p:cNvSpPr txBox="1"/>
          <p:nvPr/>
        </p:nvSpPr>
        <p:spPr>
          <a:xfrm>
            <a:off x="6466573" y="5412759"/>
            <a:ext cx="4958080" cy="1037207"/>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Partners receive a customer-facing label showing the designation on their Microsoft Partner Directory profile.</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Partner logos are highlighted on </a:t>
            </a:r>
            <a:r>
              <a:rPr kumimoji="0" lang="en-US" sz="1200" b="0" i="0" u="none" strike="noStrike" kern="1200" cap="none" spc="0" normalizeH="0" baseline="0" noProof="0" dirty="0">
                <a:ln>
                  <a:noFill/>
                </a:ln>
                <a:solidFill>
                  <a:schemeClr val="bg1"/>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https://azure.microsoft.com/partners</a:t>
            </a:r>
            <a:endParaRPr kumimoji="0" lang="en-US" sz="1200" b="0" i="0" u="none" strike="noStrike" kern="1200" cap="none" spc="0" normalizeH="0" baseline="0" noProof="0" dirty="0">
              <a:ln>
                <a:noFill/>
              </a:ln>
              <a:solidFill>
                <a:schemeClr val="bg1"/>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4E9F5B73-C682-405C-8FA5-FD04AB03B5CA}"/>
              </a:ext>
              <a:ext uri="{C183D7F6-B498-43B3-948B-1728B52AA6E4}">
                <adec:decorative xmlns:adec="http://schemas.microsoft.com/office/drawing/2017/decorative" val="1"/>
              </a:ext>
            </a:extLst>
          </p:cNvPr>
          <p:cNvSpPr/>
          <p:nvPr/>
        </p:nvSpPr>
        <p:spPr bwMode="auto">
          <a:xfrm>
            <a:off x="550044" y="4436931"/>
            <a:ext cx="1350752" cy="6682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Meet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pre-requisites (telemetry)</a:t>
            </a:r>
          </a:p>
        </p:txBody>
      </p:sp>
      <p:sp>
        <p:nvSpPr>
          <p:cNvPr id="43" name="Rectangle 42">
            <a:extLst>
              <a:ext uri="{FF2B5EF4-FFF2-40B4-BE49-F238E27FC236}">
                <a16:creationId xmlns:a16="http://schemas.microsoft.com/office/drawing/2014/main" id="{6A252E30-9058-4756-ABEA-526BE08740C9}"/>
              </a:ext>
              <a:ext uri="{C183D7F6-B498-43B3-948B-1728B52AA6E4}">
                <adec:decorative xmlns:adec="http://schemas.microsoft.com/office/drawing/2017/decorative" val="1"/>
              </a:ext>
            </a:extLst>
          </p:cNvPr>
          <p:cNvSpPr/>
          <p:nvPr/>
        </p:nvSpPr>
        <p:spPr bwMode="auto">
          <a:xfrm>
            <a:off x="2428428" y="4436931"/>
            <a:ext cx="1323536" cy="6682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Pass 3</a:t>
            </a:r>
            <a:r>
              <a:rPr kumimoji="0" lang="en-US" sz="1200" b="0" i="0" u="none" strike="noStrike" kern="1200" cap="none" spc="0" normalizeH="0" baseline="3000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rd</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party audit</a:t>
            </a:r>
          </a:p>
        </p:txBody>
      </p:sp>
      <p:pic>
        <p:nvPicPr>
          <p:cNvPr id="45" name="Graphic 44">
            <a:extLst>
              <a:ext uri="{FF2B5EF4-FFF2-40B4-BE49-F238E27FC236}">
                <a16:creationId xmlns:a16="http://schemas.microsoft.com/office/drawing/2014/main" id="{D314B3EB-EBDA-4731-B054-03A00A12B55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45207" y="4607559"/>
            <a:ext cx="277590" cy="277590"/>
          </a:xfrm>
          <a:prstGeom prst="rect">
            <a:avLst/>
          </a:prstGeom>
        </p:spPr>
      </p:pic>
      <p:sp>
        <p:nvSpPr>
          <p:cNvPr id="47" name="Rectangle 46">
            <a:extLst>
              <a:ext uri="{FF2B5EF4-FFF2-40B4-BE49-F238E27FC236}">
                <a16:creationId xmlns:a16="http://schemas.microsoft.com/office/drawing/2014/main" id="{0BB101CB-D271-499D-A6DD-E312CD10D4C5}"/>
              </a:ext>
              <a:ext uri="{C183D7F6-B498-43B3-948B-1728B52AA6E4}">
                <adec:decorative xmlns:adec="http://schemas.microsoft.com/office/drawing/2017/decorative" val="1"/>
              </a:ext>
            </a:extLst>
          </p:cNvPr>
          <p:cNvSpPr/>
          <p:nvPr/>
        </p:nvSpPr>
        <p:spPr bwMode="auto">
          <a:xfrm>
            <a:off x="4314749" y="4436931"/>
            <a:ext cx="1404499" cy="6682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Earn the specialization for 1 year</a:t>
            </a:r>
          </a:p>
        </p:txBody>
      </p:sp>
      <p:sp>
        <p:nvSpPr>
          <p:cNvPr id="48" name="Equals 47">
            <a:extLst>
              <a:ext uri="{FF2B5EF4-FFF2-40B4-BE49-F238E27FC236}">
                <a16:creationId xmlns:a16="http://schemas.microsoft.com/office/drawing/2014/main" id="{0F8A7E27-5706-445B-B680-14E353E4EF5F}"/>
              </a:ext>
              <a:ext uri="{C183D7F6-B498-43B3-948B-1728B52AA6E4}">
                <adec:decorative xmlns:adec="http://schemas.microsoft.com/office/drawing/2017/decorative" val="1"/>
              </a:ext>
            </a:extLst>
          </p:cNvPr>
          <p:cNvSpPr/>
          <p:nvPr/>
        </p:nvSpPr>
        <p:spPr bwMode="auto">
          <a:xfrm>
            <a:off x="3857595" y="4650934"/>
            <a:ext cx="334795" cy="240280"/>
          </a:xfrm>
          <a:prstGeom prst="mathEqual">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9C8B6577-6E47-4AC5-928D-3A8B1D9AAD98}"/>
              </a:ext>
              <a:ext uri="{C183D7F6-B498-43B3-948B-1728B52AA6E4}">
                <adec:decorative xmlns:adec="http://schemas.microsoft.com/office/drawing/2017/decorative" val="1"/>
              </a:ext>
            </a:extLst>
          </p:cNvPr>
          <p:cNvSpPr txBox="1"/>
          <p:nvPr/>
        </p:nvSpPr>
        <p:spPr>
          <a:xfrm>
            <a:off x="4246571" y="6526321"/>
            <a:ext cx="3958986"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u="sng" dirty="0">
                <a:solidFill>
                  <a:schemeClr val="bg1"/>
                </a:solidFill>
                <a:latin typeface="Calibri" panose="020F0502020204030204" pitchFamily="34" charset="0"/>
                <a:ea typeface="Calibri" panose="020F0502020204030204" pitchFamily="34" charset="0"/>
                <a:hlinkClick r:id="rId10">
                  <a:extLst>
                    <a:ext uri="{A12FA001-AC4F-418D-AE19-62706E023703}">
                      <ahyp:hlinkClr xmlns:ahyp="http://schemas.microsoft.com/office/drawing/2018/hyperlinkcolor" val="tx"/>
                    </a:ext>
                  </a:extLst>
                </a:hlinkClick>
              </a:rPr>
              <a:t>Learn More about the Azure Stack HCI Advanced Specialization </a:t>
            </a:r>
            <a:endParaRPr kumimoji="0" lang="en-US" sz="11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34805830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1F7AB4-D95B-4739-875C-52EEC612F95C}"/>
              </a:ext>
              <a:ext uri="{C183D7F6-B498-43B3-948B-1728B52AA6E4}">
                <adec:decorative xmlns:adec="http://schemas.microsoft.com/office/drawing/2017/decorative" val="1"/>
              </a:ext>
            </a:extLst>
          </p:cNvPr>
          <p:cNvSpPr txBox="1"/>
          <p:nvPr/>
        </p:nvSpPr>
        <p:spPr>
          <a:xfrm>
            <a:off x="494506" y="3487269"/>
            <a:ext cx="6035913" cy="1835118"/>
          </a:xfrm>
          <a:prstGeom prst="rect">
            <a:avLst/>
          </a:prstGeom>
          <a:solidFill>
            <a:schemeClr val="tx1"/>
          </a:solidFill>
        </p:spPr>
        <p:txBody>
          <a:bodyPr wrap="square" lIns="182880" tIns="146304" rIns="182880" bIns="146304" rtlCol="0" anchor="t">
            <a:spAutoFit/>
          </a:bodyPr>
          <a:lstStyle/>
          <a:p>
            <a:pPr marL="91440" marR="0" lvl="0" indent="-91440" algn="l"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Must have Azure Stack HCI in the hybrid solution (i.e., Arc, Arc Enabled Services, AKS on Azure Stack HCI)</a:t>
            </a:r>
          </a:p>
          <a:p>
            <a:pPr marL="91440" marR="0" lvl="0" indent="-91440" algn="l"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Must use an Azure Stack HCI partner</a:t>
            </a:r>
          </a:p>
          <a:p>
            <a:pPr marL="91440" marR="0" lvl="0" indent="-91440" algn="l"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Minimum Potential Opportunity Size: 4 Nodes of Azure Stack HCI (Example: 1 x 4 Node cluster or 2 x 2 Node cluster)</a:t>
            </a:r>
          </a:p>
          <a:p>
            <a:pPr marL="91440" marR="0" lvl="0" indent="-91440" algn="l"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POC can be smaller such as 1 or 2 Nodes</a:t>
            </a:r>
          </a:p>
          <a:p>
            <a:pPr marL="91440" marR="0" lvl="0" indent="-91440" algn="l"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Funding based on Annual ACR potential from Azure Stack HCI meter</a:t>
            </a:r>
          </a:p>
          <a:p>
            <a:pPr marL="91440" marR="0" lvl="0" indent="-91440" algn="l"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Maximum funding available for partner services:  up to $35K</a:t>
            </a:r>
          </a:p>
          <a:p>
            <a:pPr marL="91440" marR="0" lvl="0" indent="-91440" algn="l"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Exceptions for high visibility and multi-site opportunities reviewed on case-by-case basis</a:t>
            </a:r>
          </a:p>
        </p:txBody>
      </p:sp>
      <p:sp>
        <p:nvSpPr>
          <p:cNvPr id="13" name="TextBox 12">
            <a:extLst>
              <a:ext uri="{FF2B5EF4-FFF2-40B4-BE49-F238E27FC236}">
                <a16:creationId xmlns:a16="http://schemas.microsoft.com/office/drawing/2014/main" id="{53ACADEC-9486-4FDD-822A-8900C33EC95C}"/>
              </a:ext>
              <a:ext uri="{C183D7F6-B498-43B3-948B-1728B52AA6E4}">
                <adec:decorative xmlns:adec="http://schemas.microsoft.com/office/drawing/2017/decorative" val="1"/>
              </a:ext>
            </a:extLst>
          </p:cNvPr>
          <p:cNvSpPr txBox="1"/>
          <p:nvPr/>
        </p:nvSpPr>
        <p:spPr>
          <a:xfrm>
            <a:off x="372429" y="973213"/>
            <a:ext cx="1144713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The Azure Stack HCI Accelerator Program (ASAP) is a strategic initiative designed in partnership with Intel for the Microsoft field to </a:t>
            </a:r>
            <a:r>
              <a:rPr kumimoji="0" lang="en-US" sz="1400" b="1" i="0" u="none" strike="noStrike" kern="1200" cap="none" spc="0" normalizeH="0" baseline="0" noProof="0" dirty="0">
                <a:ln>
                  <a:noFill/>
                </a:ln>
                <a:solidFill>
                  <a:srgbClr val="0078D4"/>
                </a:solidFill>
                <a:effectLst/>
                <a:uLnTx/>
                <a:uFillTx/>
                <a:latin typeface="Segoe UI" panose="020B0502040204020203" pitchFamily="34" charset="0"/>
                <a:ea typeface="Calibri" panose="020F0502020204030204" pitchFamily="34" charset="0"/>
                <a:cs typeface="Segoe UI" panose="020B0502040204020203" pitchFamily="34" charset="0"/>
              </a:rPr>
              <a:t>advance the Hybrid customer pipeline with Azure Stack HCI + Arc by delivering successful POCs and driving customer deployments</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through partner services.  </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ctr" defTabSz="89618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 name="Text Placeholder 10">
            <a:extLst>
              <a:ext uri="{FF2B5EF4-FFF2-40B4-BE49-F238E27FC236}">
                <a16:creationId xmlns:a16="http://schemas.microsoft.com/office/drawing/2014/main" id="{482E598E-C98F-451E-B337-84C0E3C517CE}"/>
              </a:ext>
              <a:ext uri="{C183D7F6-B498-43B3-948B-1728B52AA6E4}">
                <adec:decorative xmlns:adec="http://schemas.microsoft.com/office/drawing/2017/decorative" val="1"/>
              </a:ext>
            </a:extLst>
          </p:cNvPr>
          <p:cNvSpPr>
            <a:spLocks noGrp="1"/>
          </p:cNvSpPr>
          <p:nvPr>
            <p:ph type="title"/>
          </p:nvPr>
        </p:nvSpPr>
        <p:spPr>
          <a:xfrm>
            <a:off x="764222" y="425071"/>
            <a:ext cx="11306469" cy="61637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Azure Stack HCI Accelerator Program (ASAP)</a:t>
            </a:r>
          </a:p>
        </p:txBody>
      </p:sp>
      <p:sp>
        <p:nvSpPr>
          <p:cNvPr id="4" name="TextBox 3">
            <a:extLst>
              <a:ext uri="{FF2B5EF4-FFF2-40B4-BE49-F238E27FC236}">
                <a16:creationId xmlns:a16="http://schemas.microsoft.com/office/drawing/2014/main" id="{503A4620-561D-4C01-8C3F-FFAFDC13FAB2}"/>
              </a:ext>
              <a:ext uri="{C183D7F6-B498-43B3-948B-1728B52AA6E4}">
                <adec:decorative xmlns:adec="http://schemas.microsoft.com/office/drawing/2017/decorative" val="1"/>
              </a:ext>
            </a:extLst>
          </p:cNvPr>
          <p:cNvSpPr txBox="1"/>
          <p:nvPr/>
        </p:nvSpPr>
        <p:spPr>
          <a:xfrm>
            <a:off x="6854914" y="2260995"/>
            <a:ext cx="1841644" cy="5389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solidFill>
                  <a:schemeClr val="bg1"/>
                </a:solidFill>
                <a:effectLst/>
                <a:uLnTx/>
                <a:uFillTx/>
                <a:latin typeface="Segoe UI Semibold"/>
                <a:ea typeface="+mn-ea"/>
                <a:cs typeface="+mn-cs"/>
              </a:rPr>
              <a:t>ASAP benefits</a:t>
            </a:r>
          </a:p>
        </p:txBody>
      </p:sp>
      <p:sp>
        <p:nvSpPr>
          <p:cNvPr id="5" name="TextBox 4">
            <a:extLst>
              <a:ext uri="{FF2B5EF4-FFF2-40B4-BE49-F238E27FC236}">
                <a16:creationId xmlns:a16="http://schemas.microsoft.com/office/drawing/2014/main" id="{1105005C-354B-44B3-B731-4F46435BF8F9}"/>
              </a:ext>
              <a:ext uri="{C183D7F6-B498-43B3-948B-1728B52AA6E4}">
                <adec:decorative xmlns:adec="http://schemas.microsoft.com/office/drawing/2017/decorative" val="1"/>
              </a:ext>
            </a:extLst>
          </p:cNvPr>
          <p:cNvSpPr txBox="1"/>
          <p:nvPr/>
        </p:nvSpPr>
        <p:spPr>
          <a:xfrm>
            <a:off x="372431" y="5165958"/>
            <a:ext cx="2575370" cy="5389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solidFill>
                  <a:schemeClr val="bg1"/>
                </a:solidFill>
                <a:effectLst/>
                <a:uLnTx/>
                <a:uFillTx/>
                <a:latin typeface="Segoe UI Semibold"/>
                <a:ea typeface="+mn-ea"/>
                <a:cs typeface="+mn-cs"/>
              </a:rPr>
              <a:t>What is the process? </a:t>
            </a:r>
          </a:p>
        </p:txBody>
      </p:sp>
      <p:cxnSp>
        <p:nvCxnSpPr>
          <p:cNvPr id="28" name="Straight Connector 27">
            <a:extLst>
              <a:ext uri="{FF2B5EF4-FFF2-40B4-BE49-F238E27FC236}">
                <a16:creationId xmlns:a16="http://schemas.microsoft.com/office/drawing/2014/main" id="{F70B8E63-29F7-496F-BA3A-80FB840ACDFD}"/>
              </a:ext>
              <a:ext uri="{C183D7F6-B498-43B3-948B-1728B52AA6E4}">
                <adec:decorative xmlns:adec="http://schemas.microsoft.com/office/drawing/2017/decorative" val="1"/>
              </a:ext>
            </a:extLst>
          </p:cNvPr>
          <p:cNvCxnSpPr/>
          <p:nvPr/>
        </p:nvCxnSpPr>
        <p:spPr>
          <a:xfrm>
            <a:off x="6637649" y="2215138"/>
            <a:ext cx="0" cy="3952851"/>
          </a:xfrm>
          <a:prstGeom prst="line">
            <a:avLst/>
          </a:prstGeom>
          <a:ln>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202424-EC33-4AE3-84EE-90FEC1311A9B}"/>
              </a:ext>
              <a:ext uri="{C183D7F6-B498-43B3-948B-1728B52AA6E4}">
                <adec:decorative xmlns:adec="http://schemas.microsoft.com/office/drawing/2017/decorative" val="1"/>
              </a:ext>
            </a:extLst>
          </p:cNvPr>
          <p:cNvSpPr txBox="1"/>
          <p:nvPr/>
        </p:nvSpPr>
        <p:spPr>
          <a:xfrm>
            <a:off x="372430" y="1685533"/>
            <a:ext cx="3492416" cy="5389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solidFill>
                  <a:schemeClr val="bg1"/>
                </a:solidFill>
                <a:effectLst/>
                <a:uLnTx/>
                <a:uFillTx/>
                <a:latin typeface="Segoe UI Semibold"/>
                <a:ea typeface="+mn-ea"/>
                <a:cs typeface="+mn-cs"/>
              </a:rPr>
              <a:t>Which customers are eligible?</a:t>
            </a:r>
          </a:p>
        </p:txBody>
      </p:sp>
      <p:sp>
        <p:nvSpPr>
          <p:cNvPr id="16" name="Text Placeholder 9">
            <a:extLst>
              <a:ext uri="{FF2B5EF4-FFF2-40B4-BE49-F238E27FC236}">
                <a16:creationId xmlns:a16="http://schemas.microsoft.com/office/drawing/2014/main" id="{54BD78E7-487E-4D3F-8C92-4A13E85F6FD3}"/>
              </a:ext>
              <a:ext uri="{C183D7F6-B498-43B3-948B-1728B52AA6E4}">
                <adec:decorative xmlns:adec="http://schemas.microsoft.com/office/drawing/2017/decorative" val="1"/>
              </a:ext>
            </a:extLst>
          </p:cNvPr>
          <p:cNvSpPr txBox="1">
            <a:spLocks/>
          </p:cNvSpPr>
          <p:nvPr/>
        </p:nvSpPr>
        <p:spPr>
          <a:xfrm>
            <a:off x="7770061" y="4614920"/>
            <a:ext cx="3328088" cy="44460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0" marR="0" indent="0" algn="l" defTabSz="932742" rtl="0" eaLnBrk="1" fontAlgn="auto" latinLnBrk="0" hangingPunct="1">
              <a:lnSpc>
                <a:spcPts val="1800"/>
              </a:lnSpc>
              <a:spcBef>
                <a:spcPts val="0"/>
              </a:spcBef>
              <a:spcAft>
                <a:spcPts val="0"/>
              </a:spcAft>
              <a:buClrTx/>
              <a:buSzPct val="90000"/>
              <a:buFontTx/>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Segoe UI Semibold" charset="0"/>
                <a:cs typeface="Segoe UI Semibold" panose="020B0702040204020203" pitchFamily="34" charset="0"/>
              </a:rPr>
              <a:t>Proves </a:t>
            </a: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Segoe UI Semibold" charset="0"/>
                <a:cs typeface="Segoe UI Semibold" panose="020B0702040204020203" pitchFamily="34" charset="0"/>
              </a:rPr>
              <a:t>the value of Hybrid with Azure </a:t>
            </a:r>
            <a:r>
              <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Segoe UI Semibold" charset="0"/>
                <a:cs typeface="Segoe UI Semibold" panose="020B0702040204020203" pitchFamily="34" charset="0"/>
              </a:rPr>
              <a:t>Stack HCI + Arc</a:t>
            </a:r>
            <a:endParaRPr kumimoji="0" lang="en-US" sz="1372"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8" name="Text Placeholder 9">
            <a:extLst>
              <a:ext uri="{FF2B5EF4-FFF2-40B4-BE49-F238E27FC236}">
                <a16:creationId xmlns:a16="http://schemas.microsoft.com/office/drawing/2014/main" id="{D27F06F6-A05E-49D3-BDB9-EBE1492D1D74}"/>
              </a:ext>
              <a:ext uri="{C183D7F6-B498-43B3-948B-1728B52AA6E4}">
                <adec:decorative xmlns:adec="http://schemas.microsoft.com/office/drawing/2017/decorative" val="1"/>
              </a:ext>
            </a:extLst>
          </p:cNvPr>
          <p:cNvSpPr txBox="1">
            <a:spLocks/>
          </p:cNvSpPr>
          <p:nvPr/>
        </p:nvSpPr>
        <p:spPr>
          <a:xfrm>
            <a:off x="7770061" y="5407365"/>
            <a:ext cx="3798162" cy="44460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0" marR="0" indent="0" algn="l" defTabSz="932742" rtl="0" eaLnBrk="1" fontAlgn="auto" latinLnBrk="0" hangingPunct="1">
              <a:lnSpc>
                <a:spcPts val="1800"/>
              </a:lnSpc>
              <a:spcBef>
                <a:spcPts val="0"/>
              </a:spcBef>
              <a:spcAft>
                <a:spcPts val="0"/>
              </a:spcAft>
              <a:buClrTx/>
              <a:buSzPct val="90000"/>
              <a:buFontTx/>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Segoe UI Semibold" charset="0"/>
                <a:cs typeface="Segoe UI Semibold" panose="020B0702040204020203" pitchFamily="34" charset="0"/>
              </a:rPr>
              <a:t>Simplifies</a:t>
            </a:r>
            <a:r>
              <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Segoe UI Semibold" charset="0"/>
                <a:cs typeface="Segoe UI Semibold" panose="020B0702040204020203" pitchFamily="34" charset="0"/>
              </a:rPr>
              <a:t> </a:t>
            </a: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Segoe UI Semibold" charset="0"/>
                <a:cs typeface="Segoe UI Semibold" panose="020B0702040204020203" pitchFamily="34" charset="0"/>
              </a:rPr>
              <a:t>engagement and reduces costs to </a:t>
            </a:r>
            <a:r>
              <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Segoe UI Semibold" charset="0"/>
                <a:cs typeface="Segoe UI Semibold" panose="020B0702040204020203" pitchFamily="34" charset="0"/>
              </a:rPr>
              <a:t>customers and partners</a:t>
            </a:r>
            <a:endParaRPr kumimoji="0" lang="en-US" sz="1372"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26" name="Text Placeholder 9">
            <a:extLst>
              <a:ext uri="{FF2B5EF4-FFF2-40B4-BE49-F238E27FC236}">
                <a16:creationId xmlns:a16="http://schemas.microsoft.com/office/drawing/2014/main" id="{0590AB68-9DD4-4F61-AE95-6BDCF214A2F1}"/>
              </a:ext>
              <a:ext uri="{C183D7F6-B498-43B3-948B-1728B52AA6E4}">
                <adec:decorative xmlns:adec="http://schemas.microsoft.com/office/drawing/2017/decorative" val="1"/>
              </a:ext>
            </a:extLst>
          </p:cNvPr>
          <p:cNvSpPr txBox="1">
            <a:spLocks/>
          </p:cNvSpPr>
          <p:nvPr/>
        </p:nvSpPr>
        <p:spPr>
          <a:xfrm>
            <a:off x="7770061" y="2968900"/>
            <a:ext cx="3630640"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0" marR="0" indent="0" algn="l" defTabSz="932742" rtl="0" eaLnBrk="1" fontAlgn="auto" latinLnBrk="0" hangingPunct="1">
              <a:lnSpc>
                <a:spcPts val="1800"/>
              </a:lnSpc>
              <a:spcBef>
                <a:spcPts val="0"/>
              </a:spcBef>
              <a:spcAft>
                <a:spcPts val="0"/>
              </a:spcAft>
              <a:buClrTx/>
              <a:buSzPct val="90000"/>
              <a:buFontTx/>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Segoe UI Semibold" charset="0"/>
                <a:cs typeface="Segoe UI Semibold" panose="020B0702040204020203" pitchFamily="34" charset="0"/>
              </a:rPr>
              <a:t>Removes</a:t>
            </a:r>
            <a:r>
              <a:rPr kumimoji="0" lang="en-US" sz="1400" b="0" i="0" u="none" strike="noStrike" kern="1200" cap="none" spc="0" normalizeH="0" baseline="0" noProof="0" dirty="0">
                <a:ln>
                  <a:noFill/>
                </a:ln>
                <a:solidFill>
                  <a:srgbClr val="0070C0"/>
                </a:solidFill>
                <a:effectLst/>
                <a:uLnTx/>
                <a:uFillTx/>
                <a:latin typeface="Segoe UI Semibold" panose="020B0702040204020203" pitchFamily="34" charset="0"/>
                <a:ea typeface="Segoe UI Semibold" charset="0"/>
                <a:cs typeface="Segoe UI Semibold" panose="020B0702040204020203" pitchFamily="34" charset="0"/>
              </a:rPr>
              <a:t> </a:t>
            </a: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Segoe UI Semibold" charset="0"/>
                <a:cs typeface="Segoe UI Semibold" panose="020B0702040204020203" pitchFamily="34" charset="0"/>
              </a:rPr>
              <a:t>friction for field to accelerate sales</a:t>
            </a:r>
            <a:endParaRPr kumimoji="0" lang="en-US" sz="1372" b="0" i="0" u="none" strike="noStrike" kern="1200" cap="none" spc="0" normalizeH="0" baseline="0" noProof="0" dirty="0">
              <a:ln>
                <a:noFill/>
              </a:ln>
              <a:solidFill>
                <a:schemeClr val="bg1"/>
              </a:solidFill>
              <a:effectLst/>
              <a:uLnTx/>
              <a:uFillTx/>
              <a:latin typeface="Segoe UI Semibold"/>
              <a:ea typeface="+mn-ea"/>
              <a:cs typeface="+mn-cs"/>
            </a:endParaRPr>
          </a:p>
        </p:txBody>
      </p:sp>
      <p:graphicFrame>
        <p:nvGraphicFramePr>
          <p:cNvPr id="7" name="Diagram 6">
            <a:extLst>
              <a:ext uri="{FF2B5EF4-FFF2-40B4-BE49-F238E27FC236}">
                <a16:creationId xmlns:a16="http://schemas.microsoft.com/office/drawing/2014/main" id="{98FC573B-F7BC-4E57-A017-26B3B468A52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247130353"/>
              </p:ext>
            </p:extLst>
          </p:nvPr>
        </p:nvGraphicFramePr>
        <p:xfrm>
          <a:off x="484065" y="5474227"/>
          <a:ext cx="5933392" cy="1007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Group 88">
            <a:extLst>
              <a:ext uri="{FF2B5EF4-FFF2-40B4-BE49-F238E27FC236}">
                <a16:creationId xmlns:a16="http://schemas.microsoft.com/office/drawing/2014/main" id="{B0C55D56-5385-475A-AA73-166504D71871}"/>
              </a:ext>
              <a:ext uri="{C183D7F6-B498-43B3-948B-1728B52AA6E4}">
                <adec:decorative xmlns:adec="http://schemas.microsoft.com/office/drawing/2017/decorative" val="1"/>
              </a:ext>
            </a:extLst>
          </p:cNvPr>
          <p:cNvGrpSpPr>
            <a:grpSpLocks noChangeAspect="1"/>
          </p:cNvGrpSpPr>
          <p:nvPr/>
        </p:nvGrpSpPr>
        <p:grpSpPr bwMode="auto">
          <a:xfrm>
            <a:off x="7123664" y="4538801"/>
            <a:ext cx="430690" cy="429300"/>
            <a:chOff x="3979" y="1322"/>
            <a:chExt cx="310" cy="309"/>
          </a:xfrm>
        </p:grpSpPr>
        <p:sp>
          <p:nvSpPr>
            <p:cNvPr id="20" name="AutoShape 87">
              <a:extLst>
                <a:ext uri="{FF2B5EF4-FFF2-40B4-BE49-F238E27FC236}">
                  <a16:creationId xmlns:a16="http://schemas.microsoft.com/office/drawing/2014/main" id="{C47554C0-F65E-4400-B1A0-77E78BF46D61}"/>
                </a:ext>
              </a:extLst>
            </p:cNvPr>
            <p:cNvSpPr>
              <a:spLocks noChangeAspect="1" noChangeArrowheads="1" noTextEdit="1"/>
            </p:cNvSpPr>
            <p:nvPr/>
          </p:nvSpPr>
          <p:spPr bwMode="auto">
            <a:xfrm>
              <a:off x="3979" y="1322"/>
              <a:ext cx="31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1" name="Oval 89">
              <a:extLst>
                <a:ext uri="{FF2B5EF4-FFF2-40B4-BE49-F238E27FC236}">
                  <a16:creationId xmlns:a16="http://schemas.microsoft.com/office/drawing/2014/main" id="{A22989AC-5B7B-4C25-A0F6-3A38FE0E6ED3}"/>
                </a:ext>
              </a:extLst>
            </p:cNvPr>
            <p:cNvSpPr>
              <a:spLocks noChangeArrowheads="1"/>
            </p:cNvSpPr>
            <p:nvPr/>
          </p:nvSpPr>
          <p:spPr bwMode="auto">
            <a:xfrm>
              <a:off x="3979" y="1322"/>
              <a:ext cx="32"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 name="Rectangle 90">
              <a:extLst>
                <a:ext uri="{FF2B5EF4-FFF2-40B4-BE49-F238E27FC236}">
                  <a16:creationId xmlns:a16="http://schemas.microsoft.com/office/drawing/2014/main" id="{6B1447CD-A063-4BA3-B03C-6C2AC57261E5}"/>
                </a:ext>
              </a:extLst>
            </p:cNvPr>
            <p:cNvSpPr>
              <a:spLocks noChangeArrowheads="1"/>
            </p:cNvSpPr>
            <p:nvPr/>
          </p:nvSpPr>
          <p:spPr bwMode="auto">
            <a:xfrm>
              <a:off x="4025" y="1322"/>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 name="Rectangle 91">
              <a:extLst>
                <a:ext uri="{FF2B5EF4-FFF2-40B4-BE49-F238E27FC236}">
                  <a16:creationId xmlns:a16="http://schemas.microsoft.com/office/drawing/2014/main" id="{DE1A68F1-8F52-4818-A474-0B2028977FFB}"/>
                </a:ext>
              </a:extLst>
            </p:cNvPr>
            <p:cNvSpPr>
              <a:spLocks noChangeArrowheads="1"/>
            </p:cNvSpPr>
            <p:nvPr/>
          </p:nvSpPr>
          <p:spPr bwMode="auto">
            <a:xfrm>
              <a:off x="4072" y="1322"/>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4" name="Oval 92">
              <a:extLst>
                <a:ext uri="{FF2B5EF4-FFF2-40B4-BE49-F238E27FC236}">
                  <a16:creationId xmlns:a16="http://schemas.microsoft.com/office/drawing/2014/main" id="{9944A091-94FC-4424-B248-DA7DA35D94BC}"/>
                </a:ext>
              </a:extLst>
            </p:cNvPr>
            <p:cNvSpPr>
              <a:spLocks noChangeArrowheads="1"/>
            </p:cNvSpPr>
            <p:nvPr/>
          </p:nvSpPr>
          <p:spPr bwMode="auto">
            <a:xfrm>
              <a:off x="4164" y="1322"/>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9" name="Freeform 93">
              <a:extLst>
                <a:ext uri="{FF2B5EF4-FFF2-40B4-BE49-F238E27FC236}">
                  <a16:creationId xmlns:a16="http://schemas.microsoft.com/office/drawing/2014/main" id="{A2A7786B-9561-4998-BF6B-72AE6E0EB748}"/>
                </a:ext>
              </a:extLst>
            </p:cNvPr>
            <p:cNvSpPr>
              <a:spLocks/>
            </p:cNvSpPr>
            <p:nvPr/>
          </p:nvSpPr>
          <p:spPr bwMode="auto">
            <a:xfrm>
              <a:off x="4209" y="1321"/>
              <a:ext cx="35" cy="34"/>
            </a:xfrm>
            <a:custGeom>
              <a:avLst/>
              <a:gdLst>
                <a:gd name="T0" fmla="*/ 23 w 43"/>
                <a:gd name="T1" fmla="*/ 41 h 42"/>
                <a:gd name="T2" fmla="*/ 1 w 43"/>
                <a:gd name="T3" fmla="*/ 20 h 42"/>
                <a:gd name="T4" fmla="*/ 20 w 43"/>
                <a:gd name="T5" fmla="*/ 1 h 42"/>
                <a:gd name="T6" fmla="*/ 42 w 43"/>
                <a:gd name="T7" fmla="*/ 23 h 42"/>
                <a:gd name="T8" fmla="*/ 23 w 43"/>
                <a:gd name="T9" fmla="*/ 41 h 42"/>
              </a:gdLst>
              <a:ahLst/>
              <a:cxnLst>
                <a:cxn ang="0">
                  <a:pos x="T0" y="T1"/>
                </a:cxn>
                <a:cxn ang="0">
                  <a:pos x="T2" y="T3"/>
                </a:cxn>
                <a:cxn ang="0">
                  <a:pos x="T4" y="T5"/>
                </a:cxn>
                <a:cxn ang="0">
                  <a:pos x="T6" y="T7"/>
                </a:cxn>
                <a:cxn ang="0">
                  <a:pos x="T8" y="T9"/>
                </a:cxn>
              </a:cxnLst>
              <a:rect l="0" t="0" r="r" b="b"/>
              <a:pathLst>
                <a:path w="43" h="42">
                  <a:moveTo>
                    <a:pt x="23" y="41"/>
                  </a:moveTo>
                  <a:cubicBezTo>
                    <a:pt x="11" y="42"/>
                    <a:pt x="0" y="32"/>
                    <a:pt x="1" y="20"/>
                  </a:cubicBezTo>
                  <a:cubicBezTo>
                    <a:pt x="2" y="10"/>
                    <a:pt x="10" y="2"/>
                    <a:pt x="20" y="1"/>
                  </a:cubicBezTo>
                  <a:cubicBezTo>
                    <a:pt x="32" y="0"/>
                    <a:pt x="43" y="10"/>
                    <a:pt x="42" y="23"/>
                  </a:cubicBezTo>
                  <a:cubicBezTo>
                    <a:pt x="41" y="33"/>
                    <a:pt x="33" y="41"/>
                    <a:pt x="23"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30" name="Rectangle 94">
              <a:extLst>
                <a:ext uri="{FF2B5EF4-FFF2-40B4-BE49-F238E27FC236}">
                  <a16:creationId xmlns:a16="http://schemas.microsoft.com/office/drawing/2014/main" id="{F5B2B36C-5EE9-4514-80F5-A95F45393A6C}"/>
                </a:ext>
              </a:extLst>
            </p:cNvPr>
            <p:cNvSpPr>
              <a:spLocks noChangeArrowheads="1"/>
            </p:cNvSpPr>
            <p:nvPr/>
          </p:nvSpPr>
          <p:spPr bwMode="auto">
            <a:xfrm>
              <a:off x="3979"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32" name="Rectangle 95">
              <a:extLst>
                <a:ext uri="{FF2B5EF4-FFF2-40B4-BE49-F238E27FC236}">
                  <a16:creationId xmlns:a16="http://schemas.microsoft.com/office/drawing/2014/main" id="{27A28119-C90F-4EF5-B182-ED57099166E6}"/>
                </a:ext>
              </a:extLst>
            </p:cNvPr>
            <p:cNvSpPr>
              <a:spLocks noChangeArrowheads="1"/>
            </p:cNvSpPr>
            <p:nvPr/>
          </p:nvSpPr>
          <p:spPr bwMode="auto">
            <a:xfrm>
              <a:off x="4025" y="1368"/>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33" name="Rectangle 96">
              <a:extLst>
                <a:ext uri="{FF2B5EF4-FFF2-40B4-BE49-F238E27FC236}">
                  <a16:creationId xmlns:a16="http://schemas.microsoft.com/office/drawing/2014/main" id="{4DCDB3AE-23A4-4E76-9FB4-14997236F163}"/>
                </a:ext>
              </a:extLst>
            </p:cNvPr>
            <p:cNvSpPr>
              <a:spLocks noChangeArrowheads="1"/>
            </p:cNvSpPr>
            <p:nvPr/>
          </p:nvSpPr>
          <p:spPr bwMode="auto">
            <a:xfrm>
              <a:off x="4072"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35" name="Rectangle 97">
              <a:extLst>
                <a:ext uri="{FF2B5EF4-FFF2-40B4-BE49-F238E27FC236}">
                  <a16:creationId xmlns:a16="http://schemas.microsoft.com/office/drawing/2014/main" id="{639E38C2-402F-4A02-8812-551390BA38AB}"/>
                </a:ext>
              </a:extLst>
            </p:cNvPr>
            <p:cNvSpPr>
              <a:spLocks noChangeArrowheads="1"/>
            </p:cNvSpPr>
            <p:nvPr/>
          </p:nvSpPr>
          <p:spPr bwMode="auto">
            <a:xfrm>
              <a:off x="4118"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37" name="Rectangle 98">
              <a:extLst>
                <a:ext uri="{FF2B5EF4-FFF2-40B4-BE49-F238E27FC236}">
                  <a16:creationId xmlns:a16="http://schemas.microsoft.com/office/drawing/2014/main" id="{6EA5E649-ED3D-4646-9FF8-5E279F93238C}"/>
                </a:ext>
              </a:extLst>
            </p:cNvPr>
            <p:cNvSpPr>
              <a:spLocks noChangeArrowheads="1"/>
            </p:cNvSpPr>
            <p:nvPr/>
          </p:nvSpPr>
          <p:spPr bwMode="auto">
            <a:xfrm>
              <a:off x="4164"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0" name="Oval 99">
              <a:extLst>
                <a:ext uri="{FF2B5EF4-FFF2-40B4-BE49-F238E27FC236}">
                  <a16:creationId xmlns:a16="http://schemas.microsoft.com/office/drawing/2014/main" id="{39BBAB03-0145-4F24-A029-A48BB6AD1E31}"/>
                </a:ext>
              </a:extLst>
            </p:cNvPr>
            <p:cNvSpPr>
              <a:spLocks noChangeArrowheads="1"/>
            </p:cNvSpPr>
            <p:nvPr/>
          </p:nvSpPr>
          <p:spPr bwMode="auto">
            <a:xfrm>
              <a:off x="4210" y="1368"/>
              <a:ext cx="33"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1" name="Rectangle 100">
              <a:extLst>
                <a:ext uri="{FF2B5EF4-FFF2-40B4-BE49-F238E27FC236}">
                  <a16:creationId xmlns:a16="http://schemas.microsoft.com/office/drawing/2014/main" id="{4B336388-4867-470B-8E1C-85DEFA0145C4}"/>
                </a:ext>
              </a:extLst>
            </p:cNvPr>
            <p:cNvSpPr>
              <a:spLocks noChangeArrowheads="1"/>
            </p:cNvSpPr>
            <p:nvPr/>
          </p:nvSpPr>
          <p:spPr bwMode="auto">
            <a:xfrm>
              <a:off x="3979"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2" name="Rectangle 101">
              <a:extLst>
                <a:ext uri="{FF2B5EF4-FFF2-40B4-BE49-F238E27FC236}">
                  <a16:creationId xmlns:a16="http://schemas.microsoft.com/office/drawing/2014/main" id="{E7D51B62-A4B5-440E-8407-E3B93A8F8170}"/>
                </a:ext>
              </a:extLst>
            </p:cNvPr>
            <p:cNvSpPr>
              <a:spLocks noChangeArrowheads="1"/>
            </p:cNvSpPr>
            <p:nvPr/>
          </p:nvSpPr>
          <p:spPr bwMode="auto">
            <a:xfrm>
              <a:off x="4025" y="1415"/>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3" name="Rectangle 102">
              <a:extLst>
                <a:ext uri="{FF2B5EF4-FFF2-40B4-BE49-F238E27FC236}">
                  <a16:creationId xmlns:a16="http://schemas.microsoft.com/office/drawing/2014/main" id="{8CD0FD3F-12BE-418F-950D-0DAAE4BFB473}"/>
                </a:ext>
              </a:extLst>
            </p:cNvPr>
            <p:cNvSpPr>
              <a:spLocks noChangeArrowheads="1"/>
            </p:cNvSpPr>
            <p:nvPr/>
          </p:nvSpPr>
          <p:spPr bwMode="auto">
            <a:xfrm>
              <a:off x="4072"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4" name="Rectangle 103">
              <a:extLst>
                <a:ext uri="{FF2B5EF4-FFF2-40B4-BE49-F238E27FC236}">
                  <a16:creationId xmlns:a16="http://schemas.microsoft.com/office/drawing/2014/main" id="{CEC6B194-C44C-4C84-B53E-269D0161B371}"/>
                </a:ext>
              </a:extLst>
            </p:cNvPr>
            <p:cNvSpPr>
              <a:spLocks noChangeArrowheads="1"/>
            </p:cNvSpPr>
            <p:nvPr/>
          </p:nvSpPr>
          <p:spPr bwMode="auto">
            <a:xfrm>
              <a:off x="4118"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5" name="Oval 104">
              <a:extLst>
                <a:ext uri="{FF2B5EF4-FFF2-40B4-BE49-F238E27FC236}">
                  <a16:creationId xmlns:a16="http://schemas.microsoft.com/office/drawing/2014/main" id="{8E81C75E-8D4D-46E4-842F-DE6E27513171}"/>
                </a:ext>
              </a:extLst>
            </p:cNvPr>
            <p:cNvSpPr>
              <a:spLocks noChangeArrowheads="1"/>
            </p:cNvSpPr>
            <p:nvPr/>
          </p:nvSpPr>
          <p:spPr bwMode="auto">
            <a:xfrm>
              <a:off x="4164" y="1415"/>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6" name="Rectangle 105">
              <a:extLst>
                <a:ext uri="{FF2B5EF4-FFF2-40B4-BE49-F238E27FC236}">
                  <a16:creationId xmlns:a16="http://schemas.microsoft.com/office/drawing/2014/main" id="{7B6D95DE-6A55-4410-A953-5561F8265B5D}"/>
                </a:ext>
              </a:extLst>
            </p:cNvPr>
            <p:cNvSpPr>
              <a:spLocks noChangeArrowheads="1"/>
            </p:cNvSpPr>
            <p:nvPr/>
          </p:nvSpPr>
          <p:spPr bwMode="auto">
            <a:xfrm>
              <a:off x="4210" y="1415"/>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7" name="Oval 106">
              <a:extLst>
                <a:ext uri="{FF2B5EF4-FFF2-40B4-BE49-F238E27FC236}">
                  <a16:creationId xmlns:a16="http://schemas.microsoft.com/office/drawing/2014/main" id="{80DC19E8-5BE2-4282-B126-D20168CB9CDB}"/>
                </a:ext>
              </a:extLst>
            </p:cNvPr>
            <p:cNvSpPr>
              <a:spLocks noChangeArrowheads="1"/>
            </p:cNvSpPr>
            <p:nvPr/>
          </p:nvSpPr>
          <p:spPr bwMode="auto">
            <a:xfrm>
              <a:off x="4257" y="1415"/>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8" name="Rectangle 107">
              <a:extLst>
                <a:ext uri="{FF2B5EF4-FFF2-40B4-BE49-F238E27FC236}">
                  <a16:creationId xmlns:a16="http://schemas.microsoft.com/office/drawing/2014/main" id="{375D3796-0BFD-4445-AAC0-D190A9DF6088}"/>
                </a:ext>
              </a:extLst>
            </p:cNvPr>
            <p:cNvSpPr>
              <a:spLocks noChangeArrowheads="1"/>
            </p:cNvSpPr>
            <p:nvPr/>
          </p:nvSpPr>
          <p:spPr bwMode="auto">
            <a:xfrm>
              <a:off x="3979"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9" name="Rectangle 108">
              <a:extLst>
                <a:ext uri="{FF2B5EF4-FFF2-40B4-BE49-F238E27FC236}">
                  <a16:creationId xmlns:a16="http://schemas.microsoft.com/office/drawing/2014/main" id="{379BC0D5-6CD1-4BD7-87BD-16DBD39DA39A}"/>
                </a:ext>
              </a:extLst>
            </p:cNvPr>
            <p:cNvSpPr>
              <a:spLocks noChangeArrowheads="1"/>
            </p:cNvSpPr>
            <p:nvPr/>
          </p:nvSpPr>
          <p:spPr bwMode="auto">
            <a:xfrm>
              <a:off x="4025" y="1460"/>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0" name="Rectangle 109">
              <a:extLst>
                <a:ext uri="{FF2B5EF4-FFF2-40B4-BE49-F238E27FC236}">
                  <a16:creationId xmlns:a16="http://schemas.microsoft.com/office/drawing/2014/main" id="{FDB95E05-F3FC-4743-AC8B-131EFACE6677}"/>
                </a:ext>
              </a:extLst>
            </p:cNvPr>
            <p:cNvSpPr>
              <a:spLocks noChangeArrowheads="1"/>
            </p:cNvSpPr>
            <p:nvPr/>
          </p:nvSpPr>
          <p:spPr bwMode="auto">
            <a:xfrm>
              <a:off x="4072"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1" name="Oval 110">
              <a:extLst>
                <a:ext uri="{FF2B5EF4-FFF2-40B4-BE49-F238E27FC236}">
                  <a16:creationId xmlns:a16="http://schemas.microsoft.com/office/drawing/2014/main" id="{F1C4DF87-9D84-4C94-8395-4F7D959894E9}"/>
                </a:ext>
              </a:extLst>
            </p:cNvPr>
            <p:cNvSpPr>
              <a:spLocks noChangeArrowheads="1"/>
            </p:cNvSpPr>
            <p:nvPr/>
          </p:nvSpPr>
          <p:spPr bwMode="auto">
            <a:xfrm>
              <a:off x="4118" y="1460"/>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2" name="Rectangle 111">
              <a:extLst>
                <a:ext uri="{FF2B5EF4-FFF2-40B4-BE49-F238E27FC236}">
                  <a16:creationId xmlns:a16="http://schemas.microsoft.com/office/drawing/2014/main" id="{0124E30F-4AD0-401F-B901-3698F39EEB9A}"/>
                </a:ext>
              </a:extLst>
            </p:cNvPr>
            <p:cNvSpPr>
              <a:spLocks noChangeArrowheads="1"/>
            </p:cNvSpPr>
            <p:nvPr/>
          </p:nvSpPr>
          <p:spPr bwMode="auto">
            <a:xfrm>
              <a:off x="4164"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3" name="Rectangle 112">
              <a:extLst>
                <a:ext uri="{FF2B5EF4-FFF2-40B4-BE49-F238E27FC236}">
                  <a16:creationId xmlns:a16="http://schemas.microsoft.com/office/drawing/2014/main" id="{F5C63C5D-AFE3-4586-8965-AF15E9300149}"/>
                </a:ext>
              </a:extLst>
            </p:cNvPr>
            <p:cNvSpPr>
              <a:spLocks noChangeArrowheads="1"/>
            </p:cNvSpPr>
            <p:nvPr/>
          </p:nvSpPr>
          <p:spPr bwMode="auto">
            <a:xfrm>
              <a:off x="4210" y="1460"/>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4" name="Rectangle 113">
              <a:extLst>
                <a:ext uri="{FF2B5EF4-FFF2-40B4-BE49-F238E27FC236}">
                  <a16:creationId xmlns:a16="http://schemas.microsoft.com/office/drawing/2014/main" id="{B8DCB302-D573-4C66-96AB-BB6D82E67B60}"/>
                </a:ext>
              </a:extLst>
            </p:cNvPr>
            <p:cNvSpPr>
              <a:spLocks noChangeArrowheads="1"/>
            </p:cNvSpPr>
            <p:nvPr/>
          </p:nvSpPr>
          <p:spPr bwMode="auto">
            <a:xfrm>
              <a:off x="3979"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5" name="Rectangle 114">
              <a:extLst>
                <a:ext uri="{FF2B5EF4-FFF2-40B4-BE49-F238E27FC236}">
                  <a16:creationId xmlns:a16="http://schemas.microsoft.com/office/drawing/2014/main" id="{F22186CC-0F14-4F77-A238-2221E787758E}"/>
                </a:ext>
              </a:extLst>
            </p:cNvPr>
            <p:cNvSpPr>
              <a:spLocks noChangeArrowheads="1"/>
            </p:cNvSpPr>
            <p:nvPr/>
          </p:nvSpPr>
          <p:spPr bwMode="auto">
            <a:xfrm>
              <a:off x="4025" y="1506"/>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6" name="Oval 115">
              <a:extLst>
                <a:ext uri="{FF2B5EF4-FFF2-40B4-BE49-F238E27FC236}">
                  <a16:creationId xmlns:a16="http://schemas.microsoft.com/office/drawing/2014/main" id="{049329F8-3AF2-4050-A76E-4387840CD9FD}"/>
                </a:ext>
              </a:extLst>
            </p:cNvPr>
            <p:cNvSpPr>
              <a:spLocks noChangeArrowheads="1"/>
            </p:cNvSpPr>
            <p:nvPr/>
          </p:nvSpPr>
          <p:spPr bwMode="auto">
            <a:xfrm>
              <a:off x="4072" y="1506"/>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7" name="Rectangle 116">
              <a:extLst>
                <a:ext uri="{FF2B5EF4-FFF2-40B4-BE49-F238E27FC236}">
                  <a16:creationId xmlns:a16="http://schemas.microsoft.com/office/drawing/2014/main" id="{E1E9B613-E69E-492F-B04D-0292459939C8}"/>
                </a:ext>
              </a:extLst>
            </p:cNvPr>
            <p:cNvSpPr>
              <a:spLocks noChangeArrowheads="1"/>
            </p:cNvSpPr>
            <p:nvPr/>
          </p:nvSpPr>
          <p:spPr bwMode="auto">
            <a:xfrm>
              <a:off x="4118"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8" name="Rectangle 117">
              <a:extLst>
                <a:ext uri="{FF2B5EF4-FFF2-40B4-BE49-F238E27FC236}">
                  <a16:creationId xmlns:a16="http://schemas.microsoft.com/office/drawing/2014/main" id="{168262B2-1D2A-46DD-9550-A37235707A3F}"/>
                </a:ext>
              </a:extLst>
            </p:cNvPr>
            <p:cNvSpPr>
              <a:spLocks noChangeArrowheads="1"/>
            </p:cNvSpPr>
            <p:nvPr/>
          </p:nvSpPr>
          <p:spPr bwMode="auto">
            <a:xfrm>
              <a:off x="4164"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9" name="Oval 118">
              <a:extLst>
                <a:ext uri="{FF2B5EF4-FFF2-40B4-BE49-F238E27FC236}">
                  <a16:creationId xmlns:a16="http://schemas.microsoft.com/office/drawing/2014/main" id="{F1182528-5817-4BFE-B509-6C67EA42005E}"/>
                </a:ext>
              </a:extLst>
            </p:cNvPr>
            <p:cNvSpPr>
              <a:spLocks noChangeArrowheads="1"/>
            </p:cNvSpPr>
            <p:nvPr/>
          </p:nvSpPr>
          <p:spPr bwMode="auto">
            <a:xfrm>
              <a:off x="4210" y="1506"/>
              <a:ext cx="33"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0" name="Rectangle 119">
              <a:extLst>
                <a:ext uri="{FF2B5EF4-FFF2-40B4-BE49-F238E27FC236}">
                  <a16:creationId xmlns:a16="http://schemas.microsoft.com/office/drawing/2014/main" id="{4E002FE8-5717-4493-90FE-65CA26F93D9F}"/>
                </a:ext>
              </a:extLst>
            </p:cNvPr>
            <p:cNvSpPr>
              <a:spLocks noChangeArrowheads="1"/>
            </p:cNvSpPr>
            <p:nvPr/>
          </p:nvSpPr>
          <p:spPr bwMode="auto">
            <a:xfrm>
              <a:off x="4257"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1" name="Rectangle 120">
              <a:extLst>
                <a:ext uri="{FF2B5EF4-FFF2-40B4-BE49-F238E27FC236}">
                  <a16:creationId xmlns:a16="http://schemas.microsoft.com/office/drawing/2014/main" id="{68D3BB54-B967-4037-8E64-7B60C7ABFFD3}"/>
                </a:ext>
              </a:extLst>
            </p:cNvPr>
            <p:cNvSpPr>
              <a:spLocks noChangeArrowheads="1"/>
            </p:cNvSpPr>
            <p:nvPr/>
          </p:nvSpPr>
          <p:spPr bwMode="auto">
            <a:xfrm>
              <a:off x="3979"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2" name="Oval 121">
              <a:extLst>
                <a:ext uri="{FF2B5EF4-FFF2-40B4-BE49-F238E27FC236}">
                  <a16:creationId xmlns:a16="http://schemas.microsoft.com/office/drawing/2014/main" id="{5CBF914E-27AE-440F-B25A-017B686D1018}"/>
                </a:ext>
              </a:extLst>
            </p:cNvPr>
            <p:cNvSpPr>
              <a:spLocks noChangeArrowheads="1"/>
            </p:cNvSpPr>
            <p:nvPr/>
          </p:nvSpPr>
          <p:spPr bwMode="auto">
            <a:xfrm>
              <a:off x="4025" y="1552"/>
              <a:ext cx="33"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3" name="Rectangle 122">
              <a:extLst>
                <a:ext uri="{FF2B5EF4-FFF2-40B4-BE49-F238E27FC236}">
                  <a16:creationId xmlns:a16="http://schemas.microsoft.com/office/drawing/2014/main" id="{8B120154-5D23-4BE6-B085-A3E1ABCBA5F8}"/>
                </a:ext>
              </a:extLst>
            </p:cNvPr>
            <p:cNvSpPr>
              <a:spLocks noChangeArrowheads="1"/>
            </p:cNvSpPr>
            <p:nvPr/>
          </p:nvSpPr>
          <p:spPr bwMode="auto">
            <a:xfrm>
              <a:off x="4072"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4" name="Oval 123">
              <a:extLst>
                <a:ext uri="{FF2B5EF4-FFF2-40B4-BE49-F238E27FC236}">
                  <a16:creationId xmlns:a16="http://schemas.microsoft.com/office/drawing/2014/main" id="{C2EF61DA-C1B6-4E8D-A9F5-714DAE04A838}"/>
                </a:ext>
              </a:extLst>
            </p:cNvPr>
            <p:cNvSpPr>
              <a:spLocks noChangeArrowheads="1"/>
            </p:cNvSpPr>
            <p:nvPr/>
          </p:nvSpPr>
          <p:spPr bwMode="auto">
            <a:xfrm>
              <a:off x="4118" y="1552"/>
              <a:ext cx="32" cy="3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5" name="Rectangle 124">
              <a:extLst>
                <a:ext uri="{FF2B5EF4-FFF2-40B4-BE49-F238E27FC236}">
                  <a16:creationId xmlns:a16="http://schemas.microsoft.com/office/drawing/2014/main" id="{DFE2B5CA-4BFE-43E6-8696-2AA55B2B6F89}"/>
                </a:ext>
              </a:extLst>
            </p:cNvPr>
            <p:cNvSpPr>
              <a:spLocks noChangeArrowheads="1"/>
            </p:cNvSpPr>
            <p:nvPr/>
          </p:nvSpPr>
          <p:spPr bwMode="auto">
            <a:xfrm>
              <a:off x="4164"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6" name="Rectangle 125">
              <a:extLst>
                <a:ext uri="{FF2B5EF4-FFF2-40B4-BE49-F238E27FC236}">
                  <a16:creationId xmlns:a16="http://schemas.microsoft.com/office/drawing/2014/main" id="{F92EB8CA-937E-438E-8B64-284E46D2C36B}"/>
                </a:ext>
              </a:extLst>
            </p:cNvPr>
            <p:cNvSpPr>
              <a:spLocks noChangeArrowheads="1"/>
            </p:cNvSpPr>
            <p:nvPr/>
          </p:nvSpPr>
          <p:spPr bwMode="auto">
            <a:xfrm>
              <a:off x="4210" y="1552"/>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7" name="Rectangle 126">
              <a:extLst>
                <a:ext uri="{FF2B5EF4-FFF2-40B4-BE49-F238E27FC236}">
                  <a16:creationId xmlns:a16="http://schemas.microsoft.com/office/drawing/2014/main" id="{2D01ED63-B6F5-48F6-BB1B-81ADD81F414C}"/>
                </a:ext>
              </a:extLst>
            </p:cNvPr>
            <p:cNvSpPr>
              <a:spLocks noChangeArrowheads="1"/>
            </p:cNvSpPr>
            <p:nvPr/>
          </p:nvSpPr>
          <p:spPr bwMode="auto">
            <a:xfrm>
              <a:off x="4257"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8" name="Oval 127">
              <a:extLst>
                <a:ext uri="{FF2B5EF4-FFF2-40B4-BE49-F238E27FC236}">
                  <a16:creationId xmlns:a16="http://schemas.microsoft.com/office/drawing/2014/main" id="{3DFB61E4-A435-413D-B851-F7E9ABBB1FFC}"/>
                </a:ext>
              </a:extLst>
            </p:cNvPr>
            <p:cNvSpPr>
              <a:spLocks noChangeArrowheads="1"/>
            </p:cNvSpPr>
            <p:nvPr/>
          </p:nvSpPr>
          <p:spPr bwMode="auto">
            <a:xfrm>
              <a:off x="3979" y="1599"/>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9" name="Rectangle 128">
              <a:extLst>
                <a:ext uri="{FF2B5EF4-FFF2-40B4-BE49-F238E27FC236}">
                  <a16:creationId xmlns:a16="http://schemas.microsoft.com/office/drawing/2014/main" id="{51654B99-0794-48E7-A36F-745A8BE34C07}"/>
                </a:ext>
              </a:extLst>
            </p:cNvPr>
            <p:cNvSpPr>
              <a:spLocks noChangeArrowheads="1"/>
            </p:cNvSpPr>
            <p:nvPr/>
          </p:nvSpPr>
          <p:spPr bwMode="auto">
            <a:xfrm>
              <a:off x="4025" y="1599"/>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0" name="Rectangle 129">
              <a:extLst>
                <a:ext uri="{FF2B5EF4-FFF2-40B4-BE49-F238E27FC236}">
                  <a16:creationId xmlns:a16="http://schemas.microsoft.com/office/drawing/2014/main" id="{6CA94712-3529-4060-822D-7E046BBD28E0}"/>
                </a:ext>
              </a:extLst>
            </p:cNvPr>
            <p:cNvSpPr>
              <a:spLocks noChangeArrowheads="1"/>
            </p:cNvSpPr>
            <p:nvPr/>
          </p:nvSpPr>
          <p:spPr bwMode="auto">
            <a:xfrm>
              <a:off x="4072"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1" name="Rectangle 130">
              <a:extLst>
                <a:ext uri="{FF2B5EF4-FFF2-40B4-BE49-F238E27FC236}">
                  <a16:creationId xmlns:a16="http://schemas.microsoft.com/office/drawing/2014/main" id="{CB480900-7293-4FB0-AAAA-65ACAC6C2628}"/>
                </a:ext>
              </a:extLst>
            </p:cNvPr>
            <p:cNvSpPr>
              <a:spLocks noChangeArrowheads="1"/>
            </p:cNvSpPr>
            <p:nvPr/>
          </p:nvSpPr>
          <p:spPr bwMode="auto">
            <a:xfrm>
              <a:off x="4118"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2" name="Rectangle 131">
              <a:extLst>
                <a:ext uri="{FF2B5EF4-FFF2-40B4-BE49-F238E27FC236}">
                  <a16:creationId xmlns:a16="http://schemas.microsoft.com/office/drawing/2014/main" id="{ADAA28B1-77D2-4D72-AC13-6505BBBE9423}"/>
                </a:ext>
              </a:extLst>
            </p:cNvPr>
            <p:cNvSpPr>
              <a:spLocks noChangeArrowheads="1"/>
            </p:cNvSpPr>
            <p:nvPr/>
          </p:nvSpPr>
          <p:spPr bwMode="auto">
            <a:xfrm>
              <a:off x="4164"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3" name="Oval 132">
              <a:extLst>
                <a:ext uri="{FF2B5EF4-FFF2-40B4-BE49-F238E27FC236}">
                  <a16:creationId xmlns:a16="http://schemas.microsoft.com/office/drawing/2014/main" id="{2F644549-13B3-445F-BCC3-01165F19E65A}"/>
                </a:ext>
              </a:extLst>
            </p:cNvPr>
            <p:cNvSpPr>
              <a:spLocks noChangeArrowheads="1"/>
            </p:cNvSpPr>
            <p:nvPr/>
          </p:nvSpPr>
          <p:spPr bwMode="auto">
            <a:xfrm>
              <a:off x="4210" y="1599"/>
              <a:ext cx="33"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4" name="Rectangle 133">
              <a:extLst>
                <a:ext uri="{FF2B5EF4-FFF2-40B4-BE49-F238E27FC236}">
                  <a16:creationId xmlns:a16="http://schemas.microsoft.com/office/drawing/2014/main" id="{ED43A14D-6E98-4F0F-8F7E-545ADFD129E3}"/>
                </a:ext>
              </a:extLst>
            </p:cNvPr>
            <p:cNvSpPr>
              <a:spLocks noChangeArrowheads="1"/>
            </p:cNvSpPr>
            <p:nvPr/>
          </p:nvSpPr>
          <p:spPr bwMode="auto">
            <a:xfrm>
              <a:off x="4257"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5" name="Rectangle 134">
              <a:extLst>
                <a:ext uri="{FF2B5EF4-FFF2-40B4-BE49-F238E27FC236}">
                  <a16:creationId xmlns:a16="http://schemas.microsoft.com/office/drawing/2014/main" id="{93952784-7CCF-4731-A132-AC6F8A64E165}"/>
                </a:ext>
              </a:extLst>
            </p:cNvPr>
            <p:cNvSpPr>
              <a:spLocks noChangeArrowheads="1"/>
            </p:cNvSpPr>
            <p:nvPr/>
          </p:nvSpPr>
          <p:spPr bwMode="auto">
            <a:xfrm>
              <a:off x="4257" y="1460"/>
              <a:ext cx="32" cy="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6" name="Rectangle 135">
              <a:extLst>
                <a:ext uri="{FF2B5EF4-FFF2-40B4-BE49-F238E27FC236}">
                  <a16:creationId xmlns:a16="http://schemas.microsoft.com/office/drawing/2014/main" id="{CD78A736-D721-42EE-BA75-7832E3308239}"/>
                </a:ext>
              </a:extLst>
            </p:cNvPr>
            <p:cNvSpPr>
              <a:spLocks noChangeArrowheads="1"/>
            </p:cNvSpPr>
            <p:nvPr/>
          </p:nvSpPr>
          <p:spPr bwMode="auto">
            <a:xfrm>
              <a:off x="4257" y="1322"/>
              <a:ext cx="32" cy="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7" name="Rectangle 136">
              <a:extLst>
                <a:ext uri="{FF2B5EF4-FFF2-40B4-BE49-F238E27FC236}">
                  <a16:creationId xmlns:a16="http://schemas.microsoft.com/office/drawing/2014/main" id="{D8497C99-DEBA-4630-BEFD-6C0F312595E4}"/>
                </a:ext>
              </a:extLst>
            </p:cNvPr>
            <p:cNvSpPr>
              <a:spLocks noChangeArrowheads="1"/>
            </p:cNvSpPr>
            <p:nvPr/>
          </p:nvSpPr>
          <p:spPr bwMode="auto">
            <a:xfrm>
              <a:off x="4257" y="1368"/>
              <a:ext cx="32" cy="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8" name="Rectangle 137">
              <a:extLst>
                <a:ext uri="{FF2B5EF4-FFF2-40B4-BE49-F238E27FC236}">
                  <a16:creationId xmlns:a16="http://schemas.microsoft.com/office/drawing/2014/main" id="{190F9FF2-75E2-4F0C-BAB9-126195FAE538}"/>
                </a:ext>
              </a:extLst>
            </p:cNvPr>
            <p:cNvSpPr>
              <a:spLocks noChangeArrowheads="1"/>
            </p:cNvSpPr>
            <p:nvPr/>
          </p:nvSpPr>
          <p:spPr bwMode="auto">
            <a:xfrm>
              <a:off x="4118" y="1322"/>
              <a:ext cx="32" cy="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6C96F101-96B9-4B20-9F2D-C0CD3FACA9F5}"/>
              </a:ext>
              <a:ext uri="{C183D7F6-B498-43B3-948B-1728B52AA6E4}">
                <adec:decorative xmlns:adec="http://schemas.microsoft.com/office/drawing/2017/decorative" val="1"/>
              </a:ext>
            </a:extLst>
          </p:cNvPr>
          <p:cNvGrpSpPr/>
          <p:nvPr/>
        </p:nvGrpSpPr>
        <p:grpSpPr>
          <a:xfrm>
            <a:off x="7131322" y="2903608"/>
            <a:ext cx="377930" cy="376480"/>
            <a:chOff x="2573395" y="3063240"/>
            <a:chExt cx="377930" cy="376480"/>
          </a:xfrm>
        </p:grpSpPr>
        <p:sp>
          <p:nvSpPr>
            <p:cNvPr id="80" name="Oval 229">
              <a:extLst>
                <a:ext uri="{FF2B5EF4-FFF2-40B4-BE49-F238E27FC236}">
                  <a16:creationId xmlns:a16="http://schemas.microsoft.com/office/drawing/2014/main" id="{6DC0E9D5-5943-4005-B4F5-3DC2D2EB8227}"/>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1" name="Oval 230">
              <a:extLst>
                <a:ext uri="{FF2B5EF4-FFF2-40B4-BE49-F238E27FC236}">
                  <a16:creationId xmlns:a16="http://schemas.microsoft.com/office/drawing/2014/main" id="{C3CDDC72-8162-4296-B882-F5E039576B1A}"/>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231">
              <a:extLst>
                <a:ext uri="{FF2B5EF4-FFF2-40B4-BE49-F238E27FC236}">
                  <a16:creationId xmlns:a16="http://schemas.microsoft.com/office/drawing/2014/main" id="{8DBB459F-EFFC-4A19-A52E-3E8D50651ACC}"/>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232">
              <a:extLst>
                <a:ext uri="{FF2B5EF4-FFF2-40B4-BE49-F238E27FC236}">
                  <a16:creationId xmlns:a16="http://schemas.microsoft.com/office/drawing/2014/main" id="{160240DB-55C0-4B63-9E25-ABD54FC02B6B}"/>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4" name="Oval 233">
              <a:extLst>
                <a:ext uri="{FF2B5EF4-FFF2-40B4-BE49-F238E27FC236}">
                  <a16:creationId xmlns:a16="http://schemas.microsoft.com/office/drawing/2014/main" id="{62BCB839-1A53-45D7-BE15-F793548045F8}"/>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5" name="Oval 234">
              <a:extLst>
                <a:ext uri="{FF2B5EF4-FFF2-40B4-BE49-F238E27FC236}">
                  <a16:creationId xmlns:a16="http://schemas.microsoft.com/office/drawing/2014/main" id="{C6BE8083-DA21-49C1-BF3D-A82EF3E83BFF}"/>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235">
              <a:extLst>
                <a:ext uri="{FF2B5EF4-FFF2-40B4-BE49-F238E27FC236}">
                  <a16:creationId xmlns:a16="http://schemas.microsoft.com/office/drawing/2014/main" id="{50B3DAFB-7B58-424B-ABFA-F5993E1543A1}"/>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7" name="Group 152">
            <a:extLst>
              <a:ext uri="{FF2B5EF4-FFF2-40B4-BE49-F238E27FC236}">
                <a16:creationId xmlns:a16="http://schemas.microsoft.com/office/drawing/2014/main" id="{3BBBC00A-CD80-418D-8DD1-FA4EA7DB9147}"/>
              </a:ext>
              <a:ext uri="{C183D7F6-B498-43B3-948B-1728B52AA6E4}">
                <adec:decorative xmlns:adec="http://schemas.microsoft.com/office/drawing/2017/decorative" val="1"/>
              </a:ext>
            </a:extLst>
          </p:cNvPr>
          <p:cNvGrpSpPr>
            <a:grpSpLocks noChangeAspect="1"/>
          </p:cNvGrpSpPr>
          <p:nvPr/>
        </p:nvGrpSpPr>
        <p:grpSpPr bwMode="auto">
          <a:xfrm>
            <a:off x="7104805" y="5374175"/>
            <a:ext cx="458788" cy="457200"/>
            <a:chOff x="4560" y="2506"/>
            <a:chExt cx="289" cy="288"/>
          </a:xfrm>
        </p:grpSpPr>
        <p:sp>
          <p:nvSpPr>
            <p:cNvPr id="88" name="AutoShape 151">
              <a:extLst>
                <a:ext uri="{FF2B5EF4-FFF2-40B4-BE49-F238E27FC236}">
                  <a16:creationId xmlns:a16="http://schemas.microsoft.com/office/drawing/2014/main" id="{4641D036-EDD3-46F2-AE59-3EC8A5889B80}"/>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89" name="Oval 153">
              <a:extLst>
                <a:ext uri="{FF2B5EF4-FFF2-40B4-BE49-F238E27FC236}">
                  <a16:creationId xmlns:a16="http://schemas.microsoft.com/office/drawing/2014/main" id="{A9618335-703F-4675-A5B1-438FB4234A70}"/>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90" name="Freeform 154">
              <a:extLst>
                <a:ext uri="{FF2B5EF4-FFF2-40B4-BE49-F238E27FC236}">
                  <a16:creationId xmlns:a16="http://schemas.microsoft.com/office/drawing/2014/main" id="{1BFEBB1E-005E-4361-BBA3-EC794D49DFE0}"/>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91" name="Freeform 155">
              <a:extLst>
                <a:ext uri="{FF2B5EF4-FFF2-40B4-BE49-F238E27FC236}">
                  <a16:creationId xmlns:a16="http://schemas.microsoft.com/office/drawing/2014/main" id="{694DD814-FA86-4633-9BA7-C53AEC451EE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92" name="Freeform 156">
              <a:extLst>
                <a:ext uri="{FF2B5EF4-FFF2-40B4-BE49-F238E27FC236}">
                  <a16:creationId xmlns:a16="http://schemas.microsoft.com/office/drawing/2014/main" id="{BA97A144-CF4D-4570-AF27-B43EB7E68AD7}"/>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93" name="Freeform 157">
              <a:extLst>
                <a:ext uri="{FF2B5EF4-FFF2-40B4-BE49-F238E27FC236}">
                  <a16:creationId xmlns:a16="http://schemas.microsoft.com/office/drawing/2014/main" id="{4DDE94DC-A94A-422B-9363-FFC74AA1EB2F}"/>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94" name="Freeform 158">
              <a:extLst>
                <a:ext uri="{FF2B5EF4-FFF2-40B4-BE49-F238E27FC236}">
                  <a16:creationId xmlns:a16="http://schemas.microsoft.com/office/drawing/2014/main" id="{86D2A6DC-C3D0-4033-81E8-EFD312FA955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95" name="Freeform 159">
              <a:extLst>
                <a:ext uri="{FF2B5EF4-FFF2-40B4-BE49-F238E27FC236}">
                  <a16:creationId xmlns:a16="http://schemas.microsoft.com/office/drawing/2014/main" id="{C2230F07-16A2-4F90-9A6F-E7541A09469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96" name="Freeform 160">
              <a:extLst>
                <a:ext uri="{FF2B5EF4-FFF2-40B4-BE49-F238E27FC236}">
                  <a16:creationId xmlns:a16="http://schemas.microsoft.com/office/drawing/2014/main" id="{00622F72-DEE6-43CA-A115-00EBC19761BD}"/>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97" name="Freeform 161">
              <a:extLst>
                <a:ext uri="{FF2B5EF4-FFF2-40B4-BE49-F238E27FC236}">
                  <a16:creationId xmlns:a16="http://schemas.microsoft.com/office/drawing/2014/main" id="{D53DFE31-F3A8-49F6-99B5-580EEB3E9F06}"/>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98" name="Freeform 162">
              <a:extLst>
                <a:ext uri="{FF2B5EF4-FFF2-40B4-BE49-F238E27FC236}">
                  <a16:creationId xmlns:a16="http://schemas.microsoft.com/office/drawing/2014/main" id="{1815E8DE-D607-4772-A19D-437FE0155770}"/>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pic>
        <p:nvPicPr>
          <p:cNvPr id="99" name="Picture 98">
            <a:extLst>
              <a:ext uri="{FF2B5EF4-FFF2-40B4-BE49-F238E27FC236}">
                <a16:creationId xmlns:a16="http://schemas.microsoft.com/office/drawing/2014/main" id="{54FD9AF7-67D5-464C-8C84-F0772DDD63C2}"/>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00701" y="6480230"/>
            <a:ext cx="574807" cy="233180"/>
          </a:xfrm>
          <a:prstGeom prst="rect">
            <a:avLst/>
          </a:prstGeom>
        </p:spPr>
      </p:pic>
      <p:pic>
        <p:nvPicPr>
          <p:cNvPr id="100" name="Picture 99">
            <a:extLst>
              <a:ext uri="{FF2B5EF4-FFF2-40B4-BE49-F238E27FC236}">
                <a16:creationId xmlns:a16="http://schemas.microsoft.com/office/drawing/2014/main" id="{860648FB-4EC3-4E7B-A5F1-DE63BEE9D6E1}"/>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23987" y="6346107"/>
            <a:ext cx="1517649" cy="501426"/>
          </a:xfrm>
          <a:prstGeom prst="rect">
            <a:avLst/>
          </a:prstGeom>
        </p:spPr>
      </p:pic>
      <p:sp>
        <p:nvSpPr>
          <p:cNvPr id="3" name="TextBox 2">
            <a:extLst>
              <a:ext uri="{FF2B5EF4-FFF2-40B4-BE49-F238E27FC236}">
                <a16:creationId xmlns:a16="http://schemas.microsoft.com/office/drawing/2014/main" id="{82525C64-E36D-49D0-8AB0-BC56663A1C31}"/>
              </a:ext>
              <a:ext uri="{C183D7F6-B498-43B3-948B-1728B52AA6E4}">
                <adec:decorative xmlns:adec="http://schemas.microsoft.com/office/drawing/2017/decorative" val="1"/>
              </a:ext>
            </a:extLst>
          </p:cNvPr>
          <p:cNvSpPr txBox="1"/>
          <p:nvPr/>
        </p:nvSpPr>
        <p:spPr>
          <a:xfrm>
            <a:off x="9845749" y="6420340"/>
            <a:ext cx="2323001"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In partnership with </a:t>
            </a:r>
          </a:p>
        </p:txBody>
      </p:sp>
      <p:sp>
        <p:nvSpPr>
          <p:cNvPr id="101" name="Text Placeholder 9">
            <a:extLst>
              <a:ext uri="{FF2B5EF4-FFF2-40B4-BE49-F238E27FC236}">
                <a16:creationId xmlns:a16="http://schemas.microsoft.com/office/drawing/2014/main" id="{26054F9B-6428-4A05-9401-B569F69C87CD}"/>
              </a:ext>
              <a:ext uri="{C183D7F6-B498-43B3-948B-1728B52AA6E4}">
                <adec:decorative xmlns:adec="http://schemas.microsoft.com/office/drawing/2017/decorative" val="1"/>
              </a:ext>
            </a:extLst>
          </p:cNvPr>
          <p:cNvSpPr txBox="1">
            <a:spLocks/>
          </p:cNvSpPr>
          <p:nvPr/>
        </p:nvSpPr>
        <p:spPr>
          <a:xfrm>
            <a:off x="7770061" y="3762116"/>
            <a:ext cx="3630640" cy="44460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0" marR="0" indent="0" algn="l" defTabSz="932742" rtl="0" eaLnBrk="1" fontAlgn="auto" latinLnBrk="0" hangingPunct="1">
              <a:lnSpc>
                <a:spcPts val="1800"/>
              </a:lnSpc>
              <a:spcBef>
                <a:spcPts val="0"/>
              </a:spcBef>
              <a:spcAft>
                <a:spcPts val="0"/>
              </a:spcAft>
              <a:buClrTx/>
              <a:buSzPct val="90000"/>
              <a:buFontTx/>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78D4"/>
                </a:solidFill>
                <a:effectLst/>
                <a:uLnTx/>
                <a:uFillTx/>
                <a:latin typeface="Segoe UI Semibold" panose="020B0702040204020203" pitchFamily="34" charset="0"/>
                <a:ea typeface="Segoe UI Semibold" charset="0"/>
                <a:cs typeface="Segoe UI Semibold" panose="020B0702040204020203" pitchFamily="34" charset="0"/>
              </a:rPr>
              <a:t>Connects</a:t>
            </a:r>
            <a:r>
              <a:rPr kumimoji="0" lang="en-US" sz="1400" b="1" i="0" u="none" strike="noStrike" kern="1200" cap="none" spc="0" normalizeH="0" baseline="0" noProof="0" dirty="0">
                <a:ln>
                  <a:noFill/>
                </a:ln>
                <a:solidFill>
                  <a:srgbClr val="0070C0"/>
                </a:solidFill>
                <a:effectLst/>
                <a:uLnTx/>
                <a:uFillTx/>
                <a:latin typeface="Segoe UI Semibold" panose="020B0702040204020203" pitchFamily="34" charset="0"/>
                <a:ea typeface="Segoe UI Semibold" charset="0"/>
                <a:cs typeface="Segoe UI Semibold" panose="020B0702040204020203" pitchFamily="34" charset="0"/>
              </a:rPr>
              <a:t> </a:t>
            </a: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Segoe UI Semibold" charset="0"/>
                <a:cs typeface="Segoe UI Semibold" panose="020B0702040204020203" pitchFamily="34" charset="0"/>
              </a:rPr>
              <a:t>customers to Azure Stack HCI </a:t>
            </a:r>
            <a:r>
              <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Segoe UI Semibold" charset="0"/>
                <a:cs typeface="Segoe UI Semibold" panose="020B0702040204020203" pitchFamily="34" charset="0"/>
              </a:rPr>
              <a:t>partners</a:t>
            </a:r>
            <a:endParaRPr kumimoji="0" lang="en-US" sz="12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02" name="Picture 101">
            <a:extLst>
              <a:ext uri="{FF2B5EF4-FFF2-40B4-BE49-F238E27FC236}">
                <a16:creationId xmlns:a16="http://schemas.microsoft.com/office/drawing/2014/main" id="{427DC0FD-C62C-40AB-A6D9-2766F0AB868B}"/>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rot="8776764">
            <a:off x="7117882" y="3696794"/>
            <a:ext cx="456444" cy="457200"/>
          </a:xfrm>
          <a:prstGeom prst="rect">
            <a:avLst/>
          </a:prstGeom>
        </p:spPr>
      </p:pic>
      <p:sp>
        <p:nvSpPr>
          <p:cNvPr id="103" name="TextBox 102">
            <a:extLst>
              <a:ext uri="{FF2B5EF4-FFF2-40B4-BE49-F238E27FC236}">
                <a16:creationId xmlns:a16="http://schemas.microsoft.com/office/drawing/2014/main" id="{B4406911-8E37-49D1-BB45-E8E978C286D7}"/>
              </a:ext>
              <a:ext uri="{C183D7F6-B498-43B3-948B-1728B52AA6E4}">
                <adec:decorative xmlns:adec="http://schemas.microsoft.com/office/drawing/2017/decorative" val="1"/>
              </a:ext>
            </a:extLst>
          </p:cNvPr>
          <p:cNvSpPr txBox="1"/>
          <p:nvPr/>
        </p:nvSpPr>
        <p:spPr>
          <a:xfrm>
            <a:off x="484065" y="2126093"/>
            <a:ext cx="579271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Hybrid HCI + Arc opportunities targeted at Majors and SMC Corporate</a:t>
            </a:r>
          </a:p>
        </p:txBody>
      </p:sp>
      <p:sp>
        <p:nvSpPr>
          <p:cNvPr id="10" name="Rectangle 9">
            <a:extLst>
              <a:ext uri="{FF2B5EF4-FFF2-40B4-BE49-F238E27FC236}">
                <a16:creationId xmlns:a16="http://schemas.microsoft.com/office/drawing/2014/main" id="{E3A366EE-578D-48F1-9675-D761070636FC}"/>
              </a:ext>
              <a:ext uri="{C183D7F6-B498-43B3-948B-1728B52AA6E4}">
                <adec:decorative xmlns:adec="http://schemas.microsoft.com/office/drawing/2017/decorative" val="1"/>
              </a:ext>
            </a:extLst>
          </p:cNvPr>
          <p:cNvSpPr/>
          <p:nvPr/>
        </p:nvSpPr>
        <p:spPr bwMode="auto">
          <a:xfrm>
            <a:off x="502829" y="2395743"/>
            <a:ext cx="2834640" cy="1097280"/>
          </a:xfrm>
          <a:prstGeom prst="rect">
            <a:avLst/>
          </a:prstGeom>
          <a:noFill/>
          <a:ln w="3175">
            <a:solidFill>
              <a:srgbClr val="0078D4"/>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POC</a:t>
            </a:r>
          </a:p>
          <a:p>
            <a:pPr marL="91440" marR="0" lvl="0" indent="-91440" algn="l"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Engagement stage 2-VALIDATE or 3-COMMIT​</a:t>
            </a:r>
          </a:p>
          <a:p>
            <a:pPr marL="91440" marR="0" lvl="0" indent="-91440" algn="l"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Customer has hardware or has access to needed hardware</a:t>
            </a:r>
          </a:p>
          <a:p>
            <a:pPr marL="171450" marR="0" lvl="0" indent="-1714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4" name="Rectangle 103">
            <a:extLst>
              <a:ext uri="{FF2B5EF4-FFF2-40B4-BE49-F238E27FC236}">
                <a16:creationId xmlns:a16="http://schemas.microsoft.com/office/drawing/2014/main" id="{9CE59FD9-0128-42C2-B6B3-5C0D294105FB}"/>
              </a:ext>
              <a:ext uri="{C183D7F6-B498-43B3-948B-1728B52AA6E4}">
                <adec:decorative xmlns:adec="http://schemas.microsoft.com/office/drawing/2017/decorative" val="1"/>
              </a:ext>
            </a:extLst>
          </p:cNvPr>
          <p:cNvSpPr/>
          <p:nvPr/>
        </p:nvSpPr>
        <p:spPr bwMode="auto">
          <a:xfrm>
            <a:off x="3442135" y="2395743"/>
            <a:ext cx="2834640" cy="1097280"/>
          </a:xfrm>
          <a:prstGeom prst="rect">
            <a:avLst/>
          </a:prstGeom>
          <a:noFill/>
          <a:ln w="3175">
            <a:solidFill>
              <a:srgbClr val="0078D4"/>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Deployment </a:t>
            </a:r>
          </a:p>
          <a:p>
            <a:pPr marL="91440" marR="0" lvl="0" indent="-91440" algn="l"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Engagement stage 4-ONBOARD or 5-REALIZE VALUE</a:t>
            </a:r>
          </a:p>
          <a:p>
            <a:pPr marL="91440" marR="0" lvl="0" indent="-91440" algn="l" defTabSz="932472" rtl="0" eaLnBrk="1" fontAlgn="base" latinLnBrk="0" hangingPunct="1">
              <a:lnSpc>
                <a:spcPct val="9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Customer commitment for evidence required</a:t>
            </a:r>
          </a:p>
        </p:txBody>
      </p:sp>
      <p:sp>
        <p:nvSpPr>
          <p:cNvPr id="106" name="TextBox 105">
            <a:extLst>
              <a:ext uri="{FF2B5EF4-FFF2-40B4-BE49-F238E27FC236}">
                <a16:creationId xmlns:a16="http://schemas.microsoft.com/office/drawing/2014/main" id="{91D62633-D058-4376-9243-70016E81DA2A}"/>
              </a:ext>
              <a:ext uri="{C183D7F6-B498-43B3-948B-1728B52AA6E4}">
                <adec:decorative xmlns:adec="http://schemas.microsoft.com/office/drawing/2017/decorative" val="1"/>
              </a:ext>
            </a:extLst>
          </p:cNvPr>
          <p:cNvSpPr txBox="1"/>
          <p:nvPr/>
        </p:nvSpPr>
        <p:spPr>
          <a:xfrm>
            <a:off x="3047113" y="6487689"/>
            <a:ext cx="6097772" cy="261610"/>
          </a:xfrm>
          <a:prstGeom prst="rect">
            <a:avLst/>
          </a:prstGeom>
          <a:no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Questions?  Contact the ASAP Team: </a:t>
            </a: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asap_pmo@microsoft.com</a:t>
            </a:r>
            <a:endParaRPr kumimoji="0" lang="en-US" sz="8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8207617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ADF5-ACCD-4BDB-A519-EB2AE3CDEB89}"/>
              </a:ext>
            </a:extLst>
          </p:cNvPr>
          <p:cNvSpPr>
            <a:spLocks noGrp="1"/>
          </p:cNvSpPr>
          <p:nvPr>
            <p:ph type="title"/>
          </p:nvPr>
        </p:nvSpPr>
        <p:spPr/>
        <p:txBody>
          <a:bodyPr/>
          <a:lstStyle/>
          <a:p>
            <a:r>
              <a:rPr lang="en-US" dirty="0">
                <a:solidFill>
                  <a:schemeClr val="bg1"/>
                </a:solidFill>
              </a:rPr>
              <a:t>Durable customer reality</a:t>
            </a:r>
          </a:p>
        </p:txBody>
      </p:sp>
      <p:sp>
        <p:nvSpPr>
          <p:cNvPr id="8" name="TextBox 7">
            <a:extLst>
              <a:ext uri="{FF2B5EF4-FFF2-40B4-BE49-F238E27FC236}">
                <a16:creationId xmlns:a16="http://schemas.microsoft.com/office/drawing/2014/main" id="{83C71D3D-2975-498D-A148-4CB69805E574}"/>
              </a:ext>
            </a:extLst>
          </p:cNvPr>
          <p:cNvSpPr txBox="1"/>
          <p:nvPr/>
        </p:nvSpPr>
        <p:spPr>
          <a:xfrm>
            <a:off x="377072" y="6419654"/>
            <a:ext cx="321883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Source: </a:t>
            </a:r>
            <a:r>
              <a:rPr kumimoji="0" lang="en-US" sz="700" b="0" i="0" u="sng" strike="noStrike" kern="1200" cap="none" spc="0" normalizeH="0" baseline="0" noProof="0">
                <a:ln>
                  <a:noFill/>
                </a:ln>
                <a:solidFill>
                  <a:srgbClr val="0563C1"/>
                </a:solidFill>
                <a:effectLst/>
                <a:uLnTx/>
                <a:uFillTx/>
                <a:latin typeface="Segoe UI" panose="020B0502040204020203" pitchFamily="34" charset="0"/>
                <a:ea typeface="Calibri" panose="020F0502020204030204" pitchFamily="34" charset="0"/>
                <a:cs typeface="+mn-cs"/>
                <a:hlinkClick r:id="rId2"/>
              </a:rPr>
              <a:t>Gartner Says a Massive Shift to Hybrid Infrastructure Services Is Underway</a:t>
            </a:r>
            <a:endParaRPr kumimoji="0" lang="en-US" sz="7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Source: </a:t>
            </a:r>
            <a:r>
              <a:rPr kumimoji="0" lang="en-US" sz="700" b="0" i="0" u="sng" strike="noStrike" kern="1200" cap="none" spc="0" normalizeH="0" baseline="0" noProof="0">
                <a:ln>
                  <a:noFill/>
                </a:ln>
                <a:solidFill>
                  <a:srgbClr val="0563C1"/>
                </a:solidFill>
                <a:effectLst/>
                <a:uLnTx/>
                <a:uFillTx/>
                <a:latin typeface="Segoe UI" panose="020B0502040204020203" pitchFamily="34" charset="0"/>
                <a:ea typeface="Calibri" panose="020F0502020204030204" pitchFamily="34" charset="0"/>
                <a:cs typeface="+mn-cs"/>
                <a:hlinkClick r:id="rId3"/>
              </a:rPr>
              <a:t>Cloud Computing Trends: 2020 State of the Cloud Report | Flexera Blog</a:t>
            </a:r>
            <a:endParaRPr kumimoji="0" lang="en-US" sz="7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766F1291-13CD-4020-8761-5DF18BEBA115}"/>
              </a:ext>
              <a:ext uri="{C183D7F6-B498-43B3-948B-1728B52AA6E4}">
                <adec:decorative xmlns:adec="http://schemas.microsoft.com/office/drawing/2017/decorative" val="1"/>
              </a:ext>
            </a:extLst>
          </p:cNvPr>
          <p:cNvGrpSpPr/>
          <p:nvPr/>
        </p:nvGrpSpPr>
        <p:grpSpPr>
          <a:xfrm>
            <a:off x="1396544" y="1625913"/>
            <a:ext cx="9398912" cy="3754357"/>
            <a:chOff x="1206450" y="1794580"/>
            <a:chExt cx="9398912" cy="3754357"/>
          </a:xfrm>
        </p:grpSpPr>
        <p:sp>
          <p:nvSpPr>
            <p:cNvPr id="3" name="TextBox 2">
              <a:extLst>
                <a:ext uri="{FF2B5EF4-FFF2-40B4-BE49-F238E27FC236}">
                  <a16:creationId xmlns:a16="http://schemas.microsoft.com/office/drawing/2014/main" id="{808FC7B9-5474-4B56-AE41-BB8263DD36F3}"/>
                </a:ext>
              </a:extLst>
            </p:cNvPr>
            <p:cNvSpPr txBox="1"/>
            <p:nvPr/>
          </p:nvSpPr>
          <p:spPr>
            <a:xfrm>
              <a:off x="3633047" y="1794580"/>
              <a:ext cx="2377917" cy="886397"/>
            </a:xfrm>
            <a:prstGeom prst="rect">
              <a:avLst/>
            </a:prstGeom>
            <a:noFill/>
          </p:spPr>
          <p:txBody>
            <a:bodyPr wrap="square" lIns="0" tIns="0" rIns="0" bIns="0">
              <a:spAutoFit/>
            </a:bodyPr>
            <a:lstStyle/>
            <a:p>
              <a:pPr marL="0" marR="0" lvl="0" indent="0" algn="l" defTabSz="913742" rtl="0" eaLnBrk="1" fontAlgn="auto" latinLnBrk="0" hangingPunct="1">
                <a:lnSpc>
                  <a:spcPct val="90000"/>
                </a:lnSpc>
                <a:spcBef>
                  <a:spcPts val="0"/>
                </a:spcBef>
                <a:spcAft>
                  <a:spcPts val="588"/>
                </a:spcAft>
                <a:buClrTx/>
                <a:buSzTx/>
                <a:buFontTx/>
                <a:buNone/>
                <a:tabLst/>
                <a:defRPr/>
              </a:pPr>
              <a:r>
                <a:rPr kumimoji="0" lang="en-US" sz="6400" b="0" i="0" u="none" strike="noStrike" kern="1200" cap="none" spc="0" normalizeH="0" baseline="0" noProof="0">
                  <a:ln>
                    <a:noFill/>
                  </a:ln>
                  <a:gradFill>
                    <a:gsLst>
                      <a:gs pos="0">
                        <a:srgbClr val="50E6FF"/>
                      </a:gs>
                      <a:gs pos="100000">
                        <a:srgbClr val="0078D4"/>
                      </a:gs>
                    </a:gsLst>
                    <a:lin ang="18600000" scaled="0"/>
                  </a:gradFill>
                  <a:effectLst/>
                  <a:uLnTx/>
                  <a:uFillTx/>
                  <a:latin typeface="Segoe UI Semibold"/>
                  <a:ea typeface="+mn-ea"/>
                  <a:cs typeface="Segoe UI" pitchFamily="34" charset="0"/>
                </a:rPr>
                <a:t>90% </a:t>
              </a:r>
            </a:p>
          </p:txBody>
        </p:sp>
        <p:sp>
          <p:nvSpPr>
            <p:cNvPr id="4" name="Title 3">
              <a:extLst>
                <a:ext uri="{FF2B5EF4-FFF2-40B4-BE49-F238E27FC236}">
                  <a16:creationId xmlns:a16="http://schemas.microsoft.com/office/drawing/2014/main" id="{DF8B93F2-1FA0-497C-8573-980A75C60AC3}"/>
                </a:ext>
              </a:extLst>
            </p:cNvPr>
            <p:cNvSpPr txBox="1">
              <a:spLocks/>
            </p:cNvSpPr>
            <p:nvPr/>
          </p:nvSpPr>
          <p:spPr bwMode="auto">
            <a:xfrm>
              <a:off x="3213946" y="2708997"/>
              <a:ext cx="2377917" cy="907941"/>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of enterprises remain hybrid</a:t>
              </a:r>
            </a:p>
            <a:p>
              <a:pPr marL="0" marR="0" lvl="0" indent="0" algn="ctr" defTabSz="932472" rtl="0" eaLnBrk="1" fontAlgn="base" latinLnBrk="0" hangingPunct="1">
                <a:lnSpc>
                  <a:spcPct val="90000"/>
                </a:lnSpc>
                <a:spcBef>
                  <a:spcPct val="0"/>
                </a:spcBef>
                <a:spcAft>
                  <a:spcPts val="600"/>
                </a:spcAft>
                <a:buClrTx/>
                <a:buSzPct val="90000"/>
                <a:buFontTx/>
                <a:buNone/>
                <a:tabLst/>
                <a:defRPr/>
              </a:pPr>
              <a:endPar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endParaRPr>
            </a:p>
          </p:txBody>
        </p:sp>
        <p:sp>
          <p:nvSpPr>
            <p:cNvPr id="5" name="TextBox 4">
              <a:extLst>
                <a:ext uri="{FF2B5EF4-FFF2-40B4-BE49-F238E27FC236}">
                  <a16:creationId xmlns:a16="http://schemas.microsoft.com/office/drawing/2014/main" id="{216374A8-2E4F-464B-8843-BEA1D1867C8A}"/>
                </a:ext>
              </a:extLst>
            </p:cNvPr>
            <p:cNvSpPr txBox="1"/>
            <p:nvPr/>
          </p:nvSpPr>
          <p:spPr>
            <a:xfrm>
              <a:off x="7040493" y="1794580"/>
              <a:ext cx="2377917" cy="886397"/>
            </a:xfrm>
            <a:prstGeom prst="rect">
              <a:avLst/>
            </a:prstGeom>
            <a:noFill/>
          </p:spPr>
          <p:txBody>
            <a:bodyPr wrap="square" lIns="0" tIns="0" rIns="0" bIns="0">
              <a:spAutoFit/>
            </a:bodyPr>
            <a:lstStyle/>
            <a:p>
              <a:pPr marL="0" marR="0" lvl="0" indent="0" algn="l" defTabSz="913742" rtl="0" eaLnBrk="1" fontAlgn="auto" latinLnBrk="0" hangingPunct="1">
                <a:lnSpc>
                  <a:spcPct val="90000"/>
                </a:lnSpc>
                <a:spcBef>
                  <a:spcPts val="0"/>
                </a:spcBef>
                <a:spcAft>
                  <a:spcPts val="588"/>
                </a:spcAft>
                <a:buClrTx/>
                <a:buSzTx/>
                <a:buFontTx/>
                <a:buNone/>
                <a:tabLst/>
                <a:defRPr/>
              </a:pPr>
              <a:r>
                <a:rPr kumimoji="0" lang="en-US" sz="6400" b="0" i="0" u="none" strike="noStrike" kern="1200" cap="none" spc="0" normalizeH="0" baseline="0" noProof="0">
                  <a:ln>
                    <a:noFill/>
                  </a:ln>
                  <a:gradFill>
                    <a:gsLst>
                      <a:gs pos="0">
                        <a:srgbClr val="50E6FF"/>
                      </a:gs>
                      <a:gs pos="100000">
                        <a:srgbClr val="0078D4"/>
                      </a:gs>
                    </a:gsLst>
                    <a:lin ang="18600000" scaled="0"/>
                  </a:gradFill>
                  <a:effectLst/>
                  <a:uLnTx/>
                  <a:uFillTx/>
                  <a:latin typeface="Segoe UI Semibold"/>
                  <a:ea typeface="+mn-ea"/>
                  <a:cs typeface="Segoe UI" pitchFamily="34" charset="0"/>
                </a:rPr>
                <a:t>93% </a:t>
              </a:r>
            </a:p>
          </p:txBody>
        </p:sp>
        <p:sp>
          <p:nvSpPr>
            <p:cNvPr id="6" name="Title 3">
              <a:extLst>
                <a:ext uri="{FF2B5EF4-FFF2-40B4-BE49-F238E27FC236}">
                  <a16:creationId xmlns:a16="http://schemas.microsoft.com/office/drawing/2014/main" id="{568698A3-CD54-4AD0-BB30-BFD138650AAD}"/>
                </a:ext>
              </a:extLst>
            </p:cNvPr>
            <p:cNvSpPr txBox="1">
              <a:spLocks/>
            </p:cNvSpPr>
            <p:nvPr/>
          </p:nvSpPr>
          <p:spPr bwMode="auto">
            <a:xfrm>
              <a:off x="6324600" y="2710540"/>
              <a:ext cx="2928619"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1200" cap="none" spc="0" normalizeH="0" baseline="0" noProof="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rPr>
                <a:t>of enterprises have a multi-cloud strategy</a:t>
              </a:r>
            </a:p>
          </p:txBody>
        </p:sp>
        <p:cxnSp>
          <p:nvCxnSpPr>
            <p:cNvPr id="10" name="Straight Connector 9">
              <a:extLst>
                <a:ext uri="{FF2B5EF4-FFF2-40B4-BE49-F238E27FC236}">
                  <a16:creationId xmlns:a16="http://schemas.microsoft.com/office/drawing/2014/main" id="{23195EEC-F211-432E-A44D-135036805BA1}"/>
                </a:ext>
              </a:extLst>
            </p:cNvPr>
            <p:cNvCxnSpPr/>
            <p:nvPr/>
          </p:nvCxnSpPr>
          <p:spPr>
            <a:xfrm>
              <a:off x="2971800" y="3848100"/>
              <a:ext cx="6705600" cy="0"/>
            </a:xfrm>
            <a:prstGeom prst="line">
              <a:avLst/>
            </a:prstGeom>
            <a:ln>
              <a:solidFill>
                <a:srgbClr val="2AB2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itle 3">
              <a:extLst>
                <a:ext uri="{FF2B5EF4-FFF2-40B4-BE49-F238E27FC236}">
                  <a16:creationId xmlns:a16="http://schemas.microsoft.com/office/drawing/2014/main" id="{7D9DFC1C-8CF4-454E-ADB2-4F11C3218D80}"/>
                </a:ext>
              </a:extLst>
            </p:cNvPr>
            <p:cNvSpPr txBox="1">
              <a:spLocks/>
            </p:cNvSpPr>
            <p:nvPr/>
          </p:nvSpPr>
          <p:spPr bwMode="auto">
            <a:xfrm>
              <a:off x="1206450" y="4606690"/>
              <a:ext cx="3196455" cy="249299"/>
            </a:xfrm>
            <a:prstGeom prst="rect">
              <a:avLst/>
            </a:prstGeom>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r" defTabSz="932472" rtl="0" eaLnBrk="1" fontAlgn="base" latinLnBrk="0" hangingPunct="1">
                <a:lnSpc>
                  <a:spcPct val="90000"/>
                </a:lnSpc>
                <a:spcBef>
                  <a:spcPct val="0"/>
                </a:spcBef>
                <a:spcAft>
                  <a:spcPts val="600"/>
                </a:spcAft>
                <a:buClrTx/>
                <a:buSzPct val="90000"/>
                <a:buFontTx/>
                <a:buNone/>
                <a:tabLst/>
                <a:defRPr/>
              </a:pPr>
              <a:r>
                <a:rPr kumimoji="0" lang="en-US" sz="1800" b="1" i="0" u="none" strike="noStrike" kern="0" cap="none" spc="-50" normalizeH="0" baseline="0" noProof="0" dirty="0">
                  <a:ln w="3175">
                    <a:noFill/>
                  </a:ln>
                  <a:solidFill>
                    <a:srgbClr val="FFFFFF"/>
                  </a:solidFill>
                  <a:effectLst/>
                  <a:uLnTx/>
                  <a:uFillTx/>
                  <a:latin typeface="Segoe UI"/>
                  <a:ea typeface="+mn-ea"/>
                  <a:cs typeface="Segoe UI Semibold" panose="020B0702040204020203" pitchFamily="34" charset="0"/>
                </a:rPr>
                <a:t>Key Drivers:</a:t>
              </a:r>
            </a:p>
          </p:txBody>
        </p:sp>
        <p:sp>
          <p:nvSpPr>
            <p:cNvPr id="12" name="TextBox 11">
              <a:extLst>
                <a:ext uri="{FF2B5EF4-FFF2-40B4-BE49-F238E27FC236}">
                  <a16:creationId xmlns:a16="http://schemas.microsoft.com/office/drawing/2014/main" id="{22D2B3A1-DAA0-4ED4-9B5C-EF67ECFBF34A}"/>
                </a:ext>
              </a:extLst>
            </p:cNvPr>
            <p:cNvSpPr txBox="1"/>
            <p:nvPr/>
          </p:nvSpPr>
          <p:spPr>
            <a:xfrm>
              <a:off x="4635924" y="4210109"/>
              <a:ext cx="5969438" cy="1338828"/>
            </a:xfrm>
            <a:prstGeom prst="rect">
              <a:avLst/>
            </a:prstGeom>
            <a:noFill/>
          </p:spPr>
          <p:txBody>
            <a:bodyPr vert="horz" wrap="square" lIns="0" tIns="0" rIns="0" bIns="0" rtlCol="0" anchor="ctr" anchorCtr="0">
              <a:spAutoFit/>
            </a:bodyPr>
            <a:lstStyle>
              <a:defPPr>
                <a:defRPr lang="en-US"/>
              </a:defPPr>
              <a:lvl1pPr marR="0" lvl="0" indent="0" defTabSz="932472" fontAlgn="base">
                <a:lnSpc>
                  <a:spcPct val="90000"/>
                </a:lnSpc>
                <a:spcBef>
                  <a:spcPct val="0"/>
                </a:spcBef>
                <a:spcAft>
                  <a:spcPts val="600"/>
                </a:spcAft>
                <a:buClrTx/>
                <a:buSzPct val="90000"/>
                <a:buFontTx/>
                <a:buNone/>
                <a:tabLst/>
                <a:defRPr kumimoji="0" sz="2000" b="0" i="0" u="none" strike="noStrike" cap="none" spc="0" normalizeH="0" baseline="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defRPr>
              </a:lvl1pPr>
            </a:lstStyle>
            <a:p>
              <a:pPr marL="342900" marR="0" lvl="0" indent="-342900" algn="l" defTabSz="932472" rtl="0" eaLnBrk="1" fontAlgn="base" latinLnBrk="0" hangingPunct="1">
                <a:lnSpc>
                  <a:spcPct val="90000"/>
                </a:lnSpc>
                <a:spcBef>
                  <a:spcPct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98947">
                        <a:srgbClr val="FFFFFF"/>
                      </a:gs>
                      <a:gs pos="74000">
                        <a:srgbClr val="FFFFFF"/>
                      </a:gs>
                    </a:gsLst>
                    <a:lin ang="18900000" scaled="1"/>
                  </a:gradFill>
                  <a:effectLst/>
                  <a:uLnTx/>
                  <a:uFillTx/>
                  <a:latin typeface="Segoe UI Semibold"/>
                  <a:cs typeface="Segoe UI" panose="020B0502040204020203" pitchFamily="34" charset="0"/>
                  <a:sym typeface="Arial"/>
                </a:rPr>
                <a:t>Legacy systems / custom requirements</a:t>
              </a:r>
            </a:p>
            <a:p>
              <a:pPr marL="342900" marR="0" lvl="0" indent="-342900" algn="l" defTabSz="932472" rtl="0" eaLnBrk="1" fontAlgn="base" latinLnBrk="0" hangingPunct="1">
                <a:lnSpc>
                  <a:spcPct val="90000"/>
                </a:lnSpc>
                <a:spcBef>
                  <a:spcPct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98947">
                        <a:srgbClr val="FFFFFF"/>
                      </a:gs>
                      <a:gs pos="74000">
                        <a:srgbClr val="FFFFFF"/>
                      </a:gs>
                    </a:gsLst>
                    <a:lin ang="18900000" scaled="1"/>
                  </a:gradFill>
                  <a:effectLst/>
                  <a:uLnTx/>
                  <a:uFillTx/>
                  <a:latin typeface="Segoe UI Semibold"/>
                  <a:cs typeface="Segoe UI" panose="020B0502040204020203" pitchFamily="34" charset="0"/>
                  <a:sym typeface="Arial"/>
                </a:rPr>
                <a:t>Regulations and </a:t>
              </a:r>
              <a:r>
                <a:rPr kumimoji="0" lang="en-US" sz="2000" b="0" i="0" u="none" strike="noStrike" kern="1200" cap="none" spc="0" normalizeH="0" baseline="0" noProof="0" dirty="0">
                  <a:ln>
                    <a:noFill/>
                  </a:ln>
                  <a:gradFill>
                    <a:gsLst>
                      <a:gs pos="98947">
                        <a:srgbClr val="FFFFFF"/>
                      </a:gs>
                      <a:gs pos="74000">
                        <a:srgbClr val="FFFFFF"/>
                      </a:gs>
                    </a:gsLst>
                    <a:lin ang="18900000" scaled="1"/>
                  </a:gradFill>
                  <a:effectLst/>
                  <a:uLnTx/>
                  <a:uFillTx/>
                  <a:latin typeface="Segoe UI Semibold"/>
                  <a:cs typeface="Segoe UI" panose="020B0502040204020203" pitchFamily="34" charset="0"/>
                </a:rPr>
                <a:t>data sovereignty</a:t>
              </a:r>
            </a:p>
            <a:p>
              <a:pPr marL="342900" marR="0" lvl="0" indent="-342900" algn="l" defTabSz="932472" rtl="0" eaLnBrk="1" fontAlgn="base" latinLnBrk="0" hangingPunct="1">
                <a:lnSpc>
                  <a:spcPct val="90000"/>
                </a:lnSpc>
                <a:spcBef>
                  <a:spcPct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98947">
                        <a:srgbClr val="FFFFFF"/>
                      </a:gs>
                      <a:gs pos="74000">
                        <a:srgbClr val="FFFFFF"/>
                      </a:gs>
                    </a:gsLst>
                    <a:lin ang="18900000" scaled="1"/>
                  </a:gradFill>
                  <a:effectLst/>
                  <a:uLnTx/>
                  <a:uFillTx/>
                  <a:latin typeface="Segoe UI Semibold"/>
                  <a:cs typeface="Segoe UI" panose="020B0502040204020203" pitchFamily="34" charset="0"/>
                  <a:sym typeface="Arial"/>
                </a:rPr>
                <a:t>Latency and technical hurdles</a:t>
              </a:r>
              <a:endParaRPr kumimoji="0" lang="en-US" sz="2000" b="0" i="0" u="none" strike="noStrike" kern="1200" cap="none" spc="0" normalizeH="0" baseline="0" noProof="0" dirty="0">
                <a:ln>
                  <a:noFill/>
                </a:ln>
                <a:gradFill>
                  <a:gsLst>
                    <a:gs pos="98947">
                      <a:srgbClr val="FFFFFF"/>
                    </a:gs>
                    <a:gs pos="74000">
                      <a:srgbClr val="FFFFFF"/>
                    </a:gs>
                  </a:gsLst>
                  <a:lin ang="18900000" scaled="1"/>
                </a:gradFill>
                <a:effectLst/>
                <a:uLnTx/>
                <a:uFillTx/>
                <a:latin typeface="Segoe UI Semibold"/>
                <a:cs typeface="Segoe UI" panose="020B0502040204020203" pitchFamily="34" charset="0"/>
              </a:endParaRPr>
            </a:p>
            <a:p>
              <a:pPr marL="342900" marR="0" lvl="0" indent="-342900" algn="l" defTabSz="932472" rtl="0" eaLnBrk="1" fontAlgn="base" latinLnBrk="0" hangingPunct="1">
                <a:lnSpc>
                  <a:spcPct val="90000"/>
                </a:lnSpc>
                <a:spcBef>
                  <a:spcPct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98947">
                        <a:srgbClr val="FFFFFF"/>
                      </a:gs>
                      <a:gs pos="74000">
                        <a:srgbClr val="FFFFFF"/>
                      </a:gs>
                    </a:gsLst>
                    <a:lin ang="18900000" scaled="1"/>
                  </a:gradFill>
                  <a:effectLst/>
                  <a:uLnTx/>
                  <a:uFillTx/>
                  <a:latin typeface="Segoe UI Semibold"/>
                  <a:cs typeface="Segoe UI" panose="020B0502040204020203" pitchFamily="34" charset="0"/>
                  <a:sym typeface="Arial"/>
                </a:rPr>
                <a:t>Consequence of no proactive strategy</a:t>
              </a:r>
            </a:p>
          </p:txBody>
        </p:sp>
      </p:grpSp>
    </p:spTree>
    <p:extLst>
      <p:ext uri="{BB962C8B-B14F-4D97-AF65-F5344CB8AC3E}">
        <p14:creationId xmlns:p14="http://schemas.microsoft.com/office/powerpoint/2010/main" val="1038929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82E598E-C98F-451E-B337-84C0E3C517CE}"/>
              </a:ext>
              <a:ext uri="{C183D7F6-B498-43B3-948B-1728B52AA6E4}">
                <adec:decorative xmlns:adec="http://schemas.microsoft.com/office/drawing/2017/decorative" val="1"/>
              </a:ext>
            </a:extLst>
          </p:cNvPr>
          <p:cNvSpPr>
            <a:spLocks noGrp="1"/>
          </p:cNvSpPr>
          <p:nvPr>
            <p:ph type="title"/>
          </p:nvPr>
        </p:nvSpPr>
        <p:spPr>
          <a:xfrm>
            <a:off x="298010" y="277640"/>
            <a:ext cx="11306469" cy="61637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Hybrid Accelerator Program (HAP) for Azure Stack</a:t>
            </a:r>
            <a:endParaRPr kumimoji="0" lang="en-US" sz="3200" b="1" i="0" u="none" strike="sng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p:txBody>
      </p:sp>
      <p:cxnSp>
        <p:nvCxnSpPr>
          <p:cNvPr id="28" name="Straight Connector 27">
            <a:extLst>
              <a:ext uri="{FF2B5EF4-FFF2-40B4-BE49-F238E27FC236}">
                <a16:creationId xmlns:a16="http://schemas.microsoft.com/office/drawing/2014/main" id="{F70B8E63-29F7-496F-BA3A-80FB840ACDFD}"/>
              </a:ext>
              <a:ext uri="{C183D7F6-B498-43B3-948B-1728B52AA6E4}">
                <adec:decorative xmlns:adec="http://schemas.microsoft.com/office/drawing/2017/decorative" val="1"/>
              </a:ext>
            </a:extLst>
          </p:cNvPr>
          <p:cNvCxnSpPr>
            <a:cxnSpLocks/>
          </p:cNvCxnSpPr>
          <p:nvPr/>
        </p:nvCxnSpPr>
        <p:spPr>
          <a:xfrm>
            <a:off x="7028327" y="2065360"/>
            <a:ext cx="0" cy="3054217"/>
          </a:xfrm>
          <a:prstGeom prst="line">
            <a:avLst/>
          </a:prstGeom>
          <a:ln>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D27F06F6-A05E-49D3-BDB9-EBE1492D1D74}"/>
              </a:ext>
              <a:ext uri="{C183D7F6-B498-43B3-948B-1728B52AA6E4}">
                <adec:decorative xmlns:adec="http://schemas.microsoft.com/office/drawing/2017/decorative" val="1"/>
              </a:ext>
            </a:extLst>
          </p:cNvPr>
          <p:cNvSpPr txBox="1">
            <a:spLocks/>
          </p:cNvSpPr>
          <p:nvPr/>
        </p:nvSpPr>
        <p:spPr>
          <a:xfrm>
            <a:off x="7978883" y="3918274"/>
            <a:ext cx="3383280" cy="44460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0" marR="0" indent="0" algn="l" defTabSz="932742" rtl="0" eaLnBrk="1" fontAlgn="auto" latinLnBrk="0" hangingPunct="1">
              <a:lnSpc>
                <a:spcPts val="1800"/>
              </a:lnSpc>
              <a:spcBef>
                <a:spcPts val="0"/>
              </a:spcBef>
              <a:spcAft>
                <a:spcPts val="0"/>
              </a:spcAft>
              <a:buClrTx/>
              <a:buSzPct val="90000"/>
              <a:buFontTx/>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0C0"/>
                </a:solidFill>
                <a:effectLst/>
                <a:uLnTx/>
                <a:uFillTx/>
                <a:latin typeface="Segoe UI Semibold" panose="020B0702040204020203" pitchFamily="34" charset="0"/>
                <a:ea typeface="Segoe UI Semibold" charset="0"/>
                <a:cs typeface="Segoe UI Semibold" panose="020B0702040204020203" pitchFamily="34" charset="0"/>
              </a:rPr>
              <a:t>Increase </a:t>
            </a: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Segoe UI Semibold" charset="0"/>
                <a:cs typeface="Segoe UI Semibold" panose="020B0702040204020203" pitchFamily="34" charset="0"/>
              </a:rPr>
              <a:t>evidence portfolio by #10 public case studies/testimonials</a:t>
            </a:r>
          </a:p>
        </p:txBody>
      </p:sp>
      <p:sp>
        <p:nvSpPr>
          <p:cNvPr id="26" name="Text Placeholder 9">
            <a:extLst>
              <a:ext uri="{FF2B5EF4-FFF2-40B4-BE49-F238E27FC236}">
                <a16:creationId xmlns:a16="http://schemas.microsoft.com/office/drawing/2014/main" id="{0590AB68-9DD4-4F61-AE95-6BDCF214A2F1}"/>
              </a:ext>
              <a:ext uri="{C183D7F6-B498-43B3-948B-1728B52AA6E4}">
                <adec:decorative xmlns:adec="http://schemas.microsoft.com/office/drawing/2017/decorative" val="1"/>
              </a:ext>
            </a:extLst>
          </p:cNvPr>
          <p:cNvSpPr txBox="1">
            <a:spLocks/>
          </p:cNvSpPr>
          <p:nvPr/>
        </p:nvSpPr>
        <p:spPr>
          <a:xfrm>
            <a:off x="7978883" y="2234076"/>
            <a:ext cx="3383280" cy="44460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0" marR="0" indent="0" algn="l" defTabSz="932742" rtl="0" eaLnBrk="1" fontAlgn="auto" latinLnBrk="0" hangingPunct="1">
              <a:lnSpc>
                <a:spcPts val="1800"/>
              </a:lnSpc>
              <a:spcBef>
                <a:spcPts val="0"/>
              </a:spcBef>
              <a:spcAft>
                <a:spcPts val="0"/>
              </a:spcAft>
              <a:buClrTx/>
              <a:buSzPct val="90000"/>
              <a:buFontTx/>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0C0"/>
                </a:solidFill>
                <a:effectLst/>
                <a:uLnTx/>
                <a:uFillTx/>
                <a:latin typeface="Segoe UI Semibold" panose="020B0702040204020203" pitchFamily="34" charset="0"/>
                <a:ea typeface="Segoe UI Semibold" charset="0"/>
                <a:cs typeface="Segoe UI Semibold" panose="020B0702040204020203" pitchFamily="34" charset="0"/>
              </a:rPr>
              <a:t>Increase </a:t>
            </a: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Segoe UI Semibold" charset="0"/>
                <a:cs typeface="Segoe UI Semibold" panose="020B0702040204020203" pitchFamily="34" charset="0"/>
              </a:rPr>
              <a:t># of ISV solutions optimized on Microsoft and Intel by 30% </a:t>
            </a:r>
          </a:p>
        </p:txBody>
      </p:sp>
      <p:grpSp>
        <p:nvGrpSpPr>
          <p:cNvPr id="19" name="Group 88">
            <a:extLst>
              <a:ext uri="{FF2B5EF4-FFF2-40B4-BE49-F238E27FC236}">
                <a16:creationId xmlns:a16="http://schemas.microsoft.com/office/drawing/2014/main" id="{B0C55D56-5385-475A-AA73-166504D71871}"/>
              </a:ext>
              <a:ext uri="{C183D7F6-B498-43B3-948B-1728B52AA6E4}">
                <adec:decorative xmlns:adec="http://schemas.microsoft.com/office/drawing/2017/decorative" val="1"/>
              </a:ext>
            </a:extLst>
          </p:cNvPr>
          <p:cNvGrpSpPr>
            <a:grpSpLocks noChangeAspect="1"/>
          </p:cNvGrpSpPr>
          <p:nvPr/>
        </p:nvGrpSpPr>
        <p:grpSpPr bwMode="auto">
          <a:xfrm>
            <a:off x="7325960" y="3903028"/>
            <a:ext cx="430690" cy="429300"/>
            <a:chOff x="3979" y="1322"/>
            <a:chExt cx="310" cy="309"/>
          </a:xfrm>
        </p:grpSpPr>
        <p:sp>
          <p:nvSpPr>
            <p:cNvPr id="20" name="AutoShape 87">
              <a:extLst>
                <a:ext uri="{FF2B5EF4-FFF2-40B4-BE49-F238E27FC236}">
                  <a16:creationId xmlns:a16="http://schemas.microsoft.com/office/drawing/2014/main" id="{C47554C0-F65E-4400-B1A0-77E78BF46D61}"/>
                </a:ext>
              </a:extLst>
            </p:cNvPr>
            <p:cNvSpPr>
              <a:spLocks noChangeAspect="1" noChangeArrowheads="1" noTextEdit="1"/>
            </p:cNvSpPr>
            <p:nvPr/>
          </p:nvSpPr>
          <p:spPr bwMode="auto">
            <a:xfrm>
              <a:off x="3979" y="1322"/>
              <a:ext cx="31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1" name="Oval 89">
              <a:extLst>
                <a:ext uri="{FF2B5EF4-FFF2-40B4-BE49-F238E27FC236}">
                  <a16:creationId xmlns:a16="http://schemas.microsoft.com/office/drawing/2014/main" id="{A22989AC-5B7B-4C25-A0F6-3A38FE0E6ED3}"/>
                </a:ext>
              </a:extLst>
            </p:cNvPr>
            <p:cNvSpPr>
              <a:spLocks noChangeArrowheads="1"/>
            </p:cNvSpPr>
            <p:nvPr/>
          </p:nvSpPr>
          <p:spPr bwMode="auto">
            <a:xfrm>
              <a:off x="3979" y="1322"/>
              <a:ext cx="32"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 name="Rectangle 90">
              <a:extLst>
                <a:ext uri="{FF2B5EF4-FFF2-40B4-BE49-F238E27FC236}">
                  <a16:creationId xmlns:a16="http://schemas.microsoft.com/office/drawing/2014/main" id="{6B1447CD-A063-4BA3-B03C-6C2AC57261E5}"/>
                </a:ext>
              </a:extLst>
            </p:cNvPr>
            <p:cNvSpPr>
              <a:spLocks noChangeArrowheads="1"/>
            </p:cNvSpPr>
            <p:nvPr/>
          </p:nvSpPr>
          <p:spPr bwMode="auto">
            <a:xfrm>
              <a:off x="4025" y="1322"/>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 name="Rectangle 91">
              <a:extLst>
                <a:ext uri="{FF2B5EF4-FFF2-40B4-BE49-F238E27FC236}">
                  <a16:creationId xmlns:a16="http://schemas.microsoft.com/office/drawing/2014/main" id="{DE1A68F1-8F52-4818-A474-0B2028977FFB}"/>
                </a:ext>
              </a:extLst>
            </p:cNvPr>
            <p:cNvSpPr>
              <a:spLocks noChangeArrowheads="1"/>
            </p:cNvSpPr>
            <p:nvPr/>
          </p:nvSpPr>
          <p:spPr bwMode="auto">
            <a:xfrm>
              <a:off x="4072" y="1322"/>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4" name="Oval 92">
              <a:extLst>
                <a:ext uri="{FF2B5EF4-FFF2-40B4-BE49-F238E27FC236}">
                  <a16:creationId xmlns:a16="http://schemas.microsoft.com/office/drawing/2014/main" id="{9944A091-94FC-4424-B248-DA7DA35D94BC}"/>
                </a:ext>
              </a:extLst>
            </p:cNvPr>
            <p:cNvSpPr>
              <a:spLocks noChangeArrowheads="1"/>
            </p:cNvSpPr>
            <p:nvPr/>
          </p:nvSpPr>
          <p:spPr bwMode="auto">
            <a:xfrm>
              <a:off x="4164" y="1322"/>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9" name="Freeform 93">
              <a:extLst>
                <a:ext uri="{FF2B5EF4-FFF2-40B4-BE49-F238E27FC236}">
                  <a16:creationId xmlns:a16="http://schemas.microsoft.com/office/drawing/2014/main" id="{A2A7786B-9561-4998-BF6B-72AE6E0EB748}"/>
                </a:ext>
              </a:extLst>
            </p:cNvPr>
            <p:cNvSpPr>
              <a:spLocks/>
            </p:cNvSpPr>
            <p:nvPr/>
          </p:nvSpPr>
          <p:spPr bwMode="auto">
            <a:xfrm>
              <a:off x="4209" y="1321"/>
              <a:ext cx="35" cy="34"/>
            </a:xfrm>
            <a:custGeom>
              <a:avLst/>
              <a:gdLst>
                <a:gd name="T0" fmla="*/ 23 w 43"/>
                <a:gd name="T1" fmla="*/ 41 h 42"/>
                <a:gd name="T2" fmla="*/ 1 w 43"/>
                <a:gd name="T3" fmla="*/ 20 h 42"/>
                <a:gd name="T4" fmla="*/ 20 w 43"/>
                <a:gd name="T5" fmla="*/ 1 h 42"/>
                <a:gd name="T6" fmla="*/ 42 w 43"/>
                <a:gd name="T7" fmla="*/ 23 h 42"/>
                <a:gd name="T8" fmla="*/ 23 w 43"/>
                <a:gd name="T9" fmla="*/ 41 h 42"/>
              </a:gdLst>
              <a:ahLst/>
              <a:cxnLst>
                <a:cxn ang="0">
                  <a:pos x="T0" y="T1"/>
                </a:cxn>
                <a:cxn ang="0">
                  <a:pos x="T2" y="T3"/>
                </a:cxn>
                <a:cxn ang="0">
                  <a:pos x="T4" y="T5"/>
                </a:cxn>
                <a:cxn ang="0">
                  <a:pos x="T6" y="T7"/>
                </a:cxn>
                <a:cxn ang="0">
                  <a:pos x="T8" y="T9"/>
                </a:cxn>
              </a:cxnLst>
              <a:rect l="0" t="0" r="r" b="b"/>
              <a:pathLst>
                <a:path w="43" h="42">
                  <a:moveTo>
                    <a:pt x="23" y="41"/>
                  </a:moveTo>
                  <a:cubicBezTo>
                    <a:pt x="11" y="42"/>
                    <a:pt x="0" y="32"/>
                    <a:pt x="1" y="20"/>
                  </a:cubicBezTo>
                  <a:cubicBezTo>
                    <a:pt x="2" y="10"/>
                    <a:pt x="10" y="2"/>
                    <a:pt x="20" y="1"/>
                  </a:cubicBezTo>
                  <a:cubicBezTo>
                    <a:pt x="32" y="0"/>
                    <a:pt x="43" y="10"/>
                    <a:pt x="42" y="23"/>
                  </a:cubicBezTo>
                  <a:cubicBezTo>
                    <a:pt x="41" y="33"/>
                    <a:pt x="33" y="41"/>
                    <a:pt x="23"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30" name="Rectangle 94">
              <a:extLst>
                <a:ext uri="{FF2B5EF4-FFF2-40B4-BE49-F238E27FC236}">
                  <a16:creationId xmlns:a16="http://schemas.microsoft.com/office/drawing/2014/main" id="{F5B2B36C-5EE9-4514-80F5-A95F45393A6C}"/>
                </a:ext>
              </a:extLst>
            </p:cNvPr>
            <p:cNvSpPr>
              <a:spLocks noChangeArrowheads="1"/>
            </p:cNvSpPr>
            <p:nvPr/>
          </p:nvSpPr>
          <p:spPr bwMode="auto">
            <a:xfrm>
              <a:off x="3979"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32" name="Rectangle 95">
              <a:extLst>
                <a:ext uri="{FF2B5EF4-FFF2-40B4-BE49-F238E27FC236}">
                  <a16:creationId xmlns:a16="http://schemas.microsoft.com/office/drawing/2014/main" id="{27A28119-C90F-4EF5-B182-ED57099166E6}"/>
                </a:ext>
              </a:extLst>
            </p:cNvPr>
            <p:cNvSpPr>
              <a:spLocks noChangeArrowheads="1"/>
            </p:cNvSpPr>
            <p:nvPr/>
          </p:nvSpPr>
          <p:spPr bwMode="auto">
            <a:xfrm>
              <a:off x="4025" y="1368"/>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33" name="Rectangle 96">
              <a:extLst>
                <a:ext uri="{FF2B5EF4-FFF2-40B4-BE49-F238E27FC236}">
                  <a16:creationId xmlns:a16="http://schemas.microsoft.com/office/drawing/2014/main" id="{4DCDB3AE-23A4-4E76-9FB4-14997236F163}"/>
                </a:ext>
              </a:extLst>
            </p:cNvPr>
            <p:cNvSpPr>
              <a:spLocks noChangeArrowheads="1"/>
            </p:cNvSpPr>
            <p:nvPr/>
          </p:nvSpPr>
          <p:spPr bwMode="auto">
            <a:xfrm>
              <a:off x="4072"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35" name="Rectangle 97">
              <a:extLst>
                <a:ext uri="{FF2B5EF4-FFF2-40B4-BE49-F238E27FC236}">
                  <a16:creationId xmlns:a16="http://schemas.microsoft.com/office/drawing/2014/main" id="{639E38C2-402F-4A02-8812-551390BA38AB}"/>
                </a:ext>
              </a:extLst>
            </p:cNvPr>
            <p:cNvSpPr>
              <a:spLocks noChangeArrowheads="1"/>
            </p:cNvSpPr>
            <p:nvPr/>
          </p:nvSpPr>
          <p:spPr bwMode="auto">
            <a:xfrm>
              <a:off x="4118"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37" name="Rectangle 98">
              <a:extLst>
                <a:ext uri="{FF2B5EF4-FFF2-40B4-BE49-F238E27FC236}">
                  <a16:creationId xmlns:a16="http://schemas.microsoft.com/office/drawing/2014/main" id="{6EA5E649-ED3D-4646-9FF8-5E279F93238C}"/>
                </a:ext>
              </a:extLst>
            </p:cNvPr>
            <p:cNvSpPr>
              <a:spLocks noChangeArrowheads="1"/>
            </p:cNvSpPr>
            <p:nvPr/>
          </p:nvSpPr>
          <p:spPr bwMode="auto">
            <a:xfrm>
              <a:off x="4164"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0" name="Oval 99">
              <a:extLst>
                <a:ext uri="{FF2B5EF4-FFF2-40B4-BE49-F238E27FC236}">
                  <a16:creationId xmlns:a16="http://schemas.microsoft.com/office/drawing/2014/main" id="{39BBAB03-0145-4F24-A029-A48BB6AD1E31}"/>
                </a:ext>
              </a:extLst>
            </p:cNvPr>
            <p:cNvSpPr>
              <a:spLocks noChangeArrowheads="1"/>
            </p:cNvSpPr>
            <p:nvPr/>
          </p:nvSpPr>
          <p:spPr bwMode="auto">
            <a:xfrm>
              <a:off x="4210" y="1368"/>
              <a:ext cx="33"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1" name="Rectangle 100">
              <a:extLst>
                <a:ext uri="{FF2B5EF4-FFF2-40B4-BE49-F238E27FC236}">
                  <a16:creationId xmlns:a16="http://schemas.microsoft.com/office/drawing/2014/main" id="{4B336388-4867-470B-8E1C-85DEFA0145C4}"/>
                </a:ext>
              </a:extLst>
            </p:cNvPr>
            <p:cNvSpPr>
              <a:spLocks noChangeArrowheads="1"/>
            </p:cNvSpPr>
            <p:nvPr/>
          </p:nvSpPr>
          <p:spPr bwMode="auto">
            <a:xfrm>
              <a:off x="3979"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2" name="Rectangle 101">
              <a:extLst>
                <a:ext uri="{FF2B5EF4-FFF2-40B4-BE49-F238E27FC236}">
                  <a16:creationId xmlns:a16="http://schemas.microsoft.com/office/drawing/2014/main" id="{E7D51B62-A4B5-440E-8407-E3B93A8F8170}"/>
                </a:ext>
              </a:extLst>
            </p:cNvPr>
            <p:cNvSpPr>
              <a:spLocks noChangeArrowheads="1"/>
            </p:cNvSpPr>
            <p:nvPr/>
          </p:nvSpPr>
          <p:spPr bwMode="auto">
            <a:xfrm>
              <a:off x="4025" y="1415"/>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3" name="Rectangle 102">
              <a:extLst>
                <a:ext uri="{FF2B5EF4-FFF2-40B4-BE49-F238E27FC236}">
                  <a16:creationId xmlns:a16="http://schemas.microsoft.com/office/drawing/2014/main" id="{8CD0FD3F-12BE-418F-950D-0DAAE4BFB473}"/>
                </a:ext>
              </a:extLst>
            </p:cNvPr>
            <p:cNvSpPr>
              <a:spLocks noChangeArrowheads="1"/>
            </p:cNvSpPr>
            <p:nvPr/>
          </p:nvSpPr>
          <p:spPr bwMode="auto">
            <a:xfrm>
              <a:off x="4072"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4" name="Rectangle 103">
              <a:extLst>
                <a:ext uri="{FF2B5EF4-FFF2-40B4-BE49-F238E27FC236}">
                  <a16:creationId xmlns:a16="http://schemas.microsoft.com/office/drawing/2014/main" id="{CEC6B194-C44C-4C84-B53E-269D0161B371}"/>
                </a:ext>
              </a:extLst>
            </p:cNvPr>
            <p:cNvSpPr>
              <a:spLocks noChangeArrowheads="1"/>
            </p:cNvSpPr>
            <p:nvPr/>
          </p:nvSpPr>
          <p:spPr bwMode="auto">
            <a:xfrm>
              <a:off x="4118"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5" name="Oval 104">
              <a:extLst>
                <a:ext uri="{FF2B5EF4-FFF2-40B4-BE49-F238E27FC236}">
                  <a16:creationId xmlns:a16="http://schemas.microsoft.com/office/drawing/2014/main" id="{8E81C75E-8D4D-46E4-842F-DE6E27513171}"/>
                </a:ext>
              </a:extLst>
            </p:cNvPr>
            <p:cNvSpPr>
              <a:spLocks noChangeArrowheads="1"/>
            </p:cNvSpPr>
            <p:nvPr/>
          </p:nvSpPr>
          <p:spPr bwMode="auto">
            <a:xfrm>
              <a:off x="4164" y="1415"/>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6" name="Rectangle 105">
              <a:extLst>
                <a:ext uri="{FF2B5EF4-FFF2-40B4-BE49-F238E27FC236}">
                  <a16:creationId xmlns:a16="http://schemas.microsoft.com/office/drawing/2014/main" id="{7B6D95DE-6A55-4410-A953-5561F8265B5D}"/>
                </a:ext>
              </a:extLst>
            </p:cNvPr>
            <p:cNvSpPr>
              <a:spLocks noChangeArrowheads="1"/>
            </p:cNvSpPr>
            <p:nvPr/>
          </p:nvSpPr>
          <p:spPr bwMode="auto">
            <a:xfrm>
              <a:off x="4210" y="1415"/>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7" name="Oval 106">
              <a:extLst>
                <a:ext uri="{FF2B5EF4-FFF2-40B4-BE49-F238E27FC236}">
                  <a16:creationId xmlns:a16="http://schemas.microsoft.com/office/drawing/2014/main" id="{80DC19E8-5BE2-4282-B126-D20168CB9CDB}"/>
                </a:ext>
              </a:extLst>
            </p:cNvPr>
            <p:cNvSpPr>
              <a:spLocks noChangeArrowheads="1"/>
            </p:cNvSpPr>
            <p:nvPr/>
          </p:nvSpPr>
          <p:spPr bwMode="auto">
            <a:xfrm>
              <a:off x="4257" y="1415"/>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8" name="Rectangle 107">
              <a:extLst>
                <a:ext uri="{FF2B5EF4-FFF2-40B4-BE49-F238E27FC236}">
                  <a16:creationId xmlns:a16="http://schemas.microsoft.com/office/drawing/2014/main" id="{375D3796-0BFD-4445-AAC0-D190A9DF6088}"/>
                </a:ext>
              </a:extLst>
            </p:cNvPr>
            <p:cNvSpPr>
              <a:spLocks noChangeArrowheads="1"/>
            </p:cNvSpPr>
            <p:nvPr/>
          </p:nvSpPr>
          <p:spPr bwMode="auto">
            <a:xfrm>
              <a:off x="3979"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9" name="Rectangle 108">
              <a:extLst>
                <a:ext uri="{FF2B5EF4-FFF2-40B4-BE49-F238E27FC236}">
                  <a16:creationId xmlns:a16="http://schemas.microsoft.com/office/drawing/2014/main" id="{379BC0D5-6CD1-4BD7-87BD-16DBD39DA39A}"/>
                </a:ext>
              </a:extLst>
            </p:cNvPr>
            <p:cNvSpPr>
              <a:spLocks noChangeArrowheads="1"/>
            </p:cNvSpPr>
            <p:nvPr/>
          </p:nvSpPr>
          <p:spPr bwMode="auto">
            <a:xfrm>
              <a:off x="4025" y="1460"/>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0" name="Rectangle 109">
              <a:extLst>
                <a:ext uri="{FF2B5EF4-FFF2-40B4-BE49-F238E27FC236}">
                  <a16:creationId xmlns:a16="http://schemas.microsoft.com/office/drawing/2014/main" id="{FDB95E05-F3FC-4743-AC8B-131EFACE6677}"/>
                </a:ext>
              </a:extLst>
            </p:cNvPr>
            <p:cNvSpPr>
              <a:spLocks noChangeArrowheads="1"/>
            </p:cNvSpPr>
            <p:nvPr/>
          </p:nvSpPr>
          <p:spPr bwMode="auto">
            <a:xfrm>
              <a:off x="4072"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1" name="Oval 110">
              <a:extLst>
                <a:ext uri="{FF2B5EF4-FFF2-40B4-BE49-F238E27FC236}">
                  <a16:creationId xmlns:a16="http://schemas.microsoft.com/office/drawing/2014/main" id="{F1C4DF87-9D84-4C94-8395-4F7D959894E9}"/>
                </a:ext>
              </a:extLst>
            </p:cNvPr>
            <p:cNvSpPr>
              <a:spLocks noChangeArrowheads="1"/>
            </p:cNvSpPr>
            <p:nvPr/>
          </p:nvSpPr>
          <p:spPr bwMode="auto">
            <a:xfrm>
              <a:off x="4118" y="1460"/>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2" name="Rectangle 111">
              <a:extLst>
                <a:ext uri="{FF2B5EF4-FFF2-40B4-BE49-F238E27FC236}">
                  <a16:creationId xmlns:a16="http://schemas.microsoft.com/office/drawing/2014/main" id="{0124E30F-4AD0-401F-B901-3698F39EEB9A}"/>
                </a:ext>
              </a:extLst>
            </p:cNvPr>
            <p:cNvSpPr>
              <a:spLocks noChangeArrowheads="1"/>
            </p:cNvSpPr>
            <p:nvPr/>
          </p:nvSpPr>
          <p:spPr bwMode="auto">
            <a:xfrm>
              <a:off x="4164"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3" name="Rectangle 112">
              <a:extLst>
                <a:ext uri="{FF2B5EF4-FFF2-40B4-BE49-F238E27FC236}">
                  <a16:creationId xmlns:a16="http://schemas.microsoft.com/office/drawing/2014/main" id="{F5C63C5D-AFE3-4586-8965-AF15E9300149}"/>
                </a:ext>
              </a:extLst>
            </p:cNvPr>
            <p:cNvSpPr>
              <a:spLocks noChangeArrowheads="1"/>
            </p:cNvSpPr>
            <p:nvPr/>
          </p:nvSpPr>
          <p:spPr bwMode="auto">
            <a:xfrm>
              <a:off x="4210" y="1460"/>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4" name="Rectangle 113">
              <a:extLst>
                <a:ext uri="{FF2B5EF4-FFF2-40B4-BE49-F238E27FC236}">
                  <a16:creationId xmlns:a16="http://schemas.microsoft.com/office/drawing/2014/main" id="{B8DCB302-D573-4C66-96AB-BB6D82E67B60}"/>
                </a:ext>
              </a:extLst>
            </p:cNvPr>
            <p:cNvSpPr>
              <a:spLocks noChangeArrowheads="1"/>
            </p:cNvSpPr>
            <p:nvPr/>
          </p:nvSpPr>
          <p:spPr bwMode="auto">
            <a:xfrm>
              <a:off x="3979"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5" name="Rectangle 114">
              <a:extLst>
                <a:ext uri="{FF2B5EF4-FFF2-40B4-BE49-F238E27FC236}">
                  <a16:creationId xmlns:a16="http://schemas.microsoft.com/office/drawing/2014/main" id="{F22186CC-0F14-4F77-A238-2221E787758E}"/>
                </a:ext>
              </a:extLst>
            </p:cNvPr>
            <p:cNvSpPr>
              <a:spLocks noChangeArrowheads="1"/>
            </p:cNvSpPr>
            <p:nvPr/>
          </p:nvSpPr>
          <p:spPr bwMode="auto">
            <a:xfrm>
              <a:off x="4025" y="1506"/>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6" name="Oval 115">
              <a:extLst>
                <a:ext uri="{FF2B5EF4-FFF2-40B4-BE49-F238E27FC236}">
                  <a16:creationId xmlns:a16="http://schemas.microsoft.com/office/drawing/2014/main" id="{049329F8-3AF2-4050-A76E-4387840CD9FD}"/>
                </a:ext>
              </a:extLst>
            </p:cNvPr>
            <p:cNvSpPr>
              <a:spLocks noChangeArrowheads="1"/>
            </p:cNvSpPr>
            <p:nvPr/>
          </p:nvSpPr>
          <p:spPr bwMode="auto">
            <a:xfrm>
              <a:off x="4072" y="1506"/>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7" name="Rectangle 116">
              <a:extLst>
                <a:ext uri="{FF2B5EF4-FFF2-40B4-BE49-F238E27FC236}">
                  <a16:creationId xmlns:a16="http://schemas.microsoft.com/office/drawing/2014/main" id="{E1E9B613-E69E-492F-B04D-0292459939C8}"/>
                </a:ext>
              </a:extLst>
            </p:cNvPr>
            <p:cNvSpPr>
              <a:spLocks noChangeArrowheads="1"/>
            </p:cNvSpPr>
            <p:nvPr/>
          </p:nvSpPr>
          <p:spPr bwMode="auto">
            <a:xfrm>
              <a:off x="4118"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8" name="Rectangle 117">
              <a:extLst>
                <a:ext uri="{FF2B5EF4-FFF2-40B4-BE49-F238E27FC236}">
                  <a16:creationId xmlns:a16="http://schemas.microsoft.com/office/drawing/2014/main" id="{168262B2-1D2A-46DD-9550-A37235707A3F}"/>
                </a:ext>
              </a:extLst>
            </p:cNvPr>
            <p:cNvSpPr>
              <a:spLocks noChangeArrowheads="1"/>
            </p:cNvSpPr>
            <p:nvPr/>
          </p:nvSpPr>
          <p:spPr bwMode="auto">
            <a:xfrm>
              <a:off x="4164"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9" name="Oval 118">
              <a:extLst>
                <a:ext uri="{FF2B5EF4-FFF2-40B4-BE49-F238E27FC236}">
                  <a16:creationId xmlns:a16="http://schemas.microsoft.com/office/drawing/2014/main" id="{F1182528-5817-4BFE-B509-6C67EA42005E}"/>
                </a:ext>
              </a:extLst>
            </p:cNvPr>
            <p:cNvSpPr>
              <a:spLocks noChangeArrowheads="1"/>
            </p:cNvSpPr>
            <p:nvPr/>
          </p:nvSpPr>
          <p:spPr bwMode="auto">
            <a:xfrm>
              <a:off x="4210" y="1506"/>
              <a:ext cx="33"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0" name="Rectangle 119">
              <a:extLst>
                <a:ext uri="{FF2B5EF4-FFF2-40B4-BE49-F238E27FC236}">
                  <a16:creationId xmlns:a16="http://schemas.microsoft.com/office/drawing/2014/main" id="{4E002FE8-5717-4493-90FE-65CA26F93D9F}"/>
                </a:ext>
              </a:extLst>
            </p:cNvPr>
            <p:cNvSpPr>
              <a:spLocks noChangeArrowheads="1"/>
            </p:cNvSpPr>
            <p:nvPr/>
          </p:nvSpPr>
          <p:spPr bwMode="auto">
            <a:xfrm>
              <a:off x="4257"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1" name="Rectangle 120">
              <a:extLst>
                <a:ext uri="{FF2B5EF4-FFF2-40B4-BE49-F238E27FC236}">
                  <a16:creationId xmlns:a16="http://schemas.microsoft.com/office/drawing/2014/main" id="{68D3BB54-B967-4037-8E64-7B60C7ABFFD3}"/>
                </a:ext>
              </a:extLst>
            </p:cNvPr>
            <p:cNvSpPr>
              <a:spLocks noChangeArrowheads="1"/>
            </p:cNvSpPr>
            <p:nvPr/>
          </p:nvSpPr>
          <p:spPr bwMode="auto">
            <a:xfrm>
              <a:off x="3979"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2" name="Oval 121">
              <a:extLst>
                <a:ext uri="{FF2B5EF4-FFF2-40B4-BE49-F238E27FC236}">
                  <a16:creationId xmlns:a16="http://schemas.microsoft.com/office/drawing/2014/main" id="{5CBF914E-27AE-440F-B25A-017B686D1018}"/>
                </a:ext>
              </a:extLst>
            </p:cNvPr>
            <p:cNvSpPr>
              <a:spLocks noChangeArrowheads="1"/>
            </p:cNvSpPr>
            <p:nvPr/>
          </p:nvSpPr>
          <p:spPr bwMode="auto">
            <a:xfrm>
              <a:off x="4025" y="1552"/>
              <a:ext cx="33"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3" name="Rectangle 122">
              <a:extLst>
                <a:ext uri="{FF2B5EF4-FFF2-40B4-BE49-F238E27FC236}">
                  <a16:creationId xmlns:a16="http://schemas.microsoft.com/office/drawing/2014/main" id="{8B120154-5D23-4BE6-B085-A3E1ABCBA5F8}"/>
                </a:ext>
              </a:extLst>
            </p:cNvPr>
            <p:cNvSpPr>
              <a:spLocks noChangeArrowheads="1"/>
            </p:cNvSpPr>
            <p:nvPr/>
          </p:nvSpPr>
          <p:spPr bwMode="auto">
            <a:xfrm>
              <a:off x="4072"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4" name="Oval 123">
              <a:extLst>
                <a:ext uri="{FF2B5EF4-FFF2-40B4-BE49-F238E27FC236}">
                  <a16:creationId xmlns:a16="http://schemas.microsoft.com/office/drawing/2014/main" id="{C2EF61DA-C1B6-4E8D-A9F5-714DAE04A838}"/>
                </a:ext>
              </a:extLst>
            </p:cNvPr>
            <p:cNvSpPr>
              <a:spLocks noChangeArrowheads="1"/>
            </p:cNvSpPr>
            <p:nvPr/>
          </p:nvSpPr>
          <p:spPr bwMode="auto">
            <a:xfrm>
              <a:off x="4118" y="1552"/>
              <a:ext cx="32" cy="3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5" name="Rectangle 124">
              <a:extLst>
                <a:ext uri="{FF2B5EF4-FFF2-40B4-BE49-F238E27FC236}">
                  <a16:creationId xmlns:a16="http://schemas.microsoft.com/office/drawing/2014/main" id="{DFE2B5CA-4BFE-43E6-8696-2AA55B2B6F89}"/>
                </a:ext>
              </a:extLst>
            </p:cNvPr>
            <p:cNvSpPr>
              <a:spLocks noChangeArrowheads="1"/>
            </p:cNvSpPr>
            <p:nvPr/>
          </p:nvSpPr>
          <p:spPr bwMode="auto">
            <a:xfrm>
              <a:off x="4164"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6" name="Rectangle 125">
              <a:extLst>
                <a:ext uri="{FF2B5EF4-FFF2-40B4-BE49-F238E27FC236}">
                  <a16:creationId xmlns:a16="http://schemas.microsoft.com/office/drawing/2014/main" id="{F92EB8CA-937E-438E-8B64-284E46D2C36B}"/>
                </a:ext>
              </a:extLst>
            </p:cNvPr>
            <p:cNvSpPr>
              <a:spLocks noChangeArrowheads="1"/>
            </p:cNvSpPr>
            <p:nvPr/>
          </p:nvSpPr>
          <p:spPr bwMode="auto">
            <a:xfrm>
              <a:off x="4210" y="1552"/>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7" name="Rectangle 126">
              <a:extLst>
                <a:ext uri="{FF2B5EF4-FFF2-40B4-BE49-F238E27FC236}">
                  <a16:creationId xmlns:a16="http://schemas.microsoft.com/office/drawing/2014/main" id="{2D01ED63-B6F5-48F6-BB1B-81ADD81F414C}"/>
                </a:ext>
              </a:extLst>
            </p:cNvPr>
            <p:cNvSpPr>
              <a:spLocks noChangeArrowheads="1"/>
            </p:cNvSpPr>
            <p:nvPr/>
          </p:nvSpPr>
          <p:spPr bwMode="auto">
            <a:xfrm>
              <a:off x="4257"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8" name="Oval 127">
              <a:extLst>
                <a:ext uri="{FF2B5EF4-FFF2-40B4-BE49-F238E27FC236}">
                  <a16:creationId xmlns:a16="http://schemas.microsoft.com/office/drawing/2014/main" id="{3DFB61E4-A435-413D-B851-F7E9ABBB1FFC}"/>
                </a:ext>
              </a:extLst>
            </p:cNvPr>
            <p:cNvSpPr>
              <a:spLocks noChangeArrowheads="1"/>
            </p:cNvSpPr>
            <p:nvPr/>
          </p:nvSpPr>
          <p:spPr bwMode="auto">
            <a:xfrm>
              <a:off x="3979" y="1599"/>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69" name="Rectangle 128">
              <a:extLst>
                <a:ext uri="{FF2B5EF4-FFF2-40B4-BE49-F238E27FC236}">
                  <a16:creationId xmlns:a16="http://schemas.microsoft.com/office/drawing/2014/main" id="{51654B99-0794-48E7-A36F-745A8BE34C07}"/>
                </a:ext>
              </a:extLst>
            </p:cNvPr>
            <p:cNvSpPr>
              <a:spLocks noChangeArrowheads="1"/>
            </p:cNvSpPr>
            <p:nvPr/>
          </p:nvSpPr>
          <p:spPr bwMode="auto">
            <a:xfrm>
              <a:off x="4025" y="1599"/>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0" name="Rectangle 129">
              <a:extLst>
                <a:ext uri="{FF2B5EF4-FFF2-40B4-BE49-F238E27FC236}">
                  <a16:creationId xmlns:a16="http://schemas.microsoft.com/office/drawing/2014/main" id="{6CA94712-3529-4060-822D-7E046BBD28E0}"/>
                </a:ext>
              </a:extLst>
            </p:cNvPr>
            <p:cNvSpPr>
              <a:spLocks noChangeArrowheads="1"/>
            </p:cNvSpPr>
            <p:nvPr/>
          </p:nvSpPr>
          <p:spPr bwMode="auto">
            <a:xfrm>
              <a:off x="4072"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1" name="Rectangle 130">
              <a:extLst>
                <a:ext uri="{FF2B5EF4-FFF2-40B4-BE49-F238E27FC236}">
                  <a16:creationId xmlns:a16="http://schemas.microsoft.com/office/drawing/2014/main" id="{CB480900-7293-4FB0-AAAA-65ACAC6C2628}"/>
                </a:ext>
              </a:extLst>
            </p:cNvPr>
            <p:cNvSpPr>
              <a:spLocks noChangeArrowheads="1"/>
            </p:cNvSpPr>
            <p:nvPr/>
          </p:nvSpPr>
          <p:spPr bwMode="auto">
            <a:xfrm>
              <a:off x="4118"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2" name="Rectangle 131">
              <a:extLst>
                <a:ext uri="{FF2B5EF4-FFF2-40B4-BE49-F238E27FC236}">
                  <a16:creationId xmlns:a16="http://schemas.microsoft.com/office/drawing/2014/main" id="{ADAA28B1-77D2-4D72-AC13-6505BBBE9423}"/>
                </a:ext>
              </a:extLst>
            </p:cNvPr>
            <p:cNvSpPr>
              <a:spLocks noChangeArrowheads="1"/>
            </p:cNvSpPr>
            <p:nvPr/>
          </p:nvSpPr>
          <p:spPr bwMode="auto">
            <a:xfrm>
              <a:off x="4164"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3" name="Oval 132">
              <a:extLst>
                <a:ext uri="{FF2B5EF4-FFF2-40B4-BE49-F238E27FC236}">
                  <a16:creationId xmlns:a16="http://schemas.microsoft.com/office/drawing/2014/main" id="{2F644549-13B3-445F-BCC3-01165F19E65A}"/>
                </a:ext>
              </a:extLst>
            </p:cNvPr>
            <p:cNvSpPr>
              <a:spLocks noChangeArrowheads="1"/>
            </p:cNvSpPr>
            <p:nvPr/>
          </p:nvSpPr>
          <p:spPr bwMode="auto">
            <a:xfrm>
              <a:off x="4210" y="1599"/>
              <a:ext cx="33"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4" name="Rectangle 133">
              <a:extLst>
                <a:ext uri="{FF2B5EF4-FFF2-40B4-BE49-F238E27FC236}">
                  <a16:creationId xmlns:a16="http://schemas.microsoft.com/office/drawing/2014/main" id="{ED43A14D-6E98-4F0F-8F7E-545ADFD129E3}"/>
                </a:ext>
              </a:extLst>
            </p:cNvPr>
            <p:cNvSpPr>
              <a:spLocks noChangeArrowheads="1"/>
            </p:cNvSpPr>
            <p:nvPr/>
          </p:nvSpPr>
          <p:spPr bwMode="auto">
            <a:xfrm>
              <a:off x="4257"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5" name="Rectangle 134">
              <a:extLst>
                <a:ext uri="{FF2B5EF4-FFF2-40B4-BE49-F238E27FC236}">
                  <a16:creationId xmlns:a16="http://schemas.microsoft.com/office/drawing/2014/main" id="{93952784-7CCF-4731-A132-AC6F8A64E165}"/>
                </a:ext>
              </a:extLst>
            </p:cNvPr>
            <p:cNvSpPr>
              <a:spLocks noChangeArrowheads="1"/>
            </p:cNvSpPr>
            <p:nvPr/>
          </p:nvSpPr>
          <p:spPr bwMode="auto">
            <a:xfrm>
              <a:off x="4257" y="1460"/>
              <a:ext cx="32" cy="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6" name="Rectangle 135">
              <a:extLst>
                <a:ext uri="{FF2B5EF4-FFF2-40B4-BE49-F238E27FC236}">
                  <a16:creationId xmlns:a16="http://schemas.microsoft.com/office/drawing/2014/main" id="{CD78A736-D721-42EE-BA75-7832E3308239}"/>
                </a:ext>
              </a:extLst>
            </p:cNvPr>
            <p:cNvSpPr>
              <a:spLocks noChangeArrowheads="1"/>
            </p:cNvSpPr>
            <p:nvPr/>
          </p:nvSpPr>
          <p:spPr bwMode="auto">
            <a:xfrm>
              <a:off x="4257" y="1322"/>
              <a:ext cx="32" cy="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7" name="Rectangle 136">
              <a:extLst>
                <a:ext uri="{FF2B5EF4-FFF2-40B4-BE49-F238E27FC236}">
                  <a16:creationId xmlns:a16="http://schemas.microsoft.com/office/drawing/2014/main" id="{D8497C99-DEBA-4630-BEFD-6C0F312595E4}"/>
                </a:ext>
              </a:extLst>
            </p:cNvPr>
            <p:cNvSpPr>
              <a:spLocks noChangeArrowheads="1"/>
            </p:cNvSpPr>
            <p:nvPr/>
          </p:nvSpPr>
          <p:spPr bwMode="auto">
            <a:xfrm>
              <a:off x="4257" y="1368"/>
              <a:ext cx="32" cy="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78" name="Rectangle 137">
              <a:extLst>
                <a:ext uri="{FF2B5EF4-FFF2-40B4-BE49-F238E27FC236}">
                  <a16:creationId xmlns:a16="http://schemas.microsoft.com/office/drawing/2014/main" id="{190F9FF2-75E2-4F0C-BAB9-126195FAE538}"/>
                </a:ext>
              </a:extLst>
            </p:cNvPr>
            <p:cNvSpPr>
              <a:spLocks noChangeArrowheads="1"/>
            </p:cNvSpPr>
            <p:nvPr/>
          </p:nvSpPr>
          <p:spPr bwMode="auto">
            <a:xfrm>
              <a:off x="4118" y="1322"/>
              <a:ext cx="32" cy="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6C96F101-96B9-4B20-9F2D-C0CD3FACA9F5}"/>
              </a:ext>
              <a:ext uri="{C183D7F6-B498-43B3-948B-1728B52AA6E4}">
                <adec:decorative xmlns:adec="http://schemas.microsoft.com/office/drawing/2017/decorative" val="1"/>
              </a:ext>
            </a:extLst>
          </p:cNvPr>
          <p:cNvGrpSpPr/>
          <p:nvPr/>
        </p:nvGrpSpPr>
        <p:grpSpPr>
          <a:xfrm>
            <a:off x="7333618" y="2267835"/>
            <a:ext cx="377930" cy="376480"/>
            <a:chOff x="2573395" y="3063240"/>
            <a:chExt cx="377930" cy="376480"/>
          </a:xfrm>
        </p:grpSpPr>
        <p:sp>
          <p:nvSpPr>
            <p:cNvPr id="80" name="Oval 229">
              <a:extLst>
                <a:ext uri="{FF2B5EF4-FFF2-40B4-BE49-F238E27FC236}">
                  <a16:creationId xmlns:a16="http://schemas.microsoft.com/office/drawing/2014/main" id="{6DC0E9D5-5943-4005-B4F5-3DC2D2EB8227}"/>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1" name="Oval 230">
              <a:extLst>
                <a:ext uri="{FF2B5EF4-FFF2-40B4-BE49-F238E27FC236}">
                  <a16:creationId xmlns:a16="http://schemas.microsoft.com/office/drawing/2014/main" id="{C3CDDC72-8162-4296-B882-F5E039576B1A}"/>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231">
              <a:extLst>
                <a:ext uri="{FF2B5EF4-FFF2-40B4-BE49-F238E27FC236}">
                  <a16:creationId xmlns:a16="http://schemas.microsoft.com/office/drawing/2014/main" id="{8DBB459F-EFFC-4A19-A52E-3E8D50651ACC}"/>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232">
              <a:extLst>
                <a:ext uri="{FF2B5EF4-FFF2-40B4-BE49-F238E27FC236}">
                  <a16:creationId xmlns:a16="http://schemas.microsoft.com/office/drawing/2014/main" id="{160240DB-55C0-4B63-9E25-ABD54FC02B6B}"/>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4" name="Oval 233">
              <a:extLst>
                <a:ext uri="{FF2B5EF4-FFF2-40B4-BE49-F238E27FC236}">
                  <a16:creationId xmlns:a16="http://schemas.microsoft.com/office/drawing/2014/main" id="{62BCB839-1A53-45D7-BE15-F793548045F8}"/>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5" name="Oval 234">
              <a:extLst>
                <a:ext uri="{FF2B5EF4-FFF2-40B4-BE49-F238E27FC236}">
                  <a16:creationId xmlns:a16="http://schemas.microsoft.com/office/drawing/2014/main" id="{C6BE8083-DA21-49C1-BF3D-A82EF3E83BFF}"/>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235">
              <a:extLst>
                <a:ext uri="{FF2B5EF4-FFF2-40B4-BE49-F238E27FC236}">
                  <a16:creationId xmlns:a16="http://schemas.microsoft.com/office/drawing/2014/main" id="{50B3DAFB-7B58-424B-ABFA-F5993E1543A1}"/>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1" name="Text Placeholder 9">
            <a:extLst>
              <a:ext uri="{FF2B5EF4-FFF2-40B4-BE49-F238E27FC236}">
                <a16:creationId xmlns:a16="http://schemas.microsoft.com/office/drawing/2014/main" id="{26054F9B-6428-4A05-9401-B569F69C87CD}"/>
              </a:ext>
              <a:ext uri="{C183D7F6-B498-43B3-948B-1728B52AA6E4}">
                <adec:decorative xmlns:adec="http://schemas.microsoft.com/office/drawing/2017/decorative" val="1"/>
              </a:ext>
            </a:extLst>
          </p:cNvPr>
          <p:cNvSpPr txBox="1">
            <a:spLocks/>
          </p:cNvSpPr>
          <p:nvPr/>
        </p:nvSpPr>
        <p:spPr>
          <a:xfrm>
            <a:off x="7978883" y="3125700"/>
            <a:ext cx="3383280" cy="44460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0" marR="0" indent="0" algn="l" defTabSz="932742" rtl="0" eaLnBrk="1" fontAlgn="auto" latinLnBrk="0" hangingPunct="1">
              <a:lnSpc>
                <a:spcPts val="1800"/>
              </a:lnSpc>
              <a:spcBef>
                <a:spcPts val="0"/>
              </a:spcBef>
              <a:spcAft>
                <a:spcPts val="0"/>
              </a:spcAft>
              <a:buClrTx/>
              <a:buSzPct val="90000"/>
              <a:buFontTx/>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0C0"/>
                </a:solidFill>
                <a:effectLst/>
                <a:uLnTx/>
                <a:uFillTx/>
                <a:latin typeface="Segoe UI Semibold" panose="020B0702040204020203" pitchFamily="34" charset="0"/>
                <a:ea typeface="Segoe UI Semibold" charset="0"/>
                <a:cs typeface="Segoe UI Semibold" panose="020B0702040204020203" pitchFamily="34" charset="0"/>
              </a:rPr>
              <a:t>Incremental </a:t>
            </a: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Segoe UI Semibold" charset="0"/>
                <a:cs typeface="Segoe UI Semibold" panose="020B0702040204020203" pitchFamily="34" charset="0"/>
              </a:rPr>
              <a:t>customer Azure + Intel optimized solution usage (ACR) of $10M</a:t>
            </a:r>
          </a:p>
        </p:txBody>
      </p:sp>
      <p:pic>
        <p:nvPicPr>
          <p:cNvPr id="102" name="Picture 101">
            <a:extLst>
              <a:ext uri="{FF2B5EF4-FFF2-40B4-BE49-F238E27FC236}">
                <a16:creationId xmlns:a16="http://schemas.microsoft.com/office/drawing/2014/main" id="{427DC0FD-C62C-40AB-A6D9-2766F0AB86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8776764">
            <a:off x="7320178" y="3061021"/>
            <a:ext cx="456444" cy="457200"/>
          </a:xfrm>
          <a:prstGeom prst="rect">
            <a:avLst/>
          </a:prstGeom>
        </p:spPr>
      </p:pic>
      <p:sp>
        <p:nvSpPr>
          <p:cNvPr id="103" name="TextBox 102">
            <a:extLst>
              <a:ext uri="{FF2B5EF4-FFF2-40B4-BE49-F238E27FC236}">
                <a16:creationId xmlns:a16="http://schemas.microsoft.com/office/drawing/2014/main" id="{B4406911-8E37-49D1-BB45-E8E978C286D7}"/>
              </a:ext>
            </a:extLst>
          </p:cNvPr>
          <p:cNvSpPr txBox="1"/>
          <p:nvPr/>
        </p:nvSpPr>
        <p:spPr>
          <a:xfrm>
            <a:off x="309111" y="1529006"/>
            <a:ext cx="6025205" cy="3847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900" b="1"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HAP Program Activities dedicated to ISVs  </a:t>
            </a:r>
          </a:p>
        </p:txBody>
      </p:sp>
      <p:sp>
        <p:nvSpPr>
          <p:cNvPr id="12" name="Rectangle 11">
            <a:extLst>
              <a:ext uri="{FF2B5EF4-FFF2-40B4-BE49-F238E27FC236}">
                <a16:creationId xmlns:a16="http://schemas.microsoft.com/office/drawing/2014/main" id="{712B432D-63AB-4DDC-A441-DB0712E8B26E}"/>
              </a:ext>
              <a:ext uri="{C183D7F6-B498-43B3-948B-1728B52AA6E4}">
                <adec:decorative xmlns:adec="http://schemas.microsoft.com/office/drawing/2017/decorative" val="1"/>
              </a:ext>
            </a:extLst>
          </p:cNvPr>
          <p:cNvSpPr/>
          <p:nvPr/>
        </p:nvSpPr>
        <p:spPr>
          <a:xfrm>
            <a:off x="4127043" y="2071395"/>
            <a:ext cx="2560701" cy="305891"/>
          </a:xfrm>
          <a:prstGeom prst="rect">
            <a:avLst/>
          </a:prstGeom>
          <a:noFill/>
          <a:ln w="10795" cap="flat" cmpd="sng" algn="ctr">
            <a:solidFill>
              <a:schemeClr val="tx2"/>
            </a:solid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Segoe UI Body"/>
                <a:ea typeface="+mj-ea"/>
                <a:cs typeface="+mj-cs"/>
              </a:rPr>
              <a:t>GTM</a:t>
            </a:r>
            <a:r>
              <a:rPr kumimoji="0" lang="en-US" sz="1400" b="0" i="0" u="none" strike="noStrike" kern="0" cap="none" spc="0" normalizeH="0" baseline="0" noProof="0">
                <a:ln>
                  <a:noFill/>
                </a:ln>
                <a:solidFill>
                  <a:sysClr val="windowText" lastClr="000000"/>
                </a:solidFill>
                <a:effectLst/>
                <a:uLnTx/>
                <a:uFillTx/>
                <a:latin typeface="Segoe UI"/>
                <a:ea typeface="+mj-ea"/>
                <a:cs typeface="+mj-cs"/>
              </a:rPr>
              <a:t>  </a:t>
            </a:r>
          </a:p>
        </p:txBody>
      </p:sp>
      <p:sp>
        <p:nvSpPr>
          <p:cNvPr id="14" name="Rectangle 13">
            <a:extLst>
              <a:ext uri="{FF2B5EF4-FFF2-40B4-BE49-F238E27FC236}">
                <a16:creationId xmlns:a16="http://schemas.microsoft.com/office/drawing/2014/main" id="{3334216C-4F4C-4F3F-909D-AE86A4BA2997}"/>
              </a:ext>
              <a:ext uri="{C183D7F6-B498-43B3-948B-1728B52AA6E4}">
                <adec:decorative xmlns:adec="http://schemas.microsoft.com/office/drawing/2017/decorative" val="1"/>
              </a:ext>
            </a:extLst>
          </p:cNvPr>
          <p:cNvSpPr/>
          <p:nvPr/>
        </p:nvSpPr>
        <p:spPr bwMode="auto">
          <a:xfrm>
            <a:off x="4144104" y="2398074"/>
            <a:ext cx="2563207" cy="755597"/>
          </a:xfrm>
          <a:prstGeom prst="rect">
            <a:avLst/>
          </a:prstGeom>
          <a:noFill/>
          <a:ln w="9525" cap="flat" cmpd="sng" algn="ctr">
            <a:solidFill>
              <a:schemeClr val="tx2"/>
            </a:solidFill>
            <a:prstDash val="dash"/>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j-ea"/>
                <a:cs typeface="+mj-cs"/>
              </a:rPr>
              <a:t>Provide and received feedback from Partners and Customers.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j-ea"/>
              <a:cs typeface="+mj-cs"/>
            </a:endParaRPr>
          </a:p>
        </p:txBody>
      </p:sp>
      <p:sp>
        <p:nvSpPr>
          <p:cNvPr id="16" name="Rectangle 15">
            <a:extLst>
              <a:ext uri="{FF2B5EF4-FFF2-40B4-BE49-F238E27FC236}">
                <a16:creationId xmlns:a16="http://schemas.microsoft.com/office/drawing/2014/main" id="{EB25EAFA-A505-4B4A-A47D-980DB2AE93F0}"/>
              </a:ext>
              <a:ext uri="{C183D7F6-B498-43B3-948B-1728B52AA6E4}">
                <adec:decorative xmlns:adec="http://schemas.microsoft.com/office/drawing/2017/decorative" val="1"/>
              </a:ext>
            </a:extLst>
          </p:cNvPr>
          <p:cNvSpPr/>
          <p:nvPr/>
        </p:nvSpPr>
        <p:spPr>
          <a:xfrm>
            <a:off x="374495" y="2071396"/>
            <a:ext cx="3675804" cy="297178"/>
          </a:xfrm>
          <a:prstGeom prst="rect">
            <a:avLst/>
          </a:prstGeom>
          <a:noFill/>
          <a:ln w="10795" cap="flat" cmpd="sng" algn="ctr">
            <a:solidFill>
              <a:schemeClr val="tx2"/>
            </a:solid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Body"/>
                <a:ea typeface="+mj-ea"/>
                <a:cs typeface="+mj-cs"/>
              </a:rPr>
              <a:t>Enablement</a:t>
            </a:r>
            <a:endParaRPr kumimoji="0" lang="en-US" sz="1400" b="0" i="0" u="none" strike="noStrike" kern="0" cap="none" spc="0" normalizeH="0" baseline="0" noProof="0" dirty="0">
              <a:ln>
                <a:noFill/>
              </a:ln>
              <a:solidFill>
                <a:sysClr val="windowText" lastClr="000000"/>
              </a:solidFill>
              <a:effectLst/>
              <a:uLnTx/>
              <a:uFillTx/>
              <a:latin typeface="Segoe UI Body"/>
              <a:ea typeface="+mj-ea"/>
              <a:cs typeface="+mj-cs"/>
            </a:endParaRPr>
          </a:p>
        </p:txBody>
      </p:sp>
      <p:sp>
        <p:nvSpPr>
          <p:cNvPr id="17" name="Rectangle 16">
            <a:extLst>
              <a:ext uri="{FF2B5EF4-FFF2-40B4-BE49-F238E27FC236}">
                <a16:creationId xmlns:a16="http://schemas.microsoft.com/office/drawing/2014/main" id="{E5C51454-5AB3-478E-9B05-0D7690CAE726}"/>
              </a:ext>
              <a:ext uri="{C183D7F6-B498-43B3-948B-1728B52AA6E4}">
                <adec:decorative xmlns:adec="http://schemas.microsoft.com/office/drawing/2017/decorative" val="1"/>
              </a:ext>
            </a:extLst>
          </p:cNvPr>
          <p:cNvSpPr/>
          <p:nvPr/>
        </p:nvSpPr>
        <p:spPr bwMode="auto">
          <a:xfrm>
            <a:off x="374792" y="2398075"/>
            <a:ext cx="3675802" cy="755598"/>
          </a:xfrm>
          <a:prstGeom prst="rect">
            <a:avLst/>
          </a:prstGeom>
          <a:noFill/>
          <a:ln w="9525" cap="flat" cmpd="sng" algn="ctr">
            <a:solidFill>
              <a:schemeClr val="tx2"/>
            </a:solidFill>
            <a:prstDash val="dash"/>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j-ea"/>
                <a:cs typeface="+mj-cs"/>
              </a:rPr>
              <a:t>Develop our Partners technical skill and help them build a compelling Hybrid Offering to GTM.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Segoe UI"/>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j-ea"/>
              <a:cs typeface="+mj-cs"/>
            </a:endParaRPr>
          </a:p>
        </p:txBody>
      </p:sp>
      <p:sp>
        <p:nvSpPr>
          <p:cNvPr id="87" name="TextBox 86">
            <a:extLst>
              <a:ext uri="{FF2B5EF4-FFF2-40B4-BE49-F238E27FC236}">
                <a16:creationId xmlns:a16="http://schemas.microsoft.com/office/drawing/2014/main" id="{AF5AB617-1BED-40B2-A03C-326308093810}"/>
              </a:ext>
              <a:ext uri="{C183D7F6-B498-43B3-948B-1728B52AA6E4}">
                <adec:decorative xmlns:adec="http://schemas.microsoft.com/office/drawing/2017/decorative" val="1"/>
              </a:ext>
            </a:extLst>
          </p:cNvPr>
          <p:cNvSpPr txBox="1"/>
          <p:nvPr/>
        </p:nvSpPr>
        <p:spPr>
          <a:xfrm>
            <a:off x="376258" y="4260443"/>
            <a:ext cx="6331053" cy="1200329"/>
          </a:xfrm>
          <a:prstGeom prst="rect">
            <a:avLst/>
          </a:prstGeom>
          <a:noFill/>
          <a:ln>
            <a:solidFill>
              <a:schemeClr val="bg1">
                <a:lumMod val="95000"/>
              </a:schemeClr>
            </a:solidFill>
          </a:ln>
        </p:spPr>
        <p:txBody>
          <a:bodyPr wrap="square">
            <a:spAutoFit/>
          </a:bodyPr>
          <a:lstStyle/>
          <a:p>
            <a:pPr marL="285750" marR="18288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Partner must have a product that interoperates with the Azure Stack family in a specific vertical. </a:t>
            </a:r>
          </a:p>
          <a:p>
            <a:pPr marL="285750" marR="18288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Must have identified &gt;3 customers opportunity for ISV solution on Microsoft Stack Platform.</a:t>
            </a:r>
          </a:p>
          <a:p>
            <a:pPr marL="285750" marR="18288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Size of opportunity identified &gt;1M ACR are eligible for up to $50K in funding for ISV services. </a:t>
            </a:r>
          </a:p>
        </p:txBody>
      </p:sp>
      <p:graphicFrame>
        <p:nvGraphicFramePr>
          <p:cNvPr id="3" name="Table 2">
            <a:extLst>
              <a:ext uri="{FF2B5EF4-FFF2-40B4-BE49-F238E27FC236}">
                <a16:creationId xmlns:a16="http://schemas.microsoft.com/office/drawing/2014/main" id="{BC3ECEAA-3910-454D-A549-647D9B600C77}"/>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504290919"/>
              </p:ext>
            </p:extLst>
          </p:nvPr>
        </p:nvGraphicFramePr>
        <p:xfrm>
          <a:off x="354407" y="3788795"/>
          <a:ext cx="6331054" cy="280148"/>
        </p:xfrm>
        <a:graphic>
          <a:graphicData uri="http://schemas.openxmlformats.org/drawingml/2006/table">
            <a:tbl>
              <a:tblPr firstRow="1" firstCol="1">
                <a:tableStyleId>{5C22544A-7EE6-4342-B048-85BDC9FD1C3A}</a:tableStyleId>
              </a:tblPr>
              <a:tblGrid>
                <a:gridCol w="1150847">
                  <a:extLst>
                    <a:ext uri="{9D8B030D-6E8A-4147-A177-3AD203B41FA5}">
                      <a16:colId xmlns:a16="http://schemas.microsoft.com/office/drawing/2014/main" val="4167290555"/>
                    </a:ext>
                  </a:extLst>
                </a:gridCol>
                <a:gridCol w="1371600">
                  <a:extLst>
                    <a:ext uri="{9D8B030D-6E8A-4147-A177-3AD203B41FA5}">
                      <a16:colId xmlns:a16="http://schemas.microsoft.com/office/drawing/2014/main" val="3170138042"/>
                    </a:ext>
                  </a:extLst>
                </a:gridCol>
                <a:gridCol w="816429">
                  <a:extLst>
                    <a:ext uri="{9D8B030D-6E8A-4147-A177-3AD203B41FA5}">
                      <a16:colId xmlns:a16="http://schemas.microsoft.com/office/drawing/2014/main" val="2361885708"/>
                    </a:ext>
                  </a:extLst>
                </a:gridCol>
                <a:gridCol w="762000">
                  <a:extLst>
                    <a:ext uri="{9D8B030D-6E8A-4147-A177-3AD203B41FA5}">
                      <a16:colId xmlns:a16="http://schemas.microsoft.com/office/drawing/2014/main" val="2544449962"/>
                    </a:ext>
                  </a:extLst>
                </a:gridCol>
                <a:gridCol w="789214">
                  <a:extLst>
                    <a:ext uri="{9D8B030D-6E8A-4147-A177-3AD203B41FA5}">
                      <a16:colId xmlns:a16="http://schemas.microsoft.com/office/drawing/2014/main" val="808155380"/>
                    </a:ext>
                  </a:extLst>
                </a:gridCol>
                <a:gridCol w="1440964">
                  <a:extLst>
                    <a:ext uri="{9D8B030D-6E8A-4147-A177-3AD203B41FA5}">
                      <a16:colId xmlns:a16="http://schemas.microsoft.com/office/drawing/2014/main" val="2881774821"/>
                    </a:ext>
                  </a:extLst>
                </a:gridCol>
              </a:tblGrid>
              <a:tr h="280148">
                <a:tc>
                  <a:txBody>
                    <a:bodyPr/>
                    <a:lstStyle/>
                    <a:p>
                      <a:pPr marL="347472" marR="91440" indent="-347472" algn="l" fontAlgn="t">
                        <a:spcBef>
                          <a:spcPts val="200"/>
                        </a:spcBef>
                        <a:spcAft>
                          <a:spcPts val="0"/>
                        </a:spcAft>
                        <a:buClr>
                          <a:srgbClr val="00B050"/>
                        </a:buClr>
                        <a:buSzPts val="1000"/>
                        <a:buFont typeface="Wingdings" panose="05000000000000000000" pitchFamily="2" charset="2"/>
                        <a:buChar char="ü"/>
                        <a:tabLst>
                          <a:tab pos="457200" algn="l"/>
                        </a:tabLst>
                      </a:pPr>
                      <a:r>
                        <a:rPr lang="en-US" sz="1000" b="1" u="none" strike="noStrike">
                          <a:solidFill>
                            <a:schemeClr val="tx1"/>
                          </a:solidFill>
                          <a:effectLst/>
                          <a:latin typeface="+mn-lt"/>
                        </a:rPr>
                        <a:t>Strategic </a:t>
                      </a:r>
                      <a:endParaRPr lang="en-US" sz="1000" b="1" i="0" u="none" strike="noStrike">
                        <a:solidFill>
                          <a:schemeClr val="tx1"/>
                        </a:solidFill>
                        <a:effectLst/>
                        <a:latin typeface="+mn-lt"/>
                      </a:endParaRPr>
                    </a:p>
                  </a:txBody>
                  <a:tcPr marL="4763" marR="4763" marT="476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347472" marR="91440" indent="-347472" algn="l" fontAlgn="t">
                        <a:spcBef>
                          <a:spcPts val="200"/>
                        </a:spcBef>
                        <a:spcAft>
                          <a:spcPts val="0"/>
                        </a:spcAft>
                        <a:buClr>
                          <a:srgbClr val="00B050"/>
                        </a:buClr>
                        <a:buSzPts val="1000"/>
                        <a:buFont typeface="Wingdings" panose="05000000000000000000" pitchFamily="2" charset="2"/>
                        <a:buChar char="ü"/>
                        <a:tabLst>
                          <a:tab pos="457200" algn="l"/>
                        </a:tabLst>
                      </a:pPr>
                      <a:r>
                        <a:rPr lang="en-US" sz="1000" b="1" i="0" u="none" strike="noStrike" dirty="0">
                          <a:solidFill>
                            <a:schemeClr val="tx1"/>
                          </a:solidFill>
                          <a:effectLst/>
                          <a:latin typeface="+mn-lt"/>
                        </a:rPr>
                        <a:t>Manufacturing </a:t>
                      </a:r>
                    </a:p>
                  </a:txBody>
                  <a:tcPr marL="4763" marR="4763" marT="476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347472" marR="91440" indent="-347472" algn="l" fontAlgn="t">
                        <a:spcBef>
                          <a:spcPts val="200"/>
                        </a:spcBef>
                        <a:spcAft>
                          <a:spcPts val="0"/>
                        </a:spcAft>
                        <a:buClr>
                          <a:srgbClr val="00B050"/>
                        </a:buClr>
                        <a:buSzPts val="1000"/>
                        <a:buFont typeface="Wingdings" panose="05000000000000000000" pitchFamily="2" charset="2"/>
                        <a:buChar char="ü"/>
                        <a:tabLst>
                          <a:tab pos="457200" algn="l"/>
                        </a:tabLst>
                      </a:pPr>
                      <a:r>
                        <a:rPr lang="en-US" sz="1000" b="1" i="0" u="none" strike="noStrike">
                          <a:solidFill>
                            <a:schemeClr val="tx1"/>
                          </a:solidFill>
                          <a:effectLst/>
                          <a:latin typeface="+mn-lt"/>
                        </a:rPr>
                        <a:t>HLS </a:t>
                      </a:r>
                    </a:p>
                  </a:txBody>
                  <a:tcPr marL="4763" marR="4763" marT="476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347472" marR="91440" indent="-347472" algn="l" fontAlgn="t">
                        <a:spcBef>
                          <a:spcPts val="200"/>
                        </a:spcBef>
                        <a:spcAft>
                          <a:spcPts val="0"/>
                        </a:spcAft>
                        <a:buClr>
                          <a:srgbClr val="00B050"/>
                        </a:buClr>
                        <a:buSzPts val="1000"/>
                        <a:buFont typeface="Wingdings" panose="05000000000000000000" pitchFamily="2" charset="2"/>
                        <a:buChar char="ü"/>
                        <a:tabLst>
                          <a:tab pos="457200" algn="l"/>
                        </a:tabLst>
                      </a:pPr>
                      <a:r>
                        <a:rPr lang="en-US" sz="1000" b="1" i="0" u="none" strike="noStrike">
                          <a:solidFill>
                            <a:schemeClr val="tx1"/>
                          </a:solidFill>
                          <a:effectLst/>
                          <a:latin typeface="+mn-lt"/>
                        </a:rPr>
                        <a:t>FSI </a:t>
                      </a:r>
                    </a:p>
                  </a:txBody>
                  <a:tcPr marL="4763" marR="4763" marT="476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347472" marR="91440" indent="-347472" algn="l" fontAlgn="t">
                        <a:spcBef>
                          <a:spcPts val="200"/>
                        </a:spcBef>
                        <a:spcAft>
                          <a:spcPts val="0"/>
                        </a:spcAft>
                        <a:buClr>
                          <a:srgbClr val="00B050"/>
                        </a:buClr>
                        <a:buSzPts val="1000"/>
                        <a:buFont typeface="Wingdings" panose="05000000000000000000" pitchFamily="2" charset="2"/>
                        <a:buChar char="ü"/>
                        <a:tabLst>
                          <a:tab pos="457200" algn="l"/>
                        </a:tabLst>
                      </a:pPr>
                      <a:r>
                        <a:rPr lang="en-US" sz="1000" b="1" i="0" u="none" strike="noStrike">
                          <a:solidFill>
                            <a:schemeClr val="tx1"/>
                          </a:solidFill>
                          <a:effectLst/>
                          <a:latin typeface="+mn-lt"/>
                        </a:rPr>
                        <a:t>Gov </a:t>
                      </a:r>
                    </a:p>
                  </a:txBody>
                  <a:tcPr marL="4763" marR="4763" marT="476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347472" marR="91440" indent="-347472" algn="l" fontAlgn="t">
                        <a:spcBef>
                          <a:spcPts val="200"/>
                        </a:spcBef>
                        <a:spcAft>
                          <a:spcPts val="0"/>
                        </a:spcAft>
                        <a:buClr>
                          <a:srgbClr val="00B050"/>
                        </a:buClr>
                        <a:buSzPts val="1000"/>
                        <a:buFont typeface="Wingdings" panose="05000000000000000000" pitchFamily="2" charset="2"/>
                        <a:buChar char="ü"/>
                        <a:tabLst>
                          <a:tab pos="457200" algn="l"/>
                        </a:tabLst>
                      </a:pPr>
                      <a:r>
                        <a:rPr lang="en-US" sz="1000" b="1" i="0" u="none" strike="noStrike" dirty="0">
                          <a:solidFill>
                            <a:schemeClr val="tx1"/>
                          </a:solidFill>
                          <a:effectLst/>
                          <a:latin typeface="+mn-lt"/>
                        </a:rPr>
                        <a:t>Telco </a:t>
                      </a:r>
                    </a:p>
                  </a:txBody>
                  <a:tcPr marL="4763" marR="4763" marT="476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27319908"/>
                  </a:ext>
                </a:extLst>
              </a:tr>
            </a:tbl>
          </a:graphicData>
        </a:graphic>
      </p:graphicFrame>
      <p:sp>
        <p:nvSpPr>
          <p:cNvPr id="2" name="TextBox 1">
            <a:extLst>
              <a:ext uri="{FF2B5EF4-FFF2-40B4-BE49-F238E27FC236}">
                <a16:creationId xmlns:a16="http://schemas.microsoft.com/office/drawing/2014/main" id="{6BC7F88C-1B2F-4C9E-B32C-029FB1942B7C}"/>
              </a:ext>
              <a:ext uri="{C183D7F6-B498-43B3-948B-1728B52AA6E4}">
                <adec:decorative xmlns:adec="http://schemas.microsoft.com/office/drawing/2017/decorative" val="1"/>
              </a:ext>
            </a:extLst>
          </p:cNvPr>
          <p:cNvSpPr txBox="1"/>
          <p:nvPr/>
        </p:nvSpPr>
        <p:spPr>
          <a:xfrm>
            <a:off x="7325960" y="1533624"/>
            <a:ext cx="2810802" cy="3847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900" b="1"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HAP Goals </a:t>
            </a:r>
          </a:p>
        </p:txBody>
      </p:sp>
      <p:sp>
        <p:nvSpPr>
          <p:cNvPr id="7" name="TextBox 6">
            <a:extLst>
              <a:ext uri="{FF2B5EF4-FFF2-40B4-BE49-F238E27FC236}">
                <a16:creationId xmlns:a16="http://schemas.microsoft.com/office/drawing/2014/main" id="{050CAF36-91AC-4589-AC9F-C70F441647F5}"/>
              </a:ext>
              <a:ext uri="{C183D7F6-B498-43B3-948B-1728B52AA6E4}">
                <adec:decorative xmlns:adec="http://schemas.microsoft.com/office/drawing/2017/decorative" val="1"/>
              </a:ext>
            </a:extLst>
          </p:cNvPr>
          <p:cNvSpPr txBox="1"/>
          <p:nvPr/>
        </p:nvSpPr>
        <p:spPr>
          <a:xfrm>
            <a:off x="4372439" y="2153511"/>
            <a:ext cx="1575768" cy="215444"/>
          </a:xfrm>
          <a:prstGeom prst="rect">
            <a:avLst/>
          </a:prstGeom>
          <a:noFill/>
        </p:spPr>
        <p:txBody>
          <a:bodyPr wrap="square" lIns="0" tIns="0" rIns="0" bIns="0" rtlCol="0">
            <a:spAutoFit/>
          </a:bodyPr>
          <a:lstStyle/>
          <a:p>
            <a:pPr algn="ctr"/>
            <a:r>
              <a:rPr lang="en-US" sz="1400" dirty="0">
                <a:solidFill>
                  <a:schemeClr val="bg1"/>
                </a:solidFill>
              </a:rPr>
              <a:t>GTM</a:t>
            </a:r>
          </a:p>
        </p:txBody>
      </p:sp>
      <p:sp>
        <p:nvSpPr>
          <p:cNvPr id="88" name="TextBox 87">
            <a:extLst>
              <a:ext uri="{FF2B5EF4-FFF2-40B4-BE49-F238E27FC236}">
                <a16:creationId xmlns:a16="http://schemas.microsoft.com/office/drawing/2014/main" id="{0F2E59B3-56BA-4B21-B3EB-CF2B7F435398}"/>
              </a:ext>
              <a:ext uri="{C183D7F6-B498-43B3-948B-1728B52AA6E4}">
                <adec:decorative xmlns:adec="http://schemas.microsoft.com/office/drawing/2017/decorative" val="1"/>
              </a:ext>
            </a:extLst>
          </p:cNvPr>
          <p:cNvSpPr txBox="1"/>
          <p:nvPr/>
        </p:nvSpPr>
        <p:spPr>
          <a:xfrm flipH="1">
            <a:off x="3519934" y="6346107"/>
            <a:ext cx="5211427" cy="430887"/>
          </a:xfrm>
          <a:prstGeom prst="rect">
            <a:avLst/>
          </a:prstGeom>
          <a:noFill/>
        </p:spPr>
        <p:txBody>
          <a:bodyPr wrap="square" lIns="0" tIns="0" rIns="0" bIns="0" rtlCol="0">
            <a:spAutoFit/>
          </a:bodyPr>
          <a:lstStyle/>
          <a:p>
            <a:pPr algn="ctr"/>
            <a:r>
              <a:rPr lang="en-US" sz="1400" dirty="0">
                <a:solidFill>
                  <a:schemeClr val="bg1"/>
                </a:solidFill>
              </a:rPr>
              <a:t>To learn more contact us </a:t>
            </a:r>
            <a:r>
              <a:rPr lang="en-US" sz="1400" dirty="0">
                <a:solidFill>
                  <a:schemeClr val="bg1"/>
                </a:solidFill>
                <a:hlinkClick r:id="rId4">
                  <a:extLst>
                    <a:ext uri="{A12FA001-AC4F-418D-AE19-62706E023703}">
                      <ahyp:hlinkClr xmlns:ahyp="http://schemas.microsoft.com/office/drawing/2018/hyperlinkcolor" val="tx"/>
                    </a:ext>
                  </a:extLst>
                </a:hlinkClick>
              </a:rPr>
              <a:t>aspartnerprogram@microsoft.com</a:t>
            </a:r>
            <a:endParaRPr lang="en-US" sz="1400" dirty="0">
              <a:solidFill>
                <a:schemeClr val="bg1"/>
              </a:solidFill>
            </a:endParaRPr>
          </a:p>
          <a:p>
            <a:pPr algn="l"/>
            <a:endParaRPr lang="en-US" sz="1400" dirty="0" err="1">
              <a:solidFill>
                <a:schemeClr val="bg1"/>
              </a:solidFill>
            </a:endParaRPr>
          </a:p>
        </p:txBody>
      </p:sp>
      <p:sp>
        <p:nvSpPr>
          <p:cNvPr id="89" name="TextBox 88">
            <a:extLst>
              <a:ext uri="{FF2B5EF4-FFF2-40B4-BE49-F238E27FC236}">
                <a16:creationId xmlns:a16="http://schemas.microsoft.com/office/drawing/2014/main" id="{859A6D21-9AF1-4BCD-BF11-00BFFA2ADA39}"/>
              </a:ext>
            </a:extLst>
          </p:cNvPr>
          <p:cNvSpPr txBox="1"/>
          <p:nvPr/>
        </p:nvSpPr>
        <p:spPr>
          <a:xfrm>
            <a:off x="188275" y="3291697"/>
            <a:ext cx="6738382" cy="384721"/>
          </a:xfrm>
          <a:prstGeom prst="rect">
            <a:avLst/>
          </a:prstGeom>
          <a:noFill/>
        </p:spPr>
        <p:txBody>
          <a:bodyPr wrap="square">
            <a:spAutoFit/>
          </a:bodyPr>
          <a:lstStyle/>
          <a:p>
            <a:pPr marL="91440" marR="0" algn="l" fontAlgn="t">
              <a:spcBef>
                <a:spcPts val="400"/>
              </a:spcBef>
              <a:spcAft>
                <a:spcPts val="400"/>
              </a:spcAft>
            </a:pPr>
            <a:r>
              <a:rPr lang="en-US" sz="1900" u="none" strike="noStrike" dirty="0">
                <a:solidFill>
                  <a:schemeClr val="bg1"/>
                </a:solidFill>
                <a:effectLst/>
                <a:latin typeface="Segoe UI Semibold" panose="020B0702040204020203" pitchFamily="34" charset="0"/>
                <a:cs typeface="Segoe UI Semibold" panose="020B0702040204020203" pitchFamily="34" charset="0"/>
              </a:rPr>
              <a:t>ISV Eligibility &amp; Funding </a:t>
            </a:r>
            <a:endParaRPr lang="en-US" sz="1900" b="0" i="0" u="none" strike="noStrike" dirty="0">
              <a:solidFill>
                <a:schemeClr val="bg1"/>
              </a:solidFill>
              <a:effectLst/>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9077825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FA32-B24D-4205-9895-187191291375}"/>
              </a:ext>
            </a:extLst>
          </p:cNvPr>
          <p:cNvSpPr>
            <a:spLocks noGrp="1"/>
          </p:cNvSpPr>
          <p:nvPr>
            <p:ph type="title"/>
          </p:nvPr>
        </p:nvSpPr>
        <p:spPr/>
        <p:txBody>
          <a:bodyPr/>
          <a:lstStyle/>
          <a:p>
            <a:r>
              <a:rPr lang="en-US" dirty="0">
                <a:solidFill>
                  <a:schemeClr val="bg1"/>
                </a:solidFill>
              </a:rPr>
              <a:t>Next steps</a:t>
            </a:r>
          </a:p>
        </p:txBody>
      </p:sp>
      <p:sp>
        <p:nvSpPr>
          <p:cNvPr id="4" name="TextBox 3">
            <a:extLst>
              <a:ext uri="{FF2B5EF4-FFF2-40B4-BE49-F238E27FC236}">
                <a16:creationId xmlns:a16="http://schemas.microsoft.com/office/drawing/2014/main" id="{546ADC51-8D17-4C6B-801B-5736FD860A33}"/>
              </a:ext>
            </a:extLst>
          </p:cNvPr>
          <p:cNvSpPr txBox="1"/>
          <p:nvPr/>
        </p:nvSpPr>
        <p:spPr>
          <a:xfrm>
            <a:off x="588263" y="1667560"/>
            <a:ext cx="5507737" cy="5078313"/>
          </a:xfrm>
          <a:prstGeom prst="rect">
            <a:avLst/>
          </a:prstGeom>
          <a:noFill/>
        </p:spPr>
        <p:txBody>
          <a:bodyPr wrap="square">
            <a:spAutoFit/>
          </a:bodyPr>
          <a:lstStyle/>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FFFFFF"/>
                </a:solidFill>
                <a:latin typeface="Segoe UI"/>
                <a:cs typeface="Segoe UI Semibold" panose="020B0702040204020203" pitchFamily="34" charset="0"/>
                <a:sym typeface="Arial"/>
              </a:rPr>
              <a:t>Determine where Azure Arc and Azure Stack HCI fit in your practice as new sources of revenue</a:t>
            </a:r>
            <a:endParaRPr kumimoji="0" lang="en-US" sz="18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sym typeface="Arial"/>
            </a:endParaRPr>
          </a:p>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kern="0" dirty="0">
              <a:solidFill>
                <a:srgbClr val="FFFFFF"/>
              </a:solidFill>
              <a:latin typeface="Segoe UI"/>
              <a:cs typeface="Segoe UI Semibold" panose="020B0702040204020203" pitchFamily="34" charset="0"/>
              <a:sym typeface="Arial"/>
            </a:endParaRPr>
          </a:p>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sym typeface="Arial"/>
              </a:rPr>
              <a:t>Start identifying and qualifying hybrid  infrastructure opportunities</a:t>
            </a:r>
          </a:p>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kern="0" dirty="0">
              <a:solidFill>
                <a:srgbClr val="FFFFFF"/>
              </a:solidFill>
              <a:latin typeface="Segoe UI"/>
              <a:cs typeface="Segoe UI Semibold" panose="020B0702040204020203" pitchFamily="34" charset="0"/>
              <a:sym typeface="Arial"/>
            </a:endParaRPr>
          </a:p>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FFFFFF"/>
                </a:solidFill>
                <a:latin typeface="Segoe UI"/>
                <a:cs typeface="Segoe UI Semibold" panose="020B0702040204020203" pitchFamily="34" charset="0"/>
                <a:sym typeface="Arial"/>
              </a:rPr>
              <a:t>Get skilled up by joining the </a:t>
            </a:r>
            <a:r>
              <a:rPr lang="en-US" kern="0" dirty="0">
                <a:solidFill>
                  <a:srgbClr val="FFFFFF"/>
                </a:solidFill>
                <a:latin typeface="Segoe UI"/>
                <a:cs typeface="Segoe UI Semibold" panose="020B0702040204020203" pitchFamily="34" charset="0"/>
                <a:sym typeface="Arial"/>
                <a:hlinkClick r:id="rId2"/>
              </a:rPr>
              <a:t>Azure Stack Partner Program</a:t>
            </a:r>
            <a:r>
              <a:rPr lang="en-US" kern="0" dirty="0">
                <a:solidFill>
                  <a:srgbClr val="FFFFFF"/>
                </a:solidFill>
                <a:latin typeface="Segoe UI"/>
                <a:cs typeface="Segoe UI Semibold" panose="020B0702040204020203" pitchFamily="34" charset="0"/>
                <a:sym typeface="Arial"/>
              </a:rPr>
              <a:t> and earn the </a:t>
            </a:r>
            <a:r>
              <a:rPr lang="en-US" kern="0" dirty="0">
                <a:solidFill>
                  <a:srgbClr val="FFFFFF"/>
                </a:solidFill>
                <a:latin typeface="Segoe UI"/>
                <a:cs typeface="Segoe UI Semibold" panose="020B0702040204020203" pitchFamily="34" charset="0"/>
                <a:sym typeface="Arial"/>
                <a:hlinkClick r:id="rId3"/>
              </a:rPr>
              <a:t>Azure Hybrid Advanced Specializations</a:t>
            </a:r>
            <a:endParaRPr lang="en-US" kern="0" dirty="0">
              <a:solidFill>
                <a:srgbClr val="FFFFFF"/>
              </a:solidFill>
              <a:latin typeface="Segoe UI"/>
              <a:cs typeface="Segoe UI Semibold" panose="020B0702040204020203" pitchFamily="34" charset="0"/>
              <a:sym typeface="Arial"/>
            </a:endParaRPr>
          </a:p>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sym typeface="Arial"/>
            </a:endParaRPr>
          </a:p>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FFFFFF"/>
                </a:solidFill>
                <a:latin typeface="Segoe UI"/>
                <a:cs typeface="Segoe UI Semibold" panose="020B0702040204020203" pitchFamily="34" charset="0"/>
                <a:sym typeface="Arial"/>
              </a:rPr>
              <a:t>Talk to your partner account manager for more information about the </a:t>
            </a:r>
            <a:r>
              <a:rPr lang="en-US" kern="0" dirty="0">
                <a:solidFill>
                  <a:srgbClr val="FFFFFF"/>
                </a:solidFill>
                <a:latin typeface="Segoe UI"/>
                <a:cs typeface="Segoe UI Semibold" panose="020B0702040204020203" pitchFamily="34" charset="0"/>
                <a:sym typeface="Arial"/>
                <a:hlinkClick r:id="rId4"/>
              </a:rPr>
              <a:t>Azure Stack HCI Accelerator Program</a:t>
            </a:r>
            <a:r>
              <a:rPr lang="en-US" kern="0" dirty="0">
                <a:solidFill>
                  <a:srgbClr val="FFFFFF"/>
                </a:solidFill>
                <a:latin typeface="Segoe UI"/>
                <a:cs typeface="Segoe UI Semibold" panose="020B0702040204020203" pitchFamily="34" charset="0"/>
                <a:sym typeface="Arial"/>
              </a:rPr>
              <a:t> for POCs and deployments</a:t>
            </a:r>
          </a:p>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sym typeface="Arial"/>
            </a:endParaRPr>
          </a:p>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FFFFFF"/>
                </a:solidFill>
                <a:latin typeface="Segoe UI"/>
                <a:cs typeface="Segoe UI Semibold" panose="020B0702040204020203" pitchFamily="34" charset="0"/>
                <a:sym typeface="Arial"/>
              </a:rPr>
              <a:t>Check the Azure Stack HCI catalog </a:t>
            </a:r>
            <a:r>
              <a:rPr lang="en-US" kern="0" dirty="0">
                <a:solidFill>
                  <a:srgbClr val="FFFFFF"/>
                </a:solidFill>
                <a:latin typeface="Segoe UI"/>
                <a:cs typeface="Segoe UI Semibold" panose="020B0702040204020203" pitchFamily="34" charset="0"/>
                <a:sym typeface="Arial"/>
                <a:hlinkClick r:id="rId5"/>
              </a:rPr>
              <a:t>aka.ms/azurestackhcicatalog</a:t>
            </a:r>
            <a:r>
              <a:rPr lang="en-US" kern="0" dirty="0">
                <a:solidFill>
                  <a:srgbClr val="FFFFFF"/>
                </a:solidFill>
                <a:latin typeface="Segoe UI"/>
                <a:cs typeface="Segoe UI Semibold" panose="020B0702040204020203" pitchFamily="34" charset="0"/>
                <a:sym typeface="Arial"/>
              </a:rPr>
              <a:t> and talk to your hardware partner of choice about Azure Stack HCI</a:t>
            </a:r>
            <a:endParaRPr kumimoji="0" lang="en-US" sz="18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sym typeface="Arial"/>
            </a:endParaRPr>
          </a:p>
          <a:p>
            <a:pPr marL="285750" marR="0" lvl="0" indent="-285750"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kern="0" dirty="0">
              <a:solidFill>
                <a:srgbClr val="FFFFFF"/>
              </a:solidFill>
              <a:latin typeface="Segoe UI"/>
              <a:cs typeface="Segoe UI Semibold" panose="020B0702040204020203" pitchFamily="34" charset="0"/>
              <a:sym typeface="Arial"/>
            </a:endParaRPr>
          </a:p>
        </p:txBody>
      </p:sp>
      <p:pic>
        <p:nvPicPr>
          <p:cNvPr id="8" name="Picture 7">
            <a:extLst>
              <a:ext uri="{FF2B5EF4-FFF2-40B4-BE49-F238E27FC236}">
                <a16:creationId xmlns:a16="http://schemas.microsoft.com/office/drawing/2014/main" id="{0B42A83F-DFF6-4CD1-BAC8-3AC099CB480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201776" y="753595"/>
            <a:ext cx="4629150" cy="1942496"/>
          </a:xfrm>
          <a:prstGeom prst="rect">
            <a:avLst/>
          </a:prstGeom>
        </p:spPr>
      </p:pic>
      <p:pic>
        <p:nvPicPr>
          <p:cNvPr id="6" name="Picture 5">
            <a:extLst>
              <a:ext uri="{FF2B5EF4-FFF2-40B4-BE49-F238E27FC236}">
                <a16:creationId xmlns:a16="http://schemas.microsoft.com/office/drawing/2014/main" id="{4CB012AB-9E53-4D11-81C8-CF5E41E6E95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969151" y="2359008"/>
            <a:ext cx="3663821" cy="2139984"/>
          </a:xfrm>
          <a:prstGeom prst="rect">
            <a:avLst/>
          </a:prstGeom>
        </p:spPr>
      </p:pic>
      <p:pic>
        <p:nvPicPr>
          <p:cNvPr id="7" name="Picture 6">
            <a:extLst>
              <a:ext uri="{FF2B5EF4-FFF2-40B4-BE49-F238E27FC236}">
                <a16:creationId xmlns:a16="http://schemas.microsoft.com/office/drawing/2014/main" id="{5DB8F79F-0A50-460C-B1F3-FFF4A401DA6E}"/>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894387" y="4026014"/>
            <a:ext cx="5332280" cy="2996791"/>
          </a:xfrm>
          <a:prstGeom prst="rect">
            <a:avLst/>
          </a:prstGeom>
        </p:spPr>
      </p:pic>
      <p:pic>
        <p:nvPicPr>
          <p:cNvPr id="5" name="Picture 4">
            <a:extLst>
              <a:ext uri="{FF2B5EF4-FFF2-40B4-BE49-F238E27FC236}">
                <a16:creationId xmlns:a16="http://schemas.microsoft.com/office/drawing/2014/main" id="{14BD175D-E659-4D5F-B8DC-575AD26CBFD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052906" y="3775998"/>
            <a:ext cx="2778020" cy="2428100"/>
          </a:xfrm>
          <a:prstGeom prst="rect">
            <a:avLst/>
          </a:prstGeom>
        </p:spPr>
      </p:pic>
    </p:spTree>
    <p:extLst>
      <p:ext uri="{BB962C8B-B14F-4D97-AF65-F5344CB8AC3E}">
        <p14:creationId xmlns:p14="http://schemas.microsoft.com/office/powerpoint/2010/main" val="41815310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atacenter">
            <a:extLst>
              <a:ext uri="{FF2B5EF4-FFF2-40B4-BE49-F238E27FC236}">
                <a16:creationId xmlns:a16="http://schemas.microsoft.com/office/drawing/2014/main" id="{8BD2E9F8-4FF0-4DB2-966D-30A985FBE1D2}"/>
              </a:ext>
            </a:extLst>
          </p:cNvPr>
          <p:cNvPicPr>
            <a:picLocks noChangeAspect="1"/>
          </p:cNvPicPr>
          <p:nvPr/>
        </p:nvPicPr>
        <p:blipFill rotWithShape="1">
          <a:blip r:embed="rId2">
            <a:alphaModFix amt="20000"/>
            <a:extLst>
              <a:ext uri="{28A0092B-C50C-407E-A947-70E740481C1C}">
                <a14:useLocalDpi xmlns:a14="http://schemas.microsoft.com/office/drawing/2010/main"/>
              </a:ext>
            </a:extLst>
          </a:blip>
          <a:srcRect/>
          <a:stretch/>
        </p:blipFill>
        <p:spPr>
          <a:xfrm>
            <a:off x="12430" y="0"/>
            <a:ext cx="12179570" cy="6858000"/>
          </a:xfrm>
          <a:prstGeom prst="rect">
            <a:avLst/>
          </a:prstGeom>
        </p:spPr>
      </p:pic>
      <p:sp>
        <p:nvSpPr>
          <p:cNvPr id="22" name="Freeform: Shape 21">
            <a:extLst>
              <a:ext uri="{FF2B5EF4-FFF2-40B4-BE49-F238E27FC236}">
                <a16:creationId xmlns:a16="http://schemas.microsoft.com/office/drawing/2014/main" id="{1B706070-70E8-4C8D-B21A-94803971171A}"/>
              </a:ext>
              <a:ext uri="{C183D7F6-B498-43B3-948B-1728B52AA6E4}">
                <adec:decorative xmlns:adec="http://schemas.microsoft.com/office/drawing/2017/decorative" val="1"/>
              </a:ext>
            </a:extLst>
          </p:cNvPr>
          <p:cNvSpPr/>
          <p:nvPr/>
        </p:nvSpPr>
        <p:spPr>
          <a:xfrm>
            <a:off x="7567036" y="0"/>
            <a:ext cx="4612535" cy="6858000"/>
          </a:xfrm>
          <a:custGeom>
            <a:avLst/>
            <a:gdLst>
              <a:gd name="connsiteX0" fmla="*/ 2640467 w 4612535"/>
              <a:gd name="connsiteY0" fmla="*/ 0 h 6858000"/>
              <a:gd name="connsiteX1" fmla="*/ 4612535 w 4612535"/>
              <a:gd name="connsiteY1" fmla="*/ 0 h 6858000"/>
              <a:gd name="connsiteX2" fmla="*/ 4612535 w 4612535"/>
              <a:gd name="connsiteY2" fmla="*/ 6858000 h 6858000"/>
              <a:gd name="connsiteX3" fmla="*/ 0 w 461253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12535" h="6858000">
                <a:moveTo>
                  <a:pt x="2640467" y="0"/>
                </a:moveTo>
                <a:lnTo>
                  <a:pt x="4612535" y="0"/>
                </a:lnTo>
                <a:lnTo>
                  <a:pt x="4612535" y="6858000"/>
                </a:lnTo>
                <a:lnTo>
                  <a:pt x="0" y="6858000"/>
                </a:lnTo>
                <a:close/>
              </a:path>
            </a:pathLst>
          </a:custGeom>
          <a:solidFill>
            <a:srgbClr val="0078D3">
              <a:alpha val="20000"/>
            </a:srgbClr>
          </a:solidFill>
          <a:ln>
            <a:noFill/>
          </a:ln>
        </p:spPr>
        <p:txBody>
          <a:bodyPr spcFirstLastPara="1" wrap="square" lIns="182875" tIns="146300" rIns="182875" bIns="1463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0" cap="none" spc="0" normalizeH="0" baseline="0" noProof="0" dirty="0">
              <a:ln>
                <a:noFill/>
              </a:ln>
              <a:solidFill>
                <a:srgbClr val="FFFFFF"/>
              </a:solidFill>
              <a:effectLst/>
              <a:uLnTx/>
              <a:uFillTx/>
              <a:latin typeface="Segoe UI Semibold" panose="020B0702040204020203" pitchFamily="34" charset="0"/>
              <a:ea typeface="Quattrocento Sans"/>
              <a:cs typeface="Segoe UI Semibold" panose="020B0702040204020203" pitchFamily="34" charset="0"/>
              <a:sym typeface="Quattrocento Sans"/>
            </a:endParaRPr>
          </a:p>
        </p:txBody>
      </p:sp>
      <p:sp>
        <p:nvSpPr>
          <p:cNvPr id="5" name="Title 1">
            <a:extLst>
              <a:ext uri="{FF2B5EF4-FFF2-40B4-BE49-F238E27FC236}">
                <a16:creationId xmlns:a16="http://schemas.microsoft.com/office/drawing/2014/main" id="{07EFA4DB-3E41-4CBA-A02B-D37855AFADF4}"/>
              </a:ext>
            </a:extLst>
          </p:cNvPr>
          <p:cNvSpPr txBox="1">
            <a:spLocks noGrp="1"/>
          </p:cNvSpPr>
          <p:nvPr>
            <p:ph type="title" idx="4294967295"/>
          </p:nvPr>
        </p:nvSpPr>
        <p:spPr>
          <a:xfrm>
            <a:off x="599440" y="2321005"/>
            <a:ext cx="5871119" cy="22159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50" normalizeH="0" baseline="0" noProof="0" dirty="0">
                <a:ln w="3175">
                  <a:noFill/>
                </a:ln>
                <a:gradFill>
                  <a:gsLst>
                    <a:gs pos="7051">
                      <a:srgbClr val="FFFFFF"/>
                    </a:gs>
                    <a:gs pos="2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The future of infrastructure is hybrid</a:t>
            </a:r>
          </a:p>
        </p:txBody>
      </p:sp>
      <p:sp>
        <p:nvSpPr>
          <p:cNvPr id="14" name="Rectangle 13">
            <a:extLst>
              <a:ext uri="{FF2B5EF4-FFF2-40B4-BE49-F238E27FC236}">
                <a16:creationId xmlns:a16="http://schemas.microsoft.com/office/drawing/2014/main" id="{F1BAE3FE-ED23-42E0-B4F5-45902866D100}"/>
              </a:ext>
            </a:extLst>
          </p:cNvPr>
          <p:cNvSpPr/>
          <p:nvPr/>
        </p:nvSpPr>
        <p:spPr>
          <a:xfrm>
            <a:off x="599440" y="5731887"/>
            <a:ext cx="5021341" cy="553998"/>
          </a:xfrm>
          <a:prstGeom prst="rect">
            <a:avLst/>
          </a:prstGeom>
        </p:spPr>
        <p:txBody>
          <a:bodyPr wrap="square" lIns="0" rIns="0">
            <a:spAutoFit/>
          </a:bodyPr>
          <a:lstStyle/>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International Data Corporation (IDC),</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white">
                    <a:lumMod val="75000"/>
                  </a:prstClr>
                </a:solidFill>
                <a:effectLst/>
                <a:uLnTx/>
                <a:uFillTx/>
                <a:latin typeface="Calibri" panose="020F0502020204030204"/>
                <a:ea typeface="+mn-ea"/>
                <a:cs typeface="Segoe UI Semibold" panose="020B0702040204020203" pitchFamily="34" charset="0"/>
              </a:rPr>
              <a:t>Worldwide Quarterly Enterprise Infrastructure Tracker, July 1, 2021</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sng" strike="noStrike" kern="0" cap="none" spc="0" normalizeH="0" baseline="0" noProof="0" dirty="0">
                <a:ln>
                  <a:noFill/>
                </a:ln>
                <a:solidFill>
                  <a:prstClr val="white">
                    <a:lumMod val="75000"/>
                  </a:prstClr>
                </a:solidFill>
                <a:effectLst/>
                <a:uLnTx/>
                <a:uFillTx/>
                <a:latin typeface="Calibri" panose="020F0502020204030204"/>
                <a:ea typeface="+mn-ea"/>
                <a:cs typeface="+mn-cs"/>
              </a:rPr>
              <a:t>https://www.idc.com/getdoc.jsp?containerId=prUS48050621</a:t>
            </a:r>
          </a:p>
        </p:txBody>
      </p:sp>
      <p:grpSp>
        <p:nvGrpSpPr>
          <p:cNvPr id="15" name="Group 14" descr="+30% more innovative&#10;&#10;">
            <a:extLst>
              <a:ext uri="{FF2B5EF4-FFF2-40B4-BE49-F238E27FC236}">
                <a16:creationId xmlns:a16="http://schemas.microsoft.com/office/drawing/2014/main" id="{727A1C55-A9F5-4A4A-9690-A92F01F878D8}"/>
              </a:ext>
            </a:extLst>
          </p:cNvPr>
          <p:cNvGrpSpPr/>
          <p:nvPr/>
        </p:nvGrpSpPr>
        <p:grpSpPr>
          <a:xfrm>
            <a:off x="7965710" y="1577816"/>
            <a:ext cx="3643678" cy="1904405"/>
            <a:chOff x="7965710" y="1577816"/>
            <a:chExt cx="3643678" cy="1904405"/>
          </a:xfrm>
        </p:grpSpPr>
        <p:sp>
          <p:nvSpPr>
            <p:cNvPr id="16" name="Text Placeholder 1">
              <a:extLst>
                <a:ext uri="{FF2B5EF4-FFF2-40B4-BE49-F238E27FC236}">
                  <a16:creationId xmlns:a16="http://schemas.microsoft.com/office/drawing/2014/main" id="{3FB775F7-2B97-47DB-88CF-03A28A488368}"/>
                </a:ext>
              </a:extLst>
            </p:cNvPr>
            <p:cNvSpPr txBox="1">
              <a:spLocks/>
            </p:cNvSpPr>
            <p:nvPr/>
          </p:nvSpPr>
          <p:spPr>
            <a:xfrm>
              <a:off x="7965710" y="2558891"/>
              <a:ext cx="2885170" cy="923330"/>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2000" b="0" i="0" u="none" strike="noStrike" kern="1200" cap="none" spc="0" normalizeH="0" baseline="0" noProof="0" dirty="0">
                  <a:ln w="3175">
                    <a:noFill/>
                  </a:ln>
                  <a:gradFill>
                    <a:gsLst>
                      <a:gs pos="0">
                        <a:srgbClr val="FFFFFF"/>
                      </a:gs>
                      <a:gs pos="100000">
                        <a:srgbClr val="FFFFFF"/>
                      </a:gs>
                    </a:gsLst>
                    <a:lin ang="0" scaled="1"/>
                  </a:gradFill>
                  <a:effectLst/>
                  <a:uLnTx/>
                  <a:uFillTx/>
                  <a:latin typeface="Segoe UI Semibold" panose="020B0702040204020203" pitchFamily="34" charset="0"/>
                  <a:ea typeface="+mn-ea"/>
                  <a:cs typeface="Segoe UI Semibold" panose="020B0702040204020203" pitchFamily="34" charset="0"/>
                </a:rPr>
                <a:t>Y/Y increase in </a:t>
              </a:r>
              <a:r>
                <a:rPr kumimoji="0" lang="en-US" sz="2000" b="0" i="0" u="sng" strike="noStrike" kern="1200" cap="none" spc="0" normalizeH="0" baseline="0" noProof="0" dirty="0">
                  <a:ln w="3175">
                    <a:noFill/>
                  </a:ln>
                  <a:gradFill>
                    <a:gsLst>
                      <a:gs pos="0">
                        <a:srgbClr val="FFFFFF"/>
                      </a:gs>
                      <a:gs pos="100000">
                        <a:srgbClr val="FFFFFF"/>
                      </a:gs>
                    </a:gsLst>
                    <a:lin ang="0" scaled="1"/>
                  </a:gradFill>
                  <a:effectLst/>
                  <a:uLnTx/>
                  <a:uFillTx/>
                  <a:latin typeface="Segoe UI Semibold" panose="020B0702040204020203" pitchFamily="34" charset="0"/>
                  <a:ea typeface="+mn-ea"/>
                  <a:cs typeface="Segoe UI Semibold" panose="020B0702040204020203" pitchFamily="34" charset="0"/>
                </a:rPr>
                <a:t>cloud</a:t>
              </a:r>
              <a:r>
                <a:rPr kumimoji="0" lang="en-US" sz="2000" b="0" i="0" u="none" strike="noStrike" kern="1200" cap="none" spc="0" normalizeH="0" baseline="0" noProof="0" dirty="0">
                  <a:ln w="3175">
                    <a:noFill/>
                  </a:ln>
                  <a:gradFill>
                    <a:gsLst>
                      <a:gs pos="0">
                        <a:srgbClr val="FFFFFF"/>
                      </a:gs>
                      <a:gs pos="100000">
                        <a:srgbClr val="FFFFFF"/>
                      </a:gs>
                    </a:gsLst>
                    <a:lin ang="0" scaled="1"/>
                  </a:gradFill>
                  <a:effectLst/>
                  <a:uLnTx/>
                  <a:uFillTx/>
                  <a:latin typeface="Segoe UI Semibold" panose="020B0702040204020203" pitchFamily="34" charset="0"/>
                  <a:ea typeface="+mn-ea"/>
                  <a:cs typeface="Segoe UI Semibold" panose="020B0702040204020203" pitchFamily="34" charset="0"/>
                </a:rPr>
                <a:t> infrastructure spending, to $15.1 billion</a:t>
              </a:r>
            </a:p>
          </p:txBody>
        </p:sp>
        <p:sp>
          <p:nvSpPr>
            <p:cNvPr id="17" name="Text Placeholder 1">
              <a:extLst>
                <a:ext uri="{FF2B5EF4-FFF2-40B4-BE49-F238E27FC236}">
                  <a16:creationId xmlns:a16="http://schemas.microsoft.com/office/drawing/2014/main" id="{D0531E76-0E0F-4B66-85B0-40D38D896339}"/>
                </a:ext>
              </a:extLst>
            </p:cNvPr>
            <p:cNvSpPr txBox="1">
              <a:spLocks/>
            </p:cNvSpPr>
            <p:nvPr/>
          </p:nvSpPr>
          <p:spPr>
            <a:xfrm>
              <a:off x="7965710" y="1577816"/>
              <a:ext cx="3643678" cy="914096"/>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367" rtl="0" eaLnBrk="1" fontAlgn="base" latinLnBrk="0" hangingPunct="1">
                <a:lnSpc>
                  <a:spcPct val="90000"/>
                </a:lnSpc>
                <a:spcBef>
                  <a:spcPts val="0"/>
                </a:spcBef>
                <a:spcAft>
                  <a:spcPts val="1200"/>
                </a:spcAft>
                <a:buClrTx/>
                <a:buSzTx/>
                <a:buFont typeface="Arial" panose="020B0604020202020204" pitchFamily="34" charset="0"/>
                <a:buNone/>
                <a:tabLst/>
                <a:defRPr/>
              </a:pPr>
              <a:r>
                <a:rPr kumimoji="0" lang="en-US" sz="6600" b="1" i="0" u="none" strike="noStrike" kern="1200" cap="none" spc="-180" normalizeH="0" baseline="0" noProof="0" dirty="0">
                  <a:ln>
                    <a:noFill/>
                  </a:ln>
                  <a:gradFill>
                    <a:gsLst>
                      <a:gs pos="10680">
                        <a:srgbClr val="50E6FF"/>
                      </a:gs>
                      <a:gs pos="18447">
                        <a:srgbClr val="50E6FF"/>
                      </a:gs>
                    </a:gsLst>
                    <a:lin ang="5400000" scaled="0"/>
                  </a:gradFill>
                  <a:effectLst/>
                  <a:uLnTx/>
                  <a:uFillTx/>
                  <a:latin typeface="Segoe UI"/>
                  <a:ea typeface="+mn-ea"/>
                  <a:cs typeface="Segoe UI Light" panose="020B0502040204020203" pitchFamily="34" charset="0"/>
                </a:rPr>
                <a:t>+12.5%</a:t>
              </a:r>
              <a:endParaRPr kumimoji="0" lang="en-US" sz="4800" b="1" i="0" u="none" strike="noStrike" kern="1200" cap="none" spc="-180" normalizeH="0" baseline="0" noProof="0" dirty="0">
                <a:ln>
                  <a:noFill/>
                </a:ln>
                <a:gradFill>
                  <a:gsLst>
                    <a:gs pos="10680">
                      <a:srgbClr val="50E6FF"/>
                    </a:gs>
                    <a:gs pos="18447">
                      <a:srgbClr val="50E6FF"/>
                    </a:gs>
                  </a:gsLst>
                  <a:lin ang="5400000" scaled="0"/>
                </a:gradFill>
                <a:effectLst/>
                <a:uLnTx/>
                <a:uFillTx/>
                <a:latin typeface="Segoe UI"/>
                <a:ea typeface="+mn-ea"/>
                <a:cs typeface="Segoe UI Light" panose="020B0502040204020203" pitchFamily="34" charset="0"/>
              </a:endParaRPr>
            </a:p>
          </p:txBody>
        </p:sp>
      </p:grpSp>
      <p:grpSp>
        <p:nvGrpSpPr>
          <p:cNvPr id="18" name="Group 17" descr="+20% developer satisfaction&#10;and retention rates&#10;&#10;">
            <a:extLst>
              <a:ext uri="{FF2B5EF4-FFF2-40B4-BE49-F238E27FC236}">
                <a16:creationId xmlns:a16="http://schemas.microsoft.com/office/drawing/2014/main" id="{948B42B6-2970-43D8-A545-947013E656D4}"/>
              </a:ext>
            </a:extLst>
          </p:cNvPr>
          <p:cNvGrpSpPr/>
          <p:nvPr/>
        </p:nvGrpSpPr>
        <p:grpSpPr>
          <a:xfrm>
            <a:off x="7965710" y="3806666"/>
            <a:ext cx="3626850" cy="1916970"/>
            <a:chOff x="8560542" y="3799651"/>
            <a:chExt cx="2676719" cy="1916970"/>
          </a:xfrm>
        </p:grpSpPr>
        <p:sp>
          <p:nvSpPr>
            <p:cNvPr id="19" name="Rectangle 18">
              <a:extLst>
                <a:ext uri="{FF2B5EF4-FFF2-40B4-BE49-F238E27FC236}">
                  <a16:creationId xmlns:a16="http://schemas.microsoft.com/office/drawing/2014/main" id="{33EE6105-B12D-4EED-9AFF-142254124F02}"/>
                </a:ext>
              </a:extLst>
            </p:cNvPr>
            <p:cNvSpPr/>
            <p:nvPr/>
          </p:nvSpPr>
          <p:spPr>
            <a:xfrm>
              <a:off x="8560542" y="3799651"/>
              <a:ext cx="2676719" cy="914096"/>
            </a:xfrm>
            <a:prstGeom prst="rect">
              <a:avLst/>
            </a:prstGeom>
          </p:spPr>
          <p:txBody>
            <a:bodyPr wrap="square" lIns="0" tIns="0" rIns="0" bIns="0" anchor="b" anchorCtr="0">
              <a:spAutoFit/>
            </a:bodyPr>
            <a:lstStyle/>
            <a:p>
              <a:pPr marL="0" marR="0" lvl="1" indent="0" algn="l" defTabSz="914400" rtl="0" eaLnBrk="1" fontAlgn="base" latinLnBrk="0" hangingPunct="1">
                <a:lnSpc>
                  <a:spcPct val="90000"/>
                </a:lnSpc>
                <a:spcBef>
                  <a:spcPts val="0"/>
                </a:spcBef>
                <a:spcAft>
                  <a:spcPts val="0"/>
                </a:spcAft>
                <a:buClrTx/>
                <a:buSzTx/>
                <a:buFontTx/>
                <a:buNone/>
                <a:tabLst/>
                <a:defRPr/>
              </a:pPr>
              <a:r>
                <a:rPr kumimoji="0" lang="en-US" sz="6600" b="1" i="0" u="none" strike="noStrike" kern="0" cap="none" spc="-180" normalizeH="0" baseline="0" noProof="0" dirty="0">
                  <a:ln>
                    <a:noFill/>
                  </a:ln>
                  <a:gradFill>
                    <a:gsLst>
                      <a:gs pos="31068">
                        <a:srgbClr val="50E6FF"/>
                      </a:gs>
                      <a:gs pos="52000">
                        <a:srgbClr val="50E6FF"/>
                      </a:gs>
                    </a:gsLst>
                    <a:lin ang="5400000" scaled="0"/>
                  </a:gradFill>
                  <a:effectLst/>
                  <a:uLnTx/>
                  <a:uFillTx/>
                  <a:latin typeface="Segoe UI"/>
                  <a:ea typeface="+mn-ea"/>
                  <a:cs typeface="+mn-cs"/>
                </a:rPr>
                <a:t>+6.3%</a:t>
              </a:r>
            </a:p>
          </p:txBody>
        </p:sp>
        <p:sp>
          <p:nvSpPr>
            <p:cNvPr id="20" name="Rectangle 19">
              <a:extLst>
                <a:ext uri="{FF2B5EF4-FFF2-40B4-BE49-F238E27FC236}">
                  <a16:creationId xmlns:a16="http://schemas.microsoft.com/office/drawing/2014/main" id="{577A4DAD-50FE-46E9-A3ED-732D58F71E20}"/>
                </a:ext>
              </a:extLst>
            </p:cNvPr>
            <p:cNvSpPr/>
            <p:nvPr/>
          </p:nvSpPr>
          <p:spPr>
            <a:xfrm>
              <a:off x="8598643" y="4608625"/>
              <a:ext cx="2427258" cy="1107996"/>
            </a:xfrm>
            <a:prstGeom prst="rect">
              <a:avLst/>
            </a:prstGeom>
          </p:spPr>
          <p:txBody>
            <a:bodyPr wrap="square" lIns="0" tIns="182880" rIns="0" bIns="0">
              <a:spAutoFit/>
            </a:body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2000" b="0" i="0" u="none" strike="noStrike" kern="0" cap="none" spc="0" normalizeH="0" baseline="0" noProof="0" dirty="0">
                  <a:ln w="3175">
                    <a:noFill/>
                  </a:ln>
                  <a:gradFill>
                    <a:gsLst>
                      <a:gs pos="0">
                        <a:srgbClr val="FFFFFF"/>
                      </a:gs>
                      <a:gs pos="100000">
                        <a:srgbClr val="FFFFFF"/>
                      </a:gs>
                    </a:gsLst>
                    <a:lin ang="0" scaled="1"/>
                  </a:gradFill>
                  <a:effectLst/>
                  <a:uLnTx/>
                  <a:uFillTx/>
                  <a:latin typeface="Segoe UI Semibold" panose="020B0702040204020203" pitchFamily="34" charset="0"/>
                  <a:ea typeface="+mn-ea"/>
                  <a:cs typeface="Segoe UI Semibold" panose="020B0702040204020203" pitchFamily="34" charset="0"/>
                </a:rPr>
                <a:t>Y/Y increase in </a:t>
              </a:r>
              <a:r>
                <a:rPr kumimoji="0" lang="en-US" sz="2000" b="0" i="0" u="sng" strike="noStrike" kern="0" cap="none" spc="0" normalizeH="0" baseline="0" noProof="0" dirty="0">
                  <a:ln w="3175">
                    <a:noFill/>
                  </a:ln>
                  <a:gradFill>
                    <a:gsLst>
                      <a:gs pos="0">
                        <a:srgbClr val="FFFFFF"/>
                      </a:gs>
                      <a:gs pos="100000">
                        <a:srgbClr val="FFFFFF"/>
                      </a:gs>
                    </a:gsLst>
                    <a:lin ang="0" scaled="1"/>
                  </a:gradFill>
                  <a:effectLst/>
                  <a:uLnTx/>
                  <a:uFillTx/>
                  <a:latin typeface="Segoe UI Semibold" panose="020B0702040204020203" pitchFamily="34" charset="0"/>
                  <a:ea typeface="+mn-ea"/>
                  <a:cs typeface="Segoe UI Semibold" panose="020B0702040204020203" pitchFamily="34" charset="0"/>
                </a:rPr>
                <a:t>non-cloud</a:t>
              </a:r>
              <a:r>
                <a:rPr kumimoji="0" lang="en-US" sz="2000" b="0" i="0" u="none" strike="noStrike" kern="0" cap="none" spc="0" normalizeH="0" baseline="0" noProof="0" dirty="0">
                  <a:ln w="3175">
                    <a:noFill/>
                  </a:ln>
                  <a:gradFill>
                    <a:gsLst>
                      <a:gs pos="0">
                        <a:srgbClr val="FFFFFF"/>
                      </a:gs>
                      <a:gs pos="100000">
                        <a:srgbClr val="FFFFFF"/>
                      </a:gs>
                    </a:gsLst>
                    <a:lin ang="0" scaled="1"/>
                  </a:gradFill>
                  <a:effectLst/>
                  <a:uLnTx/>
                  <a:uFillTx/>
                  <a:latin typeface="Segoe UI Semibold" panose="020B0702040204020203" pitchFamily="34" charset="0"/>
                  <a:ea typeface="+mn-ea"/>
                  <a:cs typeface="Segoe UI Semibold" panose="020B0702040204020203" pitchFamily="34" charset="0"/>
                </a:rPr>
                <a:t> infrastructure spending,</a:t>
              </a:r>
            </a:p>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2000" b="0" i="0" u="none" strike="noStrike" kern="0" cap="none" spc="0" normalizeH="0" baseline="0" noProof="0" dirty="0">
                  <a:ln w="3175">
                    <a:noFill/>
                  </a:ln>
                  <a:gradFill>
                    <a:gsLst>
                      <a:gs pos="0">
                        <a:srgbClr val="FFFFFF"/>
                      </a:gs>
                      <a:gs pos="100000">
                        <a:srgbClr val="FFFFFF"/>
                      </a:gs>
                    </a:gsLst>
                    <a:lin ang="0" scaled="1"/>
                  </a:gradFill>
                  <a:effectLst/>
                  <a:uLnTx/>
                  <a:uFillTx/>
                  <a:latin typeface="Segoe UI Semibold" panose="020B0702040204020203" pitchFamily="34" charset="0"/>
                  <a:ea typeface="+mn-ea"/>
                  <a:cs typeface="Segoe UI Semibold" panose="020B0702040204020203" pitchFamily="34" charset="0"/>
                </a:rPr>
                <a:t>to $13.5 billion</a:t>
              </a:r>
            </a:p>
          </p:txBody>
        </p:sp>
      </p:grpSp>
    </p:spTree>
    <p:extLst>
      <p:ext uri="{BB962C8B-B14F-4D97-AF65-F5344CB8AC3E}">
        <p14:creationId xmlns:p14="http://schemas.microsoft.com/office/powerpoint/2010/main" val="994120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3.95833E-6 0 L -3.95833E-6 0.03611 " pathEditMode="relative" rAng="0" ptsTypes="AA">
                                      <p:cBhvr>
                                        <p:cTn id="9" dur="500" spd="-100000" fill="hold"/>
                                        <p:tgtEl>
                                          <p:spTgt spid="5"/>
                                        </p:tgtEl>
                                        <p:attrNameLst>
                                          <p:attrName>ppt_x</p:attrName>
                                          <p:attrName>ppt_y</p:attrName>
                                        </p:attrNameLst>
                                      </p:cBhvr>
                                      <p:rCtr x="0" y="1806"/>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1.875E-6 2.59259E-6 L 1.875E-6 0.03611 " pathEditMode="relative" rAng="0" ptsTypes="AA">
                                      <p:cBhvr>
                                        <p:cTn id="14" dur="500" spd="-100000" fill="hold"/>
                                        <p:tgtEl>
                                          <p:spTgt spid="14"/>
                                        </p:tgtEl>
                                        <p:attrNameLst>
                                          <p:attrName>ppt_x</p:attrName>
                                          <p:attrName>ppt_y</p:attrName>
                                        </p:attrNameLst>
                                      </p:cBhvr>
                                      <p:rCtr x="0" y="1806"/>
                                    </p:animMotion>
                                  </p:childTnLst>
                                </p:cTn>
                              </p:par>
                              <p:par>
                                <p:cTn id="15" presetID="10" presetClass="entr" presetSubtype="0" fill="hold"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nodeType="withEffect">
                                  <p:stCondLst>
                                    <p:cond delay="100"/>
                                  </p:stCondLst>
                                  <p:childTnLst>
                                    <p:animMotion origin="layout" path="M -4.375E-6 -1.48148E-6 L -4.375E-6 0.03611 " pathEditMode="relative" rAng="0" ptsTypes="AA">
                                      <p:cBhvr>
                                        <p:cTn id="19" dur="500" spd="-100000" fill="hold"/>
                                        <p:tgtEl>
                                          <p:spTgt spid="15"/>
                                        </p:tgtEl>
                                        <p:attrNameLst>
                                          <p:attrName>ppt_x</p:attrName>
                                          <p:attrName>ppt_y</p:attrName>
                                        </p:attrNameLst>
                                      </p:cBhvr>
                                      <p:rCtr x="0" y="1806"/>
                                    </p:animMotion>
                                  </p:childTnLst>
                                </p:cTn>
                              </p:par>
                              <p:par>
                                <p:cTn id="20" presetID="10" presetClass="entr" presetSubtype="0" fill="hold" nodeType="withEffect">
                                  <p:stCondLst>
                                    <p:cond delay="2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nodeType="withEffect">
                                  <p:stCondLst>
                                    <p:cond delay="200"/>
                                  </p:stCondLst>
                                  <p:childTnLst>
                                    <p:animMotion origin="layout" path="M -3.33333E-6 4.07407E-6 L -3.33333E-6 0.03611 " pathEditMode="relative" rAng="0" ptsTypes="AA">
                                      <p:cBhvr>
                                        <p:cTn id="24" dur="500" spd="-100000" fill="hold"/>
                                        <p:tgtEl>
                                          <p:spTgt spid="18"/>
                                        </p:tgtEl>
                                        <p:attrNameLst>
                                          <p:attrName>ppt_x</p:attrName>
                                          <p:attrName>ppt_y</p:attrName>
                                        </p:attrNameLst>
                                      </p:cBhvr>
                                      <p:rCtr x="0" y="1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15B55D3-3C66-41B8-8648-3C735C817371}"/>
              </a:ext>
            </a:extLst>
          </p:cNvPr>
          <p:cNvSpPr txBox="1">
            <a:spLocks noGrp="1"/>
          </p:cNvSpPr>
          <p:nvPr>
            <p:ph type="title"/>
          </p:nvPr>
        </p:nvSpPr>
        <p:spPr>
          <a:xfrm>
            <a:off x="567956" y="2187177"/>
            <a:ext cx="3064460" cy="246221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800" b="0" i="0" u="none" strike="noStrike" kern="1200" cap="none" spc="-49" normalizeH="0" baseline="0" noProof="0" dirty="0">
                <a:ln w="3175">
                  <a:noFill/>
                </a:ln>
                <a:solidFill>
                  <a:srgbClr val="FFFFFF"/>
                </a:solidFill>
                <a:effectLst/>
                <a:uLnTx/>
                <a:uFillTx/>
                <a:latin typeface="Segoe UI Semibold"/>
                <a:ea typeface="+mn-ea"/>
                <a:cs typeface="Segoe UI" pitchFamily="34" charset="0"/>
              </a:rPr>
              <a:t>Extending the cloud opportunity everywhere</a:t>
            </a:r>
            <a:br>
              <a:rPr kumimoji="0" lang="en-US" sz="2800" b="0" i="0" u="none" strike="noStrike" kern="1200" cap="none" spc="-49" normalizeH="0" baseline="0" noProof="0" dirty="0">
                <a:ln w="3175">
                  <a:noFill/>
                </a:ln>
                <a:solidFill>
                  <a:srgbClr val="FFFFFF"/>
                </a:solidFill>
                <a:effectLst/>
                <a:uLnTx/>
                <a:uFillTx/>
                <a:latin typeface="Segoe UI Semibold"/>
                <a:ea typeface="+mn-ea"/>
                <a:cs typeface="Segoe UI" pitchFamily="34" charset="0"/>
              </a:rPr>
            </a:br>
            <a:br>
              <a:rPr kumimoji="0" lang="en-US" sz="2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1600" b="0" i="0" u="none" strike="noStrike" kern="1200" cap="none" spc="-50" normalizeH="0" baseline="0" noProof="0" dirty="0">
                <a:ln w="3175">
                  <a:noFill/>
                </a:ln>
                <a:solidFill>
                  <a:srgbClr val="50E6FF"/>
                </a:solidFill>
                <a:effectLst/>
                <a:uLnTx/>
                <a:uFillTx/>
                <a:latin typeface="Segoe UI"/>
                <a:ea typeface="+mn-ea"/>
                <a:cs typeface="Segoe UI" pitchFamily="34" charset="0"/>
              </a:rPr>
              <a:t>Large</a:t>
            </a:r>
            <a:r>
              <a:rPr kumimoji="0" lang="en-US" sz="1600" b="0" i="0" u="none" strike="noStrike" kern="1200" cap="none" spc="-49" normalizeH="0" baseline="0" noProof="0" dirty="0">
                <a:ln w="3175">
                  <a:noFill/>
                </a:ln>
                <a:solidFill>
                  <a:srgbClr val="FFFFFF"/>
                </a:solidFill>
                <a:effectLst/>
                <a:uLnTx/>
                <a:uFillTx/>
                <a:latin typeface="Segoe UI Semibold"/>
                <a:ea typeface="+mn-ea"/>
                <a:cs typeface="Segoe UI" pitchFamily="34" charset="0"/>
              </a:rPr>
              <a:t> </a:t>
            </a:r>
            <a:r>
              <a:rPr kumimoji="0" lang="en-US" sz="1600" b="0" i="0" u="none" strike="noStrike" kern="1200" cap="none" spc="-50" normalizeH="0" baseline="0" noProof="0" dirty="0">
                <a:ln w="3175">
                  <a:noFill/>
                </a:ln>
                <a:solidFill>
                  <a:srgbClr val="50E6FF"/>
                </a:solidFill>
                <a:effectLst/>
                <a:uLnTx/>
                <a:uFillTx/>
                <a:latin typeface="Segoe UI"/>
                <a:ea typeface="+mn-ea"/>
                <a:cs typeface="Segoe UI" pitchFamily="34" charset="0"/>
              </a:rPr>
              <a:t>TAM; millions of on-premises servers, double digit growth in containers</a:t>
            </a:r>
          </a:p>
        </p:txBody>
      </p:sp>
      <p:sp>
        <p:nvSpPr>
          <p:cNvPr id="3" name="Slide Number Placeholder 2">
            <a:extLst>
              <a:ext uri="{FF2B5EF4-FFF2-40B4-BE49-F238E27FC236}">
                <a16:creationId xmlns:a16="http://schemas.microsoft.com/office/drawing/2014/main" id="{4CC33999-D142-41A1-B530-C31DDDE1C326}"/>
              </a:ext>
            </a:extLst>
          </p:cNvPr>
          <p:cNvSpPr>
            <a:spLocks noGrp="1"/>
          </p:cNvSpPr>
          <p:nvPr>
            <p:ph type="sldNum" sz="quarter" idx="4294967295"/>
          </p:nvPr>
        </p:nvSpPr>
        <p:spPr>
          <a:xfrm>
            <a:off x="11825288" y="4619625"/>
            <a:ext cx="366712"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B76384A-BF72-4EC3-9EB1-950545506B9E}" type="slidenum">
              <a:rPr kumimoji="0" lang="en-IN" sz="1765" b="0" i="0" u="none" strike="noStrike" kern="1200" cap="none" spc="0" normalizeH="0" baseline="0" noProof="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a:t>
            </a:fld>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11FABBC-910C-4787-9C62-C59DB0BC0BC1}"/>
              </a:ext>
              <a:ext uri="{C183D7F6-B498-43B3-948B-1728B52AA6E4}">
                <adec:decorative xmlns:adec="http://schemas.microsoft.com/office/drawing/2017/decorative" val="1"/>
              </a:ext>
            </a:extLst>
          </p:cNvPr>
          <p:cNvGrpSpPr/>
          <p:nvPr/>
        </p:nvGrpSpPr>
        <p:grpSpPr>
          <a:xfrm>
            <a:off x="3994557" y="867651"/>
            <a:ext cx="7914666" cy="1267680"/>
            <a:chOff x="553139" y="1530059"/>
            <a:chExt cx="5884597" cy="1555519"/>
          </a:xfrm>
        </p:grpSpPr>
        <p:sp>
          <p:nvSpPr>
            <p:cNvPr id="11" name="TextBox 10">
              <a:extLst>
                <a:ext uri="{FF2B5EF4-FFF2-40B4-BE49-F238E27FC236}">
                  <a16:creationId xmlns:a16="http://schemas.microsoft.com/office/drawing/2014/main" id="{0163D030-BD57-4A25-8E29-47C76BAC46E2}"/>
                </a:ext>
              </a:extLst>
            </p:cNvPr>
            <p:cNvSpPr txBox="1"/>
            <p:nvPr/>
          </p:nvSpPr>
          <p:spPr>
            <a:xfrm>
              <a:off x="805971" y="2038853"/>
              <a:ext cx="5625505" cy="811970"/>
            </a:xfrm>
            <a:prstGeom prst="rect">
              <a:avLst/>
            </a:prstGeom>
            <a:noFill/>
          </p:spPr>
          <p:txBody>
            <a:bodyPr wrap="square">
              <a:spAutoFit/>
            </a:bodyPr>
            <a:lstStyle>
              <a:defPPr>
                <a:defRPr lang="en-US"/>
              </a:defPPr>
              <a:lvl1pPr marR="0" lvl="0" indent="0" defTabSz="914367" fontAlgn="auto">
                <a:lnSpc>
                  <a:spcPct val="90000"/>
                </a:lnSpc>
                <a:spcBef>
                  <a:spcPts val="0"/>
                </a:spcBef>
                <a:spcAft>
                  <a:spcPts val="588"/>
                </a:spcAft>
                <a:buClrTx/>
                <a:buSzTx/>
                <a:buFontTx/>
                <a:buNone/>
                <a:tabLst/>
                <a:defRPr kumimoji="0" sz="1600" b="0" i="0" u="none" strike="noStrike" cap="none" spc="0" normalizeH="0" baseline="0">
                  <a:ln>
                    <a:noFill/>
                  </a:ln>
                  <a:solidFill>
                    <a:srgbClr val="FFFFFF"/>
                  </a:solidFill>
                  <a:effectLst/>
                  <a:uLnTx/>
                  <a:uFillTx/>
                  <a:latin typeface="Segoe UI"/>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~12m on-premises physical servers growing to ~15 million by 2024</a:t>
              </a:r>
              <a:r>
                <a:rPr kumimoji="0" lang="en-US" sz="1600" b="0" i="0" u="none" strike="noStrike" kern="1200" cap="none" spc="0" normalizeH="0" baseline="30000" noProof="0" dirty="0">
                  <a:ln>
                    <a:noFill/>
                  </a:ln>
                  <a:solidFill>
                    <a:srgbClr val="FFFFFF"/>
                  </a:solidFill>
                  <a:effectLst/>
                  <a:uLnTx/>
                  <a:uFillTx/>
                  <a:latin typeface="Segoe UI"/>
                  <a:ea typeface="+mn-ea"/>
                  <a:cs typeface="+mn-cs"/>
                </a:rPr>
                <a:t>1</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~50-70m on prem virtual machines growing to 80-90m by 2024</a:t>
              </a:r>
              <a:r>
                <a:rPr kumimoji="0" lang="en-US" sz="1600" b="0" i="0" u="none" strike="noStrike" kern="1200" cap="none" spc="0" normalizeH="0" baseline="30000" noProof="0" dirty="0">
                  <a:ln>
                    <a:noFill/>
                  </a:ln>
                  <a:solidFill>
                    <a:srgbClr val="FFFFFF"/>
                  </a:solidFill>
                  <a:effectLst/>
                  <a:uLnTx/>
                  <a:uFillTx/>
                  <a:latin typeface="Segoe UI"/>
                  <a:ea typeface="+mn-ea"/>
                  <a:cs typeface="+mn-cs"/>
                </a:rPr>
                <a:t>2</a:t>
              </a:r>
            </a:p>
          </p:txBody>
        </p:sp>
        <p:sp>
          <p:nvSpPr>
            <p:cNvPr id="30" name="Rectangle 29">
              <a:extLst>
                <a:ext uri="{FF2B5EF4-FFF2-40B4-BE49-F238E27FC236}">
                  <a16:creationId xmlns:a16="http://schemas.microsoft.com/office/drawing/2014/main" id="{30D97093-E3A2-4533-B7BE-950F837BDFE2}"/>
                </a:ext>
              </a:extLst>
            </p:cNvPr>
            <p:cNvSpPr/>
            <p:nvPr/>
          </p:nvSpPr>
          <p:spPr bwMode="auto">
            <a:xfrm>
              <a:off x="553139" y="1775041"/>
              <a:ext cx="5884597" cy="1310537"/>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01434522-B212-4AE2-92D2-7A9AFB5DE627}"/>
                </a:ext>
              </a:extLst>
            </p:cNvPr>
            <p:cNvSpPr txBox="1"/>
            <p:nvPr/>
          </p:nvSpPr>
          <p:spPr>
            <a:xfrm>
              <a:off x="2205736" y="1530059"/>
              <a:ext cx="2520131" cy="400110"/>
            </a:xfrm>
            <a:prstGeom prst="rect">
              <a:avLst/>
            </a:prstGeom>
            <a:solidFill>
              <a:schemeClr val="tx1"/>
            </a:solid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2000" b="0" i="0" u="none" strike="noStrike" cap="none" spc="0" normalizeH="0" baseline="0">
                  <a:ln>
                    <a:noFill/>
                  </a:ln>
                  <a:solidFill>
                    <a:srgbClr val="50E6FF"/>
                  </a:soli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Cloud and infrastructure</a:t>
              </a:r>
            </a:p>
          </p:txBody>
        </p:sp>
      </p:grpSp>
      <p:grpSp>
        <p:nvGrpSpPr>
          <p:cNvPr id="2" name="Group 1">
            <a:extLst>
              <a:ext uri="{FF2B5EF4-FFF2-40B4-BE49-F238E27FC236}">
                <a16:creationId xmlns:a16="http://schemas.microsoft.com/office/drawing/2014/main" id="{CC28B8E7-4BC7-4203-B287-7EED4C7A94A4}"/>
              </a:ext>
              <a:ext uri="{C183D7F6-B498-43B3-948B-1728B52AA6E4}">
                <adec:decorative xmlns:adec="http://schemas.microsoft.com/office/drawing/2017/decorative" val="1"/>
              </a:ext>
            </a:extLst>
          </p:cNvPr>
          <p:cNvGrpSpPr/>
          <p:nvPr/>
        </p:nvGrpSpPr>
        <p:grpSpPr>
          <a:xfrm>
            <a:off x="3994557" y="2236418"/>
            <a:ext cx="7914666" cy="1190834"/>
            <a:chOff x="554789" y="2949415"/>
            <a:chExt cx="5884597" cy="1421925"/>
          </a:xfrm>
        </p:grpSpPr>
        <p:sp>
          <p:nvSpPr>
            <p:cNvPr id="21" name="TextBox 20">
              <a:extLst>
                <a:ext uri="{FF2B5EF4-FFF2-40B4-BE49-F238E27FC236}">
                  <a16:creationId xmlns:a16="http://schemas.microsoft.com/office/drawing/2014/main" id="{AD12FB07-8EBE-4FB1-9C35-B4829A1B133F}"/>
                </a:ext>
              </a:extLst>
            </p:cNvPr>
            <p:cNvSpPr txBox="1"/>
            <p:nvPr/>
          </p:nvSpPr>
          <p:spPr>
            <a:xfrm>
              <a:off x="777688" y="3485458"/>
              <a:ext cx="4442036" cy="875174"/>
            </a:xfrm>
            <a:prstGeom prst="rect">
              <a:avLst/>
            </a:prstGeom>
            <a:noFill/>
          </p:spPr>
          <p:txBody>
            <a:bodyPr wrap="square">
              <a:spAutoFit/>
            </a:bodyPr>
            <a:lstStyle>
              <a:defPPr>
                <a:defRPr lang="en-US"/>
              </a:defPPr>
              <a:lvl1pPr marR="0" lvl="0" indent="0" defTabSz="914367" fontAlgn="auto">
                <a:lnSpc>
                  <a:spcPct val="90000"/>
                </a:lnSpc>
                <a:spcBef>
                  <a:spcPts val="0"/>
                </a:spcBef>
                <a:spcAft>
                  <a:spcPts val="588"/>
                </a:spcAft>
                <a:buClrTx/>
                <a:buSzTx/>
                <a:buFontTx/>
                <a:buNone/>
                <a:tabLst/>
                <a:defRPr kumimoji="0" sz="1600" b="0" i="0" u="none" strike="noStrike" cap="none" spc="0" normalizeH="0" baseline="0">
                  <a:ln>
                    <a:noFill/>
                  </a:ln>
                  <a:solidFill>
                    <a:srgbClr val="FFFFFF"/>
                  </a:solidFill>
                  <a:effectLst/>
                  <a:uLnTx/>
                  <a:uFillTx/>
                  <a:latin typeface="Segoe UI"/>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Use of containers growing from 70% to ~90%</a:t>
              </a:r>
              <a:r>
                <a:rPr kumimoji="0" lang="en-US" sz="1600" b="0" i="0" u="none" strike="noStrike" kern="1200" cap="none" spc="0" normalizeH="0" baseline="30000" noProof="0">
                  <a:ln>
                    <a:noFill/>
                  </a:ln>
                  <a:solidFill>
                    <a:srgbClr val="FFFFFF"/>
                  </a:solidFill>
                  <a:effectLst/>
                  <a:uLnTx/>
                  <a:uFillTx/>
                  <a:latin typeface="Segoe UI"/>
                  <a:ea typeface="+mn-ea"/>
                  <a:cs typeface="+mn-cs"/>
                </a:rPr>
                <a:t>3</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Large enterprises shift to containers</a:t>
              </a:r>
            </a:p>
          </p:txBody>
        </p:sp>
        <p:sp>
          <p:nvSpPr>
            <p:cNvPr id="29" name="Rectangle 28">
              <a:extLst>
                <a:ext uri="{FF2B5EF4-FFF2-40B4-BE49-F238E27FC236}">
                  <a16:creationId xmlns:a16="http://schemas.microsoft.com/office/drawing/2014/main" id="{E4FE7946-F4AE-490E-97F4-3162BD1369F0}"/>
                </a:ext>
              </a:extLst>
            </p:cNvPr>
            <p:cNvSpPr/>
            <p:nvPr/>
          </p:nvSpPr>
          <p:spPr bwMode="auto">
            <a:xfrm>
              <a:off x="554789" y="3190824"/>
              <a:ext cx="5884597" cy="118051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77D7A683-7BA9-4B9E-971A-C01D09681C70}"/>
                </a:ext>
              </a:extLst>
            </p:cNvPr>
            <p:cNvSpPr txBox="1"/>
            <p:nvPr/>
          </p:nvSpPr>
          <p:spPr>
            <a:xfrm>
              <a:off x="2443432" y="2949415"/>
              <a:ext cx="2089202" cy="400110"/>
            </a:xfrm>
            <a:prstGeom prst="rect">
              <a:avLst/>
            </a:prstGeom>
            <a:solidFill>
              <a:schemeClr val="tx1"/>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Cloud-native apps</a:t>
              </a:r>
            </a:p>
          </p:txBody>
        </p:sp>
      </p:grpSp>
      <p:grpSp>
        <p:nvGrpSpPr>
          <p:cNvPr id="4" name="Group 3">
            <a:extLst>
              <a:ext uri="{FF2B5EF4-FFF2-40B4-BE49-F238E27FC236}">
                <a16:creationId xmlns:a16="http://schemas.microsoft.com/office/drawing/2014/main" id="{FA3F5695-747C-4748-90FC-D56F56ED188D}"/>
              </a:ext>
              <a:ext uri="{C183D7F6-B498-43B3-948B-1728B52AA6E4}">
                <adec:decorative xmlns:adec="http://schemas.microsoft.com/office/drawing/2017/decorative" val="1"/>
              </a:ext>
            </a:extLst>
          </p:cNvPr>
          <p:cNvGrpSpPr/>
          <p:nvPr/>
        </p:nvGrpSpPr>
        <p:grpSpPr>
          <a:xfrm>
            <a:off x="3994558" y="3629427"/>
            <a:ext cx="7914665" cy="1138056"/>
            <a:chOff x="546880" y="4308397"/>
            <a:chExt cx="5884596" cy="1371954"/>
          </a:xfrm>
        </p:grpSpPr>
        <p:sp>
          <p:nvSpPr>
            <p:cNvPr id="16" name="TextBox 15">
              <a:extLst>
                <a:ext uri="{FF2B5EF4-FFF2-40B4-BE49-F238E27FC236}">
                  <a16:creationId xmlns:a16="http://schemas.microsoft.com/office/drawing/2014/main" id="{0E3A86DA-E474-4085-A2F8-F9B487DEE925}"/>
                </a:ext>
              </a:extLst>
            </p:cNvPr>
            <p:cNvSpPr txBox="1"/>
            <p:nvPr/>
          </p:nvSpPr>
          <p:spPr>
            <a:xfrm>
              <a:off x="799712" y="4791215"/>
              <a:ext cx="5600180" cy="797719"/>
            </a:xfrm>
            <a:prstGeom prst="rect">
              <a:avLst/>
            </a:prstGeom>
            <a:noFill/>
          </p:spPr>
          <p:txBody>
            <a:bodyPr wrap="square">
              <a:spAutoFit/>
            </a:bodyPr>
            <a:lstStyle>
              <a:defPPr>
                <a:defRPr lang="en-US"/>
              </a:defPPr>
              <a:lvl1pPr marR="0" lvl="0" indent="0" defTabSz="914367" fontAlgn="auto">
                <a:lnSpc>
                  <a:spcPct val="90000"/>
                </a:lnSpc>
                <a:spcBef>
                  <a:spcPts val="0"/>
                </a:spcBef>
                <a:spcAft>
                  <a:spcPts val="588"/>
                </a:spcAft>
                <a:buClrTx/>
                <a:buSzTx/>
                <a:buFontTx/>
                <a:buNone/>
                <a:tabLst/>
                <a:defRPr kumimoji="0" sz="1600" b="0" i="0" u="none" strike="noStrike" cap="none" spc="0" normalizeH="0" baseline="0">
                  <a:ln>
                    <a:noFill/>
                  </a:ln>
                  <a:solidFill>
                    <a:srgbClr val="FFFFFF"/>
                  </a:solidFill>
                  <a:effectLst/>
                  <a:uLnTx/>
                  <a:uFillTx/>
                  <a:latin typeface="Segoe UI"/>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Steady $28B on-premises RDBMS revenue from 2020 to 2024</a:t>
              </a:r>
              <a:r>
                <a:rPr kumimoji="0" lang="en-US" sz="1600" b="0" i="0" u="none" strike="noStrike" kern="1200" cap="none" spc="0" normalizeH="0" baseline="30000" noProof="0">
                  <a:ln>
                    <a:noFill/>
                  </a:ln>
                  <a:solidFill>
                    <a:srgbClr val="FFFFFF"/>
                  </a:solidFill>
                  <a:effectLst/>
                  <a:uLnTx/>
                  <a:uFillTx/>
                  <a:latin typeface="Segoe UI"/>
                  <a:ea typeface="+mn-ea"/>
                  <a:cs typeface="+mn-cs"/>
                </a:rPr>
                <a:t>5</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75% of enterprise data will be created on the edge by 2025,</a:t>
              </a:r>
              <a:r>
                <a:rPr kumimoji="0" lang="en-US" sz="1600" b="0" i="0" u="none" strike="noStrike" kern="1200" cap="none" spc="0" normalizeH="0" baseline="30000" noProof="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solidFill>
                    <a:srgbClr val="FFFFFF"/>
                  </a:solidFill>
                  <a:effectLst/>
                  <a:uLnTx/>
                  <a:uFillTx/>
                  <a:latin typeface="Segoe UI"/>
                  <a:ea typeface="+mn-ea"/>
                  <a:cs typeface="+mn-cs"/>
                </a:rPr>
                <a:t>up from &lt;20% today</a:t>
              </a:r>
              <a:r>
                <a:rPr kumimoji="0" lang="en-US" sz="1600" b="0" i="0" u="none" strike="noStrike" kern="1200" cap="none" spc="0" normalizeH="0" baseline="30000" noProof="0">
                  <a:ln>
                    <a:noFill/>
                  </a:ln>
                  <a:solidFill>
                    <a:srgbClr val="FFFFFF"/>
                  </a:solidFill>
                  <a:effectLst/>
                  <a:uLnTx/>
                  <a:uFillTx/>
                  <a:latin typeface="Segoe UI"/>
                  <a:ea typeface="+mn-ea"/>
                  <a:cs typeface="+mn-cs"/>
                </a:rPr>
                <a:t> 4</a:t>
              </a:r>
            </a:p>
          </p:txBody>
        </p:sp>
        <p:sp>
          <p:nvSpPr>
            <p:cNvPr id="18" name="Rectangle 17">
              <a:extLst>
                <a:ext uri="{FF2B5EF4-FFF2-40B4-BE49-F238E27FC236}">
                  <a16:creationId xmlns:a16="http://schemas.microsoft.com/office/drawing/2014/main" id="{6CA06984-A78B-421E-A37A-A3D9FBC6AE2F}"/>
                </a:ext>
              </a:extLst>
            </p:cNvPr>
            <p:cNvSpPr/>
            <p:nvPr/>
          </p:nvSpPr>
          <p:spPr bwMode="auto">
            <a:xfrm>
              <a:off x="546880" y="4499835"/>
              <a:ext cx="5884596" cy="118051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EC029534-AF5D-461E-A038-D41C91DC780F}"/>
                </a:ext>
              </a:extLst>
            </p:cNvPr>
            <p:cNvSpPr txBox="1"/>
            <p:nvPr/>
          </p:nvSpPr>
          <p:spPr>
            <a:xfrm>
              <a:off x="2361168" y="4308397"/>
              <a:ext cx="2196748" cy="400110"/>
            </a:xfrm>
            <a:prstGeom prst="rect">
              <a:avLst/>
            </a:prstGeom>
            <a:solidFill>
              <a:schemeClr val="tx1"/>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On-premises data</a:t>
              </a:r>
            </a:p>
          </p:txBody>
        </p:sp>
      </p:grpSp>
      <p:sp>
        <p:nvSpPr>
          <p:cNvPr id="19" name="TextBox 18">
            <a:extLst>
              <a:ext uri="{FF2B5EF4-FFF2-40B4-BE49-F238E27FC236}">
                <a16:creationId xmlns:a16="http://schemas.microsoft.com/office/drawing/2014/main" id="{60F39978-F9EA-4FAF-AFD5-5AD579E241D4}"/>
              </a:ext>
              <a:ext uri="{C183D7F6-B498-43B3-948B-1728B52AA6E4}">
                <adec:decorative xmlns:adec="http://schemas.microsoft.com/office/drawing/2017/decorative" val="1"/>
              </a:ext>
            </a:extLst>
          </p:cNvPr>
          <p:cNvSpPr txBox="1"/>
          <p:nvPr/>
        </p:nvSpPr>
        <p:spPr>
          <a:xfrm>
            <a:off x="271186" y="6401173"/>
            <a:ext cx="12164654" cy="400457"/>
          </a:xfrm>
          <a:prstGeom prst="rect">
            <a:avLst/>
          </a:prstGeom>
          <a:noFill/>
        </p:spPr>
        <p:txBody>
          <a:bodyPr wrap="square" lIns="179285" tIns="143428" rIns="179285" bIns="143428" rtlCol="0">
            <a:spAutoFit/>
          </a:bodyPr>
          <a:lstStyle/>
          <a:p>
            <a:pPr marL="224097" marR="0" lvl="0" indent="-224097" algn="l" defTabSz="914367" rtl="0" eaLnBrk="1" fontAlgn="auto" latinLnBrk="0" hangingPunct="1">
              <a:lnSpc>
                <a:spcPct val="90000"/>
              </a:lnSpc>
              <a:spcBef>
                <a:spcPts val="0"/>
              </a:spcBef>
              <a:spcAft>
                <a:spcPts val="588"/>
              </a:spcAft>
              <a:buClrTx/>
              <a:buSzTx/>
              <a:buFontTx/>
              <a:buAutoNum type="arabicPeriod"/>
              <a:tabLst/>
              <a:defRPr/>
            </a:pPr>
            <a:r>
              <a:rPr kumimoji="0" lang="en-US" sz="784" b="0" i="0" u="none" strike="noStrike" kern="1200" cap="none" spc="0" normalizeH="0" baseline="0" noProof="0" dirty="0">
                <a:ln>
                  <a:noFill/>
                </a:ln>
                <a:solidFill>
                  <a:srgbClr val="FFFFFF"/>
                </a:solidFill>
                <a:effectLst/>
                <a:uLnTx/>
                <a:uFillTx/>
                <a:latin typeface="Segoe UI"/>
                <a:ea typeface="+mn-ea"/>
                <a:cs typeface="+mn-cs"/>
              </a:rPr>
              <a:t>IDC Enterprise Infra Tracker;     2. Assumption: 1 physical servers = ~4 virtual machines,      3. </a:t>
            </a:r>
            <a:r>
              <a:rPr kumimoji="0" lang="en-US" sz="784" b="0" i="0" u="none" strike="noStrike" kern="1200" cap="none" spc="0" normalizeH="0" baseline="0" noProof="0" dirty="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CNCF, production and development</a:t>
            </a:r>
            <a:r>
              <a:rPr kumimoji="0" lang="en-US" sz="784" b="0" i="0" u="none" strike="noStrike" kern="1200" cap="none" spc="0" normalizeH="0" baseline="0" noProof="0" dirty="0">
                <a:ln>
                  <a:noFill/>
                </a:ln>
                <a:solidFill>
                  <a:srgbClr val="FFFFFF"/>
                </a:solidFill>
                <a:effectLst/>
                <a:uLnTx/>
                <a:uFillTx/>
                <a:latin typeface="Segoe UI"/>
                <a:ea typeface="+mn-ea"/>
                <a:cs typeface="+mn-cs"/>
              </a:rPr>
              <a:t>      4.</a:t>
            </a:r>
            <a:r>
              <a:rPr kumimoji="0" lang="en-US" sz="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 “Edge Computing Solutions for Industrial IoT” July 2018, Gartner. Microsoft (2020), </a:t>
            </a:r>
            <a:r>
              <a:rPr kumimoji="0" lang="en-US" sz="784" b="0" i="0" u="none" strike="noStrike" kern="1200" cap="none" spc="0" normalizeH="0" baseline="0" noProof="0" dirty="0">
                <a:ln>
                  <a:noFill/>
                </a:ln>
                <a:solidFill>
                  <a:srgbClr val="FFFFFF"/>
                </a:solidFill>
                <a:effectLst/>
                <a:uLnTx/>
                <a:uFillTx/>
                <a:latin typeface="Segoe UI"/>
                <a:ea typeface="+mn-ea"/>
                <a:cs typeface="+mn-cs"/>
              </a:rPr>
              <a:t>5.</a:t>
            </a:r>
            <a:r>
              <a:rPr kumimoji="0" lang="en-US" sz="800" b="0" i="0" u="none" strike="noStrike" kern="1200" cap="none" spc="0" normalizeH="0" baseline="0" noProof="0" dirty="0">
                <a:ln>
                  <a:noFill/>
                </a:ln>
                <a:solidFill>
                  <a:srgbClr val="FFFFFF"/>
                </a:solidFill>
                <a:effectLst/>
                <a:uLnTx/>
                <a:uFillTx/>
                <a:latin typeface="Segoe UI"/>
                <a:ea typeface="+mn-ea"/>
                <a:cs typeface="+mn-cs"/>
              </a:rPr>
              <a:t> IDC RDBMS 5-year forecast Dec‘</a:t>
            </a:r>
            <a:endParaRPr kumimoji="0" lang="en-US" sz="784"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90621A47-AD37-4EE2-8777-3CFC58A0EAA4}"/>
              </a:ext>
              <a:ext uri="{C183D7F6-B498-43B3-948B-1728B52AA6E4}">
                <adec:decorative xmlns:adec="http://schemas.microsoft.com/office/drawing/2017/decorative" val="1"/>
              </a:ext>
            </a:extLst>
          </p:cNvPr>
          <p:cNvGrpSpPr/>
          <p:nvPr/>
        </p:nvGrpSpPr>
        <p:grpSpPr>
          <a:xfrm>
            <a:off x="3954697" y="4905886"/>
            <a:ext cx="7914665" cy="1138056"/>
            <a:chOff x="546880" y="4308397"/>
            <a:chExt cx="5884596" cy="1371954"/>
          </a:xfrm>
        </p:grpSpPr>
        <p:sp>
          <p:nvSpPr>
            <p:cNvPr id="23" name="TextBox 22">
              <a:extLst>
                <a:ext uri="{FF2B5EF4-FFF2-40B4-BE49-F238E27FC236}">
                  <a16:creationId xmlns:a16="http://schemas.microsoft.com/office/drawing/2014/main" id="{3EDC8694-B833-45E8-89B7-9338E8C1ABD8}"/>
                </a:ext>
              </a:extLst>
            </p:cNvPr>
            <p:cNvSpPr txBox="1"/>
            <p:nvPr/>
          </p:nvSpPr>
          <p:spPr>
            <a:xfrm>
              <a:off x="799712" y="4791215"/>
              <a:ext cx="5600180" cy="704960"/>
            </a:xfrm>
            <a:prstGeom prst="rect">
              <a:avLst/>
            </a:prstGeom>
            <a:noFill/>
          </p:spPr>
          <p:txBody>
            <a:bodyPr wrap="square">
              <a:spAutoFit/>
            </a:bodyPr>
            <a:lstStyle>
              <a:defPPr>
                <a:defRPr lang="en-US"/>
              </a:defPPr>
              <a:lvl1pPr marR="0" lvl="0" indent="0" defTabSz="914367" fontAlgn="auto">
                <a:lnSpc>
                  <a:spcPct val="90000"/>
                </a:lnSpc>
                <a:spcBef>
                  <a:spcPts val="0"/>
                </a:spcBef>
                <a:spcAft>
                  <a:spcPts val="588"/>
                </a:spcAft>
                <a:buClrTx/>
                <a:buSzTx/>
                <a:buFontTx/>
                <a:buNone/>
                <a:tabLst/>
                <a:defRPr kumimoji="0" sz="1600" b="0" i="0" u="none" strike="noStrike" cap="none" spc="0" normalizeH="0" baseline="0">
                  <a:ln>
                    <a:noFill/>
                  </a:ln>
                  <a:solidFill>
                    <a:srgbClr val="FFFFFF"/>
                  </a:solidFill>
                  <a:effectLst/>
                  <a:uLnTx/>
                  <a:uFillTx/>
                  <a:latin typeface="Segoe UI"/>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The total HCI Market is currently growing at ~9% YoY and is expected to be $13B by 2023</a:t>
              </a:r>
            </a:p>
          </p:txBody>
        </p:sp>
        <p:sp>
          <p:nvSpPr>
            <p:cNvPr id="24" name="Rectangle 23">
              <a:extLst>
                <a:ext uri="{FF2B5EF4-FFF2-40B4-BE49-F238E27FC236}">
                  <a16:creationId xmlns:a16="http://schemas.microsoft.com/office/drawing/2014/main" id="{247D0008-5794-4741-A450-66963A7756A6}"/>
                </a:ext>
              </a:extLst>
            </p:cNvPr>
            <p:cNvSpPr/>
            <p:nvPr/>
          </p:nvSpPr>
          <p:spPr bwMode="auto">
            <a:xfrm>
              <a:off x="546880" y="4499835"/>
              <a:ext cx="5884596" cy="118051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071C0AD9-AECB-4EE9-916C-53A322DB1BC8}"/>
                </a:ext>
              </a:extLst>
            </p:cNvPr>
            <p:cNvSpPr txBox="1"/>
            <p:nvPr/>
          </p:nvSpPr>
          <p:spPr>
            <a:xfrm>
              <a:off x="2361168" y="4308397"/>
              <a:ext cx="2196748" cy="482342"/>
            </a:xfrm>
            <a:prstGeom prst="rect">
              <a:avLst/>
            </a:prstGeom>
            <a:solidFill>
              <a:schemeClr val="tx1"/>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Hyperconverged</a:t>
              </a:r>
            </a:p>
          </p:txBody>
        </p:sp>
      </p:grpSp>
    </p:spTree>
    <p:extLst>
      <p:ext uri="{BB962C8B-B14F-4D97-AF65-F5344CB8AC3E}">
        <p14:creationId xmlns:p14="http://schemas.microsoft.com/office/powerpoint/2010/main" val="16499119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9CBE-F1A5-40C1-B13A-CFAE28B16D3D}"/>
              </a:ext>
            </a:extLst>
          </p:cNvPr>
          <p:cNvSpPr txBox="1">
            <a:spLocks noGrp="1"/>
          </p:cNvSpPr>
          <p:nvPr>
            <p:ph type="title" idx="4294967295"/>
          </p:nvPr>
        </p:nvSpPr>
        <p:spPr>
          <a:xfrm>
            <a:off x="393824" y="247599"/>
            <a:ext cx="9721019"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chemeClr val="tx1"/>
                    </a:gs>
                    <a:gs pos="30000">
                      <a:schemeClr val="tx1"/>
                    </a:gs>
                  </a:gsLst>
                  <a:lin ang="5400000" scaled="0"/>
                </a:gradFill>
                <a:effectLst/>
                <a:uLnTx/>
                <a:uFillTx/>
                <a:latin typeface="+mn-lt"/>
                <a:ea typeface="+mn-ea"/>
                <a:cs typeface="+mn-cs"/>
              </a:rPr>
              <a:t>Hyperconverged is the bridge to Hybrid Cloud</a:t>
            </a:r>
          </a:p>
        </p:txBody>
      </p:sp>
      <p:grpSp>
        <p:nvGrpSpPr>
          <p:cNvPr id="3" name="Group 2" descr="Server with switchboard panels">
            <a:extLst>
              <a:ext uri="{FF2B5EF4-FFF2-40B4-BE49-F238E27FC236}">
                <a16:creationId xmlns:a16="http://schemas.microsoft.com/office/drawing/2014/main" id="{650768FA-0DFD-4494-90C8-38EACECF8A8D}"/>
              </a:ext>
            </a:extLst>
          </p:cNvPr>
          <p:cNvGrpSpPr/>
          <p:nvPr/>
        </p:nvGrpSpPr>
        <p:grpSpPr>
          <a:xfrm>
            <a:off x="784600" y="2543085"/>
            <a:ext cx="1874148" cy="2007428"/>
            <a:chOff x="6665884" y="2932734"/>
            <a:chExt cx="1991943" cy="2133600"/>
          </a:xfrm>
        </p:grpSpPr>
        <p:sp>
          <p:nvSpPr>
            <p:cNvPr id="4" name="Rectangle 3" descr="Processing frame">
              <a:extLst>
                <a:ext uri="{FF2B5EF4-FFF2-40B4-BE49-F238E27FC236}">
                  <a16:creationId xmlns:a16="http://schemas.microsoft.com/office/drawing/2014/main" id="{9794FADD-E62D-4413-8FC4-02432AFA7B89}"/>
                </a:ext>
              </a:extLst>
            </p:cNvPr>
            <p:cNvSpPr/>
            <p:nvPr/>
          </p:nvSpPr>
          <p:spPr>
            <a:xfrm>
              <a:off x="6665884" y="2932734"/>
              <a:ext cx="1991943" cy="2133600"/>
            </a:xfrm>
            <a:prstGeom prst="rect">
              <a:avLst/>
            </a:prstGeom>
            <a:solidFill>
              <a:srgbClr val="0078D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nvGrpSpPr>
            <p:cNvPr id="5" name="Group 4" descr="Switchboard panels">
              <a:extLst>
                <a:ext uri="{FF2B5EF4-FFF2-40B4-BE49-F238E27FC236}">
                  <a16:creationId xmlns:a16="http://schemas.microsoft.com/office/drawing/2014/main" id="{E4C846F2-BB31-45DD-835B-9FFDF33F1303}"/>
                </a:ext>
              </a:extLst>
            </p:cNvPr>
            <p:cNvGrpSpPr/>
            <p:nvPr/>
          </p:nvGrpSpPr>
          <p:grpSpPr>
            <a:xfrm>
              <a:off x="6731360" y="3481643"/>
              <a:ext cx="1828800" cy="1476210"/>
              <a:chOff x="6731360" y="3481643"/>
              <a:chExt cx="1828800" cy="1476210"/>
            </a:xfrm>
          </p:grpSpPr>
          <p:pic>
            <p:nvPicPr>
              <p:cNvPr id="9" name="Picture 8" descr="A close up of a logo&#10;&#10;Description generated with high confidence">
                <a:extLst>
                  <a:ext uri="{FF2B5EF4-FFF2-40B4-BE49-F238E27FC236}">
                    <a16:creationId xmlns:a16="http://schemas.microsoft.com/office/drawing/2014/main" id="{027F3CBA-29C7-4D27-A35D-17EDF229B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360" y="3481643"/>
                <a:ext cx="1828800" cy="353568"/>
              </a:xfrm>
              <a:prstGeom prst="rect">
                <a:avLst/>
              </a:prstGeom>
              <a:ln>
                <a:noFill/>
              </a:ln>
              <a:effectLst>
                <a:outerShdw blurRad="292100" dist="139700" dir="2700000" algn="tl" rotWithShape="0">
                  <a:srgbClr val="333333">
                    <a:alpha val="65000"/>
                  </a:srgbClr>
                </a:outerShdw>
              </a:effectLst>
            </p:spPr>
          </p:pic>
          <p:pic>
            <p:nvPicPr>
              <p:cNvPr id="10" name="Picture 9" descr="A close up of a logo&#10;&#10;Description generated with high confidence">
                <a:extLst>
                  <a:ext uri="{FF2B5EF4-FFF2-40B4-BE49-F238E27FC236}">
                    <a16:creationId xmlns:a16="http://schemas.microsoft.com/office/drawing/2014/main" id="{CD96A69A-6840-45AE-9086-54CD66FA3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360" y="3855857"/>
                <a:ext cx="1828800" cy="353568"/>
              </a:xfrm>
              <a:prstGeom prst="rect">
                <a:avLst/>
              </a:prstGeom>
              <a:ln>
                <a:noFill/>
              </a:ln>
              <a:effectLst>
                <a:outerShdw blurRad="292100" dist="139700" dir="2700000" algn="tl" rotWithShape="0">
                  <a:srgbClr val="333333">
                    <a:alpha val="65000"/>
                  </a:srgbClr>
                </a:outerShdw>
              </a:effectLst>
            </p:spPr>
          </p:pic>
          <p:pic>
            <p:nvPicPr>
              <p:cNvPr id="11" name="Picture 10" descr="A close up of a logo&#10;&#10;Description generated with high confidence">
                <a:extLst>
                  <a:ext uri="{FF2B5EF4-FFF2-40B4-BE49-F238E27FC236}">
                    <a16:creationId xmlns:a16="http://schemas.microsoft.com/office/drawing/2014/main" id="{6A4A372F-6CB6-4B47-8232-ADA2A4236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360" y="4230071"/>
                <a:ext cx="1828800" cy="353568"/>
              </a:xfrm>
              <a:prstGeom prst="rect">
                <a:avLst/>
              </a:prstGeom>
              <a:ln>
                <a:noFill/>
              </a:ln>
              <a:effectLst>
                <a:outerShdw blurRad="292100" dist="139700" dir="2700000" algn="tl" rotWithShape="0">
                  <a:srgbClr val="333333">
                    <a:alpha val="65000"/>
                  </a:srgbClr>
                </a:outerShdw>
              </a:effectLst>
            </p:spPr>
          </p:pic>
          <p:pic>
            <p:nvPicPr>
              <p:cNvPr id="12" name="Picture 11" descr="A close up of a logo&#10;&#10;Description generated with high confidence">
                <a:extLst>
                  <a:ext uri="{FF2B5EF4-FFF2-40B4-BE49-F238E27FC236}">
                    <a16:creationId xmlns:a16="http://schemas.microsoft.com/office/drawing/2014/main" id="{70EF655B-3445-4ECE-8D0F-D89A5957C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360" y="4604285"/>
                <a:ext cx="1828800" cy="353568"/>
              </a:xfrm>
              <a:prstGeom prst="rect">
                <a:avLst/>
              </a:prstGeom>
              <a:ln>
                <a:noFill/>
              </a:ln>
              <a:effectLst>
                <a:outerShdw blurRad="292100" dist="139700" dir="2700000" algn="tl" rotWithShape="0">
                  <a:srgbClr val="333333">
                    <a:alpha val="65000"/>
                  </a:srgbClr>
                </a:outerShdw>
              </a:effectLst>
            </p:spPr>
          </p:pic>
        </p:grpSp>
        <p:grpSp>
          <p:nvGrpSpPr>
            <p:cNvPr id="6" name="Group 5" descr="Switchboard panels">
              <a:extLst>
                <a:ext uri="{FF2B5EF4-FFF2-40B4-BE49-F238E27FC236}">
                  <a16:creationId xmlns:a16="http://schemas.microsoft.com/office/drawing/2014/main" id="{73842F50-055F-4E47-AD4C-9EF030BAD02E}"/>
                </a:ext>
              </a:extLst>
            </p:cNvPr>
            <p:cNvGrpSpPr/>
            <p:nvPr/>
          </p:nvGrpSpPr>
          <p:grpSpPr>
            <a:xfrm>
              <a:off x="6731360" y="3041215"/>
              <a:ext cx="1828800" cy="376652"/>
              <a:chOff x="6731360" y="3041215"/>
              <a:chExt cx="1828800" cy="376652"/>
            </a:xfrm>
          </p:grpSpPr>
          <p:pic>
            <p:nvPicPr>
              <p:cNvPr id="7" name="Picture 6" descr="A close up of a logo&#10;&#10;Description generated with high confidence">
                <a:extLst>
                  <a:ext uri="{FF2B5EF4-FFF2-40B4-BE49-F238E27FC236}">
                    <a16:creationId xmlns:a16="http://schemas.microsoft.com/office/drawing/2014/main" id="{BB18D324-0237-4C38-B56C-E315108A8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360" y="3239864"/>
                <a:ext cx="1828800" cy="178003"/>
              </a:xfrm>
              <a:prstGeom prst="rect">
                <a:avLst/>
              </a:prstGeom>
              <a:ln>
                <a:noFill/>
              </a:ln>
              <a:effectLst>
                <a:outerShdw blurRad="292100" dist="139700" dir="2700000" algn="tl" rotWithShape="0">
                  <a:srgbClr val="333333">
                    <a:alpha val="65000"/>
                  </a:srgbClr>
                </a:outerShdw>
              </a:effectLst>
            </p:spPr>
          </p:pic>
          <p:pic>
            <p:nvPicPr>
              <p:cNvPr id="8" name="Picture 7" descr="A close up of a logo&#10;&#10;Description generated with high confidence">
                <a:extLst>
                  <a:ext uri="{FF2B5EF4-FFF2-40B4-BE49-F238E27FC236}">
                    <a16:creationId xmlns:a16="http://schemas.microsoft.com/office/drawing/2014/main" id="{74D2641A-995B-4464-AA68-7F920281C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360" y="3041215"/>
                <a:ext cx="1828800" cy="178003"/>
              </a:xfrm>
              <a:prstGeom prst="rect">
                <a:avLst/>
              </a:prstGeom>
              <a:ln>
                <a:noFill/>
              </a:ln>
              <a:effectLst>
                <a:outerShdw blurRad="292100" dist="139700" dir="2700000" algn="tl" rotWithShape="0">
                  <a:srgbClr val="333333">
                    <a:alpha val="65000"/>
                  </a:srgbClr>
                </a:outerShdw>
              </a:effectLst>
            </p:spPr>
          </p:pic>
        </p:grpSp>
      </p:grpSp>
      <p:sp>
        <p:nvSpPr>
          <p:cNvPr id="13" name="TextBox 12">
            <a:extLst>
              <a:ext uri="{FF2B5EF4-FFF2-40B4-BE49-F238E27FC236}">
                <a16:creationId xmlns:a16="http://schemas.microsoft.com/office/drawing/2014/main" id="{B6F066A5-36DE-4BA3-9E56-3C8E670AFC5A}"/>
              </a:ext>
            </a:extLst>
          </p:cNvPr>
          <p:cNvSpPr txBox="1"/>
          <p:nvPr/>
        </p:nvSpPr>
        <p:spPr>
          <a:xfrm>
            <a:off x="541716" y="1832554"/>
            <a:ext cx="2339163" cy="646331"/>
          </a:xfrm>
          <a:prstGeom prst="rect">
            <a:avLst/>
          </a:prstGeom>
          <a:noFill/>
        </p:spPr>
        <p:txBody>
          <a:bodyPr wrap="square" rtlCol="0">
            <a:spAutoFit/>
          </a:bodyPr>
          <a:lstStyle/>
          <a:p>
            <a:pPr algn="ctr">
              <a:defRPr/>
            </a:pPr>
            <a:r>
              <a:rPr lang="en-US" b="1" dirty="0">
                <a:gradFill>
                  <a:gsLst>
                    <a:gs pos="0">
                      <a:srgbClr val="00B0F0"/>
                    </a:gs>
                    <a:gs pos="100000">
                      <a:srgbClr val="0078D4"/>
                    </a:gs>
                  </a:gsLst>
                  <a:lin ang="0" scaled="0"/>
                </a:gradFill>
                <a:latin typeface="Segoe UI Semibold" panose="020B0702040204020203" pitchFamily="34" charset="0"/>
                <a:cs typeface="Segoe UI Semibold" panose="020B0702040204020203" pitchFamily="34" charset="0"/>
              </a:rPr>
              <a:t>Hyperconverged infrastructure</a:t>
            </a:r>
          </a:p>
        </p:txBody>
      </p:sp>
      <p:pic>
        <p:nvPicPr>
          <p:cNvPr id="15" name="Picture 14">
            <a:extLst>
              <a:ext uri="{FF2B5EF4-FFF2-40B4-BE49-F238E27FC236}">
                <a16:creationId xmlns:a16="http://schemas.microsoft.com/office/drawing/2014/main" id="{FDFD36F0-BCBE-4BD8-B5C8-DB24477BA61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859424" y="2574921"/>
            <a:ext cx="2789818" cy="1859406"/>
          </a:xfrm>
          <a:prstGeom prst="rect">
            <a:avLst/>
          </a:prstGeom>
        </p:spPr>
      </p:pic>
      <p:pic>
        <p:nvPicPr>
          <p:cNvPr id="16" name="Picture 15">
            <a:extLst>
              <a:ext uri="{FF2B5EF4-FFF2-40B4-BE49-F238E27FC236}">
                <a16:creationId xmlns:a16="http://schemas.microsoft.com/office/drawing/2014/main" id="{588211E2-920E-4AF4-8449-BEA00900614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460399" y="1553439"/>
            <a:ext cx="3947001" cy="4498603"/>
          </a:xfrm>
          <a:prstGeom prst="rect">
            <a:avLst/>
          </a:prstGeom>
        </p:spPr>
      </p:pic>
      <p:sp>
        <p:nvSpPr>
          <p:cNvPr id="18" name="TextBox 17">
            <a:extLst>
              <a:ext uri="{FF2B5EF4-FFF2-40B4-BE49-F238E27FC236}">
                <a16:creationId xmlns:a16="http://schemas.microsoft.com/office/drawing/2014/main" id="{06A83504-72D2-43AB-A8DA-57ABB9EF26AC}"/>
              </a:ext>
            </a:extLst>
          </p:cNvPr>
          <p:cNvSpPr txBox="1"/>
          <p:nvPr/>
        </p:nvSpPr>
        <p:spPr>
          <a:xfrm>
            <a:off x="356808" y="805958"/>
            <a:ext cx="8132436" cy="369332"/>
          </a:xfrm>
          <a:prstGeom prst="rect">
            <a:avLst/>
          </a:prstGeom>
          <a:noFill/>
        </p:spPr>
        <p:txBody>
          <a:bodyPr wrap="square">
            <a:spAutoFit/>
          </a:bodyPr>
          <a:lstStyle/>
          <a:p>
            <a:r>
              <a:rPr lang="en-US" dirty="0">
                <a:solidFill>
                  <a:srgbClr val="50E6FF"/>
                </a:solidFill>
              </a:rPr>
              <a:t>‘With 89% of respondents indicating they use HCI for cloud installations’</a:t>
            </a:r>
          </a:p>
        </p:txBody>
      </p:sp>
      <p:sp>
        <p:nvSpPr>
          <p:cNvPr id="19" name="TextBox 18">
            <a:extLst>
              <a:ext uri="{FF2B5EF4-FFF2-40B4-BE49-F238E27FC236}">
                <a16:creationId xmlns:a16="http://schemas.microsoft.com/office/drawing/2014/main" id="{9EBE7BFD-F8A5-4444-AF7F-BA81C888B739}"/>
              </a:ext>
            </a:extLst>
          </p:cNvPr>
          <p:cNvSpPr txBox="1"/>
          <p:nvPr/>
        </p:nvSpPr>
        <p:spPr>
          <a:xfrm>
            <a:off x="7460399" y="6223393"/>
            <a:ext cx="4065534" cy="169277"/>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TBR Hyperconverged Platforms Customer Research | 2H19</a:t>
            </a:r>
          </a:p>
        </p:txBody>
      </p:sp>
      <p:cxnSp>
        <p:nvCxnSpPr>
          <p:cNvPr id="30" name="Straight Arrow Connector 29">
            <a:extLst>
              <a:ext uri="{FF2B5EF4-FFF2-40B4-BE49-F238E27FC236}">
                <a16:creationId xmlns:a16="http://schemas.microsoft.com/office/drawing/2014/main" id="{BE9E6D18-E29B-48CE-BE2C-1A3ED80ABC73}"/>
              </a:ext>
              <a:ext uri="{C183D7F6-B498-43B3-948B-1728B52AA6E4}">
                <adec:decorative xmlns:adec="http://schemas.microsoft.com/office/drawing/2017/decorative" val="1"/>
              </a:ext>
            </a:extLst>
          </p:cNvPr>
          <p:cNvCxnSpPr/>
          <p:nvPr/>
        </p:nvCxnSpPr>
        <p:spPr>
          <a:xfrm>
            <a:off x="2880879" y="3429000"/>
            <a:ext cx="734191"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5658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3D3D1A2E-9792-4580-89C0-A9E3AFC27BB2}"/>
              </a:ext>
              <a:ext uri="{C183D7F6-B498-43B3-948B-1728B52AA6E4}">
                <adec:decorative xmlns:adec="http://schemas.microsoft.com/office/drawing/2017/decorative" val="1"/>
              </a:ext>
            </a:extLst>
          </p:cNvPr>
          <p:cNvGraphicFramePr>
            <a:graphicFrameLocks noGrp="1"/>
          </p:cNvGraphicFramePr>
          <p:nvPr>
            <p:ph sz="half" idx="4294967295"/>
            <p:extLst>
              <p:ext uri="{D42A27DB-BD31-4B8C-83A1-F6EECF244321}">
                <p14:modId xmlns:p14="http://schemas.microsoft.com/office/powerpoint/2010/main" val="2162104652"/>
              </p:ext>
            </p:extLst>
          </p:nvPr>
        </p:nvGraphicFramePr>
        <p:xfrm>
          <a:off x="539258" y="1717429"/>
          <a:ext cx="10920413"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09F3F934-3CBC-4D17-95DF-0BD65DE80559}"/>
              </a:ext>
              <a:ext uri="{C183D7F6-B498-43B3-948B-1728B52AA6E4}">
                <adec:decorative xmlns:adec="http://schemas.microsoft.com/office/drawing/2017/decorative" val="1"/>
              </a:ext>
            </a:extLst>
          </p:cNvPr>
          <p:cNvSpPr>
            <a:spLocks noGrp="1"/>
          </p:cNvSpPr>
          <p:nvPr>
            <p:ph type="sldNum" sz="quarter" idx="4294967295"/>
          </p:nvPr>
        </p:nvSpPr>
        <p:spPr>
          <a:xfrm>
            <a:off x="0" y="0"/>
            <a:ext cx="0" cy="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879362-658A-E344-B7E9-F19991414F7F}" type="slidenum">
              <a:rPr kumimoji="0" lang="en-US" sz="1000" b="0" i="0" u="none" strike="noStrike" kern="1200" cap="none" spc="0" normalizeH="0" baseline="0" noProof="0" smtClean="0">
                <a:ln>
                  <a:noFill/>
                </a:ln>
                <a:solidFill>
                  <a:srgbClr val="FFFFFF"/>
                </a:solidFill>
                <a:effectLst/>
                <a:uLnTx/>
                <a:uFillTx/>
                <a:latin typeface="Open Sans"/>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srgbClr val="FFFFFF"/>
              </a:solidFill>
              <a:effectLst/>
              <a:uLnTx/>
              <a:uFillTx/>
              <a:latin typeface="Open Sans"/>
              <a:ea typeface="+mn-ea"/>
              <a:cs typeface="+mn-cs"/>
            </a:endParaRPr>
          </a:p>
        </p:txBody>
      </p:sp>
      <p:sp>
        <p:nvSpPr>
          <p:cNvPr id="5" name="Footer Placeholder 4">
            <a:extLst>
              <a:ext uri="{FF2B5EF4-FFF2-40B4-BE49-F238E27FC236}">
                <a16:creationId xmlns:a16="http://schemas.microsoft.com/office/drawing/2014/main" id="{77A8FC5C-CA37-4E66-A500-59D3A27F61B1}"/>
              </a:ext>
              <a:ext uri="{C183D7F6-B498-43B3-948B-1728B52AA6E4}">
                <adec:decorative xmlns:adec="http://schemas.microsoft.com/office/drawing/2017/decorative" val="1"/>
              </a:ext>
            </a:extLst>
          </p:cNvPr>
          <p:cNvSpPr>
            <a:spLocks noGrp="1"/>
          </p:cNvSpPr>
          <p:nvPr>
            <p:ph type="ftr" sz="quarter" idx="4294967295"/>
          </p:nvPr>
        </p:nvSpPr>
        <p:spPr>
          <a:xfrm>
            <a:off x="9601200" y="6408738"/>
            <a:ext cx="2590800" cy="319087"/>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Open Sans"/>
                <a:ea typeface="+mn-ea"/>
                <a:cs typeface="+mn-cs"/>
              </a:rPr>
              <a:t>© IDC</a:t>
            </a:r>
          </a:p>
        </p:txBody>
      </p:sp>
      <p:sp>
        <p:nvSpPr>
          <p:cNvPr id="6" name="Title 5">
            <a:extLst>
              <a:ext uri="{FF2B5EF4-FFF2-40B4-BE49-F238E27FC236}">
                <a16:creationId xmlns:a16="http://schemas.microsoft.com/office/drawing/2014/main" id="{D0C9D1E7-6022-46DF-A2C7-4C3524DFEDD9}"/>
              </a:ext>
              <a:ext uri="{C183D7F6-B498-43B3-948B-1728B52AA6E4}">
                <adec:decorative xmlns:adec="http://schemas.microsoft.com/office/drawing/2017/decorative" val="1"/>
              </a:ext>
            </a:extLst>
          </p:cNvPr>
          <p:cNvSpPr>
            <a:spLocks noGrp="1"/>
          </p:cNvSpPr>
          <p:nvPr>
            <p:ph type="title" idx="4294967295"/>
          </p:nvPr>
        </p:nvSpPr>
        <p:spPr>
          <a:xfrm>
            <a:off x="726849" y="309133"/>
            <a:ext cx="10820400" cy="738187"/>
          </a:xfrm>
        </p:spPr>
        <p:txBody>
          <a:bodyPr>
            <a:normAutofit/>
          </a:bodyPr>
          <a:lstStyle/>
          <a:p>
            <a:pPr algn="ctr"/>
            <a:r>
              <a:rPr lang="en-US" dirty="0">
                <a:cs typeface="Arial" panose="020B0604020202020204" pitchFamily="34" charset="0"/>
              </a:rPr>
              <a:t>Hyperconverged Infrastructure Market Revenue</a:t>
            </a:r>
          </a:p>
        </p:txBody>
      </p:sp>
      <p:sp>
        <p:nvSpPr>
          <p:cNvPr id="8" name="TextBox 7">
            <a:extLst>
              <a:ext uri="{FF2B5EF4-FFF2-40B4-BE49-F238E27FC236}">
                <a16:creationId xmlns:a16="http://schemas.microsoft.com/office/drawing/2014/main" id="{79367281-5DCF-4AB8-80D8-669562EA57DA}"/>
              </a:ext>
              <a:ext uri="{C183D7F6-B498-43B3-948B-1728B52AA6E4}">
                <adec:decorative xmlns:adec="http://schemas.microsoft.com/office/drawing/2017/decorative" val="1"/>
              </a:ext>
            </a:extLst>
          </p:cNvPr>
          <p:cNvSpPr txBox="1"/>
          <p:nvPr/>
        </p:nvSpPr>
        <p:spPr>
          <a:xfrm>
            <a:off x="5717950" y="1133008"/>
            <a:ext cx="838199" cy="369332"/>
          </a:xfrm>
          <a:prstGeom prst="rect">
            <a:avLst/>
          </a:prstGeom>
          <a:noFill/>
        </p:spPr>
        <p:txBody>
          <a:bodyPr wrap="square" lIns="91440" rtlCol="0">
            <a:spAutoFit/>
          </a:bodyPr>
          <a:lstStyle/>
          <a:p>
            <a:pPr marL="342900" marR="0" lvl="0" indent="-342900" algn="ctr" defTabSz="457200" rtl="0" eaLnBrk="1" fontAlgn="auto" latinLnBrk="0" hangingPunct="1">
              <a:lnSpc>
                <a:spcPct val="100000"/>
              </a:lnSpc>
              <a:spcBef>
                <a:spcPts val="0"/>
              </a:spcBef>
              <a:spcAft>
                <a:spcPts val="0"/>
              </a:spcAft>
              <a:buClr>
                <a:srgbClr val="164C82"/>
              </a:buClr>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2020</a:t>
            </a:r>
            <a:endParaRPr kumimoji="0" lang="en-US" sz="15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8CA0F919-9C3E-4E49-A08D-E8F742BB6A9E}"/>
              </a:ext>
              <a:ext uri="{C183D7F6-B498-43B3-948B-1728B52AA6E4}">
                <adec:decorative xmlns:adec="http://schemas.microsoft.com/office/drawing/2017/decorative" val="1"/>
              </a:ext>
            </a:extLst>
          </p:cNvPr>
          <p:cNvSpPr txBox="1"/>
          <p:nvPr/>
        </p:nvSpPr>
        <p:spPr>
          <a:xfrm>
            <a:off x="10389008" y="1133008"/>
            <a:ext cx="838199" cy="369332"/>
          </a:xfrm>
          <a:prstGeom prst="rect">
            <a:avLst/>
          </a:prstGeom>
          <a:noFill/>
        </p:spPr>
        <p:txBody>
          <a:bodyPr wrap="square" lIns="91440" rtlCol="0">
            <a:spAutoFit/>
          </a:bodyPr>
          <a:lstStyle/>
          <a:p>
            <a:pPr marL="342900" marR="0" lvl="0" indent="-342900" algn="ctr" defTabSz="457200" rtl="0" eaLnBrk="1" fontAlgn="auto" latinLnBrk="0" hangingPunct="1">
              <a:lnSpc>
                <a:spcPct val="100000"/>
              </a:lnSpc>
              <a:spcBef>
                <a:spcPts val="0"/>
              </a:spcBef>
              <a:spcAft>
                <a:spcPts val="0"/>
              </a:spcAft>
              <a:buClr>
                <a:srgbClr val="164C82"/>
              </a:buClr>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2025</a:t>
            </a:r>
          </a:p>
        </p:txBody>
      </p:sp>
      <p:grpSp>
        <p:nvGrpSpPr>
          <p:cNvPr id="3" name="Group 2">
            <a:extLst>
              <a:ext uri="{FF2B5EF4-FFF2-40B4-BE49-F238E27FC236}">
                <a16:creationId xmlns:a16="http://schemas.microsoft.com/office/drawing/2014/main" id="{15366BE5-0C97-4340-93C7-DFFB94BA89F8}"/>
              </a:ext>
              <a:ext uri="{C183D7F6-B498-43B3-948B-1728B52AA6E4}">
                <adec:decorative xmlns:adec="http://schemas.microsoft.com/office/drawing/2017/decorative" val="1"/>
              </a:ext>
            </a:extLst>
          </p:cNvPr>
          <p:cNvGrpSpPr/>
          <p:nvPr/>
        </p:nvGrpSpPr>
        <p:grpSpPr>
          <a:xfrm>
            <a:off x="6479949" y="1088854"/>
            <a:ext cx="3962400" cy="457200"/>
            <a:chOff x="2423160" y="1213142"/>
            <a:chExt cx="7879080" cy="457200"/>
          </a:xfrm>
        </p:grpSpPr>
        <p:sp>
          <p:nvSpPr>
            <p:cNvPr id="2" name="Arrow: Left-Right 1">
              <a:extLst>
                <a:ext uri="{FF2B5EF4-FFF2-40B4-BE49-F238E27FC236}">
                  <a16:creationId xmlns:a16="http://schemas.microsoft.com/office/drawing/2014/main" id="{B5440FF4-D429-4F19-9D0E-246EC933A500}"/>
                </a:ext>
              </a:extLst>
            </p:cNvPr>
            <p:cNvSpPr/>
            <p:nvPr/>
          </p:nvSpPr>
          <p:spPr>
            <a:xfrm>
              <a:off x="2423160" y="1213142"/>
              <a:ext cx="7863840" cy="457200"/>
            </a:xfrm>
            <a:prstGeom prst="leftRightArrow">
              <a:avLst/>
            </a:prstGeom>
            <a:solidFill>
              <a:schemeClr val="tx2">
                <a:lumMod val="75000"/>
              </a:schemeClr>
            </a:solid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4" name="TextBox 13">
              <a:extLst>
                <a:ext uri="{FF2B5EF4-FFF2-40B4-BE49-F238E27FC236}">
                  <a16:creationId xmlns:a16="http://schemas.microsoft.com/office/drawing/2014/main" id="{29D0104D-DC2D-482C-B2D4-47116C0583AE}"/>
                </a:ext>
              </a:extLst>
            </p:cNvPr>
            <p:cNvSpPr txBox="1"/>
            <p:nvPr/>
          </p:nvSpPr>
          <p:spPr>
            <a:xfrm>
              <a:off x="2438400" y="1280160"/>
              <a:ext cx="7863840" cy="323165"/>
            </a:xfrm>
            <a:prstGeom prst="rect">
              <a:avLst/>
            </a:prstGeom>
            <a:noFill/>
          </p:spPr>
          <p:txBody>
            <a:bodyPr wrap="square" lIns="91440" rtlCol="0">
              <a:noAutofit/>
            </a:bodyPr>
            <a:lstStyle/>
            <a:p>
              <a:pPr marL="342900" marR="0" lvl="0" indent="-342900" algn="ctr" defTabSz="457200" rtl="0" eaLnBrk="1" fontAlgn="auto" latinLnBrk="0" hangingPunct="1">
                <a:lnSpc>
                  <a:spcPct val="100000"/>
                </a:lnSpc>
                <a:spcBef>
                  <a:spcPts val="0"/>
                </a:spcBef>
                <a:spcAft>
                  <a:spcPts val="0"/>
                </a:spcAft>
                <a:buClr>
                  <a:srgbClr val="164C82"/>
                </a:buClr>
                <a:buSzTx/>
                <a:buFontTx/>
                <a:buNone/>
                <a:tabLst/>
                <a:defRPr/>
              </a:pPr>
              <a:r>
                <a:rPr kumimoji="0" lang="en-US" sz="1500" b="0" i="0" u="none" strike="noStrike" kern="1200" cap="none" spc="0" normalizeH="0" baseline="0" noProof="0" dirty="0">
                  <a:ln>
                    <a:noFill/>
                  </a:ln>
                  <a:solidFill>
                    <a:prstClr val="white"/>
                  </a:solidFill>
                  <a:effectLst/>
                  <a:uLnTx/>
                  <a:uFillTx/>
                  <a:latin typeface="Segoe UI Semibold"/>
                  <a:ea typeface="+mn-ea"/>
                  <a:cs typeface="+mn-cs"/>
                </a:rPr>
                <a:t>12% CAGR</a:t>
              </a:r>
            </a:p>
          </p:txBody>
        </p:sp>
      </p:grpSp>
      <p:grpSp>
        <p:nvGrpSpPr>
          <p:cNvPr id="12" name="Group 11">
            <a:extLst>
              <a:ext uri="{FF2B5EF4-FFF2-40B4-BE49-F238E27FC236}">
                <a16:creationId xmlns:a16="http://schemas.microsoft.com/office/drawing/2014/main" id="{C0E25CB2-1266-499F-879B-C9571799E3C5}"/>
              </a:ext>
              <a:ext uri="{C183D7F6-B498-43B3-948B-1728B52AA6E4}">
                <adec:decorative xmlns:adec="http://schemas.microsoft.com/office/drawing/2017/decorative" val="1"/>
              </a:ext>
            </a:extLst>
          </p:cNvPr>
          <p:cNvGrpSpPr/>
          <p:nvPr/>
        </p:nvGrpSpPr>
        <p:grpSpPr>
          <a:xfrm>
            <a:off x="1755549" y="1094912"/>
            <a:ext cx="3962400" cy="457200"/>
            <a:chOff x="2423160" y="1213142"/>
            <a:chExt cx="7879080" cy="457200"/>
          </a:xfrm>
        </p:grpSpPr>
        <p:sp>
          <p:nvSpPr>
            <p:cNvPr id="13" name="Arrow: Left-Right 12">
              <a:extLst>
                <a:ext uri="{FF2B5EF4-FFF2-40B4-BE49-F238E27FC236}">
                  <a16:creationId xmlns:a16="http://schemas.microsoft.com/office/drawing/2014/main" id="{1DC404F6-1F25-4C90-8584-C32914CE7C42}"/>
                </a:ext>
              </a:extLst>
            </p:cNvPr>
            <p:cNvSpPr/>
            <p:nvPr/>
          </p:nvSpPr>
          <p:spPr>
            <a:xfrm>
              <a:off x="2423160" y="1213142"/>
              <a:ext cx="7863840" cy="457200"/>
            </a:xfrm>
            <a:prstGeom prst="leftRightArrow">
              <a:avLst/>
            </a:prstGeom>
            <a:solidFill>
              <a:schemeClr val="tx2">
                <a:lumMod val="75000"/>
              </a:schemeClr>
            </a:solidFill>
            <a:ln>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FB62B60B-2179-48DF-B8F9-07B7D6BBF279}"/>
                </a:ext>
              </a:extLst>
            </p:cNvPr>
            <p:cNvSpPr txBox="1"/>
            <p:nvPr/>
          </p:nvSpPr>
          <p:spPr>
            <a:xfrm>
              <a:off x="2438400" y="1280160"/>
              <a:ext cx="7863840" cy="323165"/>
            </a:xfrm>
            <a:prstGeom prst="rect">
              <a:avLst/>
            </a:prstGeom>
            <a:noFill/>
          </p:spPr>
          <p:txBody>
            <a:bodyPr wrap="square" lIns="91440" rtlCol="0">
              <a:noAutofit/>
            </a:bodyPr>
            <a:lstStyle/>
            <a:p>
              <a:pPr marL="342900" marR="0" lvl="0" indent="-342900" algn="ctr" defTabSz="457200" rtl="0" eaLnBrk="1" fontAlgn="auto" latinLnBrk="0" hangingPunct="1">
                <a:lnSpc>
                  <a:spcPct val="100000"/>
                </a:lnSpc>
                <a:spcBef>
                  <a:spcPts val="0"/>
                </a:spcBef>
                <a:spcAft>
                  <a:spcPts val="0"/>
                </a:spcAft>
                <a:buClr>
                  <a:srgbClr val="164C82"/>
                </a:buClr>
                <a:buSzTx/>
                <a:buFontTx/>
                <a:buNone/>
                <a:tabLst/>
                <a:defRPr/>
              </a:pPr>
              <a:r>
                <a:rPr kumimoji="0" lang="en-US" sz="1500" b="0" i="0" u="none" strike="noStrike" kern="1200" cap="none" spc="0" normalizeH="0" baseline="0" noProof="0" dirty="0">
                  <a:ln>
                    <a:noFill/>
                  </a:ln>
                  <a:solidFill>
                    <a:prstClr val="white"/>
                  </a:solidFill>
                  <a:effectLst/>
                  <a:uLnTx/>
                  <a:uFillTx/>
                  <a:latin typeface="Segoe UI Semibold"/>
                  <a:ea typeface="+mn-ea"/>
                  <a:cs typeface="+mn-cs"/>
                </a:rPr>
                <a:t>51% CAGR</a:t>
              </a:r>
            </a:p>
          </p:txBody>
        </p:sp>
      </p:grpSp>
      <p:sp>
        <p:nvSpPr>
          <p:cNvPr id="16" name="TextBox 15">
            <a:extLst>
              <a:ext uri="{FF2B5EF4-FFF2-40B4-BE49-F238E27FC236}">
                <a16:creationId xmlns:a16="http://schemas.microsoft.com/office/drawing/2014/main" id="{4C2EF63A-AD79-4B88-836A-C2B07DC51055}"/>
              </a:ext>
              <a:ext uri="{C183D7F6-B498-43B3-948B-1728B52AA6E4}">
                <adec:decorative xmlns:adec="http://schemas.microsoft.com/office/drawing/2017/decorative" val="1"/>
              </a:ext>
            </a:extLst>
          </p:cNvPr>
          <p:cNvSpPr txBox="1"/>
          <p:nvPr/>
        </p:nvSpPr>
        <p:spPr>
          <a:xfrm>
            <a:off x="917349" y="1133008"/>
            <a:ext cx="838199" cy="369332"/>
          </a:xfrm>
          <a:prstGeom prst="rect">
            <a:avLst/>
          </a:prstGeom>
          <a:noFill/>
        </p:spPr>
        <p:txBody>
          <a:bodyPr wrap="square" lIns="91440" rtlCol="0">
            <a:spAutoFit/>
          </a:bodyPr>
          <a:lstStyle/>
          <a:p>
            <a:pPr marL="342900" marR="0" lvl="0" indent="-342900" algn="ctr" defTabSz="457200" rtl="0" eaLnBrk="1" fontAlgn="auto" latinLnBrk="0" hangingPunct="1">
              <a:lnSpc>
                <a:spcPct val="100000"/>
              </a:lnSpc>
              <a:spcBef>
                <a:spcPts val="0"/>
              </a:spcBef>
              <a:spcAft>
                <a:spcPts val="0"/>
              </a:spcAft>
              <a:buClr>
                <a:srgbClr val="164C82"/>
              </a:buClr>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2015</a:t>
            </a:r>
            <a:endParaRPr kumimoji="0" lang="en-US" sz="1500" b="0" i="0" u="none" strike="noStrike" kern="1200" cap="none" spc="0" normalizeH="0" baseline="0" noProof="0" dirty="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6315434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503BA57-1284-4922-99F0-FD1581FCCDBD}"/>
              </a:ext>
            </a:extLst>
          </p:cNvPr>
          <p:cNvSpPr>
            <a:spLocks noGrp="1"/>
          </p:cNvSpPr>
          <p:nvPr>
            <p:ph type="title"/>
          </p:nvPr>
        </p:nvSpPr>
        <p:spPr/>
        <p:txBody>
          <a:bodyPr>
            <a:noAutofit/>
          </a:bodyPr>
          <a:lstStyle/>
          <a:p>
            <a:r>
              <a:rPr lang="en-US" sz="3200" dirty="0">
                <a:solidFill>
                  <a:schemeClr val="bg1"/>
                </a:solidFill>
              </a:rPr>
              <a:t>Improved Productivity &amp; Reduced CAPEX</a:t>
            </a:r>
            <a:br>
              <a:rPr lang="en-US" sz="2800" dirty="0">
                <a:solidFill>
                  <a:schemeClr val="bg1"/>
                </a:solidFill>
              </a:rPr>
            </a:br>
            <a:r>
              <a:rPr lang="en-US" sz="1800" dirty="0">
                <a:solidFill>
                  <a:srgbClr val="50E6FF"/>
                </a:solidFill>
              </a:rPr>
              <a:t>Top Areas of Budget Savings Directly Attributable to HCI Deployments</a:t>
            </a:r>
            <a:endParaRPr lang="en-US" sz="2800" dirty="0">
              <a:solidFill>
                <a:srgbClr val="50E6FF"/>
              </a:solidFill>
            </a:endParaRPr>
          </a:p>
        </p:txBody>
      </p:sp>
      <p:sp>
        <p:nvSpPr>
          <p:cNvPr id="11" name="Source">
            <a:extLst>
              <a:ext uri="{FF2B5EF4-FFF2-40B4-BE49-F238E27FC236}">
                <a16:creationId xmlns:a16="http://schemas.microsoft.com/office/drawing/2014/main" id="{8528DE20-7496-454C-A56C-CC4D2744A17C}"/>
              </a:ext>
            </a:extLst>
          </p:cNvPr>
          <p:cNvSpPr txBox="1"/>
          <p:nvPr/>
        </p:nvSpPr>
        <p:spPr>
          <a:xfrm>
            <a:off x="858187" y="6224843"/>
            <a:ext cx="6553200" cy="369332"/>
          </a:xfrm>
          <a:prstGeom prst="rect">
            <a:avLst/>
          </a:prstGeom>
          <a:noFill/>
        </p:spPr>
        <p:txBody>
          <a:bodyPr wrap="square" lIns="91440" rtlCol="0" anchor="b">
            <a:spAutoFit/>
          </a:bodyPr>
          <a:lstStyle>
            <a:defPPr>
              <a:defRPr lang="en-US"/>
            </a:defPPr>
            <a:lvl1pPr>
              <a:buClr>
                <a:schemeClr val="tx2"/>
              </a:buClr>
              <a:defRPr sz="900">
                <a:latin typeface="Open Sans" panose="020B0606030504020204" pitchFamily="34" charset="0"/>
              </a:defRPr>
            </a:lvl1pPr>
          </a:lstStyle>
          <a:p>
            <a:pPr marL="0" marR="0" lvl="0" indent="0" algn="l" defTabSz="457200" rtl="0" eaLnBrk="1" fontAlgn="auto" latinLnBrk="0" hangingPunct="1">
              <a:lnSpc>
                <a:spcPct val="100000"/>
              </a:lnSpc>
              <a:spcBef>
                <a:spcPts val="0"/>
              </a:spcBef>
              <a:spcAft>
                <a:spcPts val="0"/>
              </a:spcAft>
              <a:buClr>
                <a:srgbClr val="164C82"/>
              </a:buClr>
              <a:buSzTx/>
              <a:buFontTx/>
              <a:buNone/>
              <a:tabLst/>
              <a:defRPr/>
            </a:pPr>
            <a:r>
              <a:rPr kumimoji="0" lang="en-US" sz="9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N=226
Source: IT Infrastructure plans for 2021 Survey, IDC, December 2020</a:t>
            </a:r>
          </a:p>
        </p:txBody>
      </p:sp>
      <p:pic>
        <p:nvPicPr>
          <p:cNvPr id="15" name="Picture 14">
            <a:extLst>
              <a:ext uri="{FF2B5EF4-FFF2-40B4-BE49-F238E27FC236}">
                <a16:creationId xmlns:a16="http://schemas.microsoft.com/office/drawing/2014/main" id="{DAD6486D-D803-47F2-B0C7-53C3932BC2A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01480" y="1865111"/>
            <a:ext cx="10589040" cy="4152911"/>
          </a:xfrm>
          <a:prstGeom prst="rect">
            <a:avLst/>
          </a:prstGeom>
        </p:spPr>
      </p:pic>
      <p:sp>
        <p:nvSpPr>
          <p:cNvPr id="16" name="Rectangle 15">
            <a:extLst>
              <a:ext uri="{FF2B5EF4-FFF2-40B4-BE49-F238E27FC236}">
                <a16:creationId xmlns:a16="http://schemas.microsoft.com/office/drawing/2014/main" id="{892B3E2F-A70B-4274-A9C9-C59E43707E8F}"/>
              </a:ext>
              <a:ext uri="{C183D7F6-B498-43B3-948B-1728B52AA6E4}">
                <adec:decorative xmlns:adec="http://schemas.microsoft.com/office/drawing/2017/decorative" val="1"/>
              </a:ext>
            </a:extLst>
          </p:cNvPr>
          <p:cNvSpPr/>
          <p:nvPr/>
        </p:nvSpPr>
        <p:spPr>
          <a:xfrm>
            <a:off x="652101" y="1733946"/>
            <a:ext cx="10887798" cy="1695053"/>
          </a:xfrm>
          <a:prstGeom prst="rect">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mn-ea"/>
              <a:cs typeface="+mn-cs"/>
            </a:endParaRPr>
          </a:p>
        </p:txBody>
      </p:sp>
      <p:sp>
        <p:nvSpPr>
          <p:cNvPr id="6" name="Footer Placeholder 4">
            <a:extLst>
              <a:ext uri="{FF2B5EF4-FFF2-40B4-BE49-F238E27FC236}">
                <a16:creationId xmlns:a16="http://schemas.microsoft.com/office/drawing/2014/main" id="{BEDE11C0-DE64-4267-B124-8A31E0510E57}"/>
              </a:ext>
            </a:extLst>
          </p:cNvPr>
          <p:cNvSpPr txBox="1">
            <a:spLocks/>
          </p:cNvSpPr>
          <p:nvPr/>
        </p:nvSpPr>
        <p:spPr>
          <a:xfrm>
            <a:off x="9139285" y="6409509"/>
            <a:ext cx="2590800" cy="318831"/>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457200">
              <a:defRPr/>
            </a:pPr>
            <a:r>
              <a:rPr lang="en-US" sz="1000">
                <a:latin typeface="Open Sans"/>
              </a:rPr>
              <a:t>© IDC</a:t>
            </a:r>
            <a:endParaRPr lang="en-US" sz="1000" dirty="0">
              <a:latin typeface="Open Sans"/>
            </a:endParaRPr>
          </a:p>
        </p:txBody>
      </p:sp>
    </p:spTree>
    <p:extLst>
      <p:ext uri="{BB962C8B-B14F-4D97-AF65-F5344CB8AC3E}">
        <p14:creationId xmlns:p14="http://schemas.microsoft.com/office/powerpoint/2010/main" val="2363901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2">
            <a:extLst>
              <a:ext uri="{FF2B5EF4-FFF2-40B4-BE49-F238E27FC236}">
                <a16:creationId xmlns:a16="http://schemas.microsoft.com/office/drawing/2014/main" id="{B6D5DD56-1BBF-4135-ADED-4D9AEB6E8880}"/>
              </a:ext>
              <a:ext uri="{C183D7F6-B498-43B3-948B-1728B52AA6E4}">
                <adec:decorative xmlns:adec="http://schemas.microsoft.com/office/drawing/2017/decorative" val="1"/>
              </a:ext>
            </a:extLst>
          </p:cNvPr>
          <p:cNvSpPr txBox="1">
            <a:spLocks noGrp="1"/>
          </p:cNvSpPr>
          <p:nvPr>
            <p:ph type="title" idx="4294967295"/>
          </p:nvPr>
        </p:nvSpPr>
        <p:spPr>
          <a:xfrm>
            <a:off x="1137136" y="1330325"/>
            <a:ext cx="4051300" cy="1628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51304" rtl="0" eaLnBrk="1" latinLnBrk="0" hangingPunct="1">
              <a:lnSpc>
                <a:spcPct val="100000"/>
              </a:lnSpc>
              <a:spcBef>
                <a:spcPct val="0"/>
              </a:spcBef>
              <a:buNone/>
              <a:defRPr lang="en-US" sz="3600" b="0" kern="1200" cap="none" spc="-51" baseline="0">
                <a:ln w="3175">
                  <a:noFill/>
                </a:ln>
                <a:solidFill>
                  <a:schemeClr val="tx1"/>
                </a:solidFill>
                <a:effectLst/>
                <a:latin typeface="+mj-lt"/>
                <a:ea typeface="+mn-ea"/>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3529"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Hybrid and multicloud change everything</a:t>
            </a:r>
          </a:p>
        </p:txBody>
      </p:sp>
      <p:grpSp>
        <p:nvGrpSpPr>
          <p:cNvPr id="12" name="Group 11">
            <a:extLst>
              <a:ext uri="{FF2B5EF4-FFF2-40B4-BE49-F238E27FC236}">
                <a16:creationId xmlns:a16="http://schemas.microsoft.com/office/drawing/2014/main" id="{53FF7D8E-C61E-4B7C-BA22-52A182DB1880}"/>
              </a:ext>
              <a:ext uri="{C183D7F6-B498-43B3-948B-1728B52AA6E4}">
                <adec:decorative xmlns:adec="http://schemas.microsoft.com/office/drawing/2017/decorative" val="1"/>
              </a:ext>
            </a:extLst>
          </p:cNvPr>
          <p:cNvGrpSpPr/>
          <p:nvPr/>
        </p:nvGrpSpPr>
        <p:grpSpPr>
          <a:xfrm>
            <a:off x="5711216" y="1581824"/>
            <a:ext cx="5570855" cy="890894"/>
            <a:chOff x="5295902" y="464457"/>
            <a:chExt cx="5682565" cy="908758"/>
          </a:xfrm>
        </p:grpSpPr>
        <p:sp>
          <p:nvSpPr>
            <p:cNvPr id="26" name="Rectangle 25">
              <a:extLst>
                <a:ext uri="{FF2B5EF4-FFF2-40B4-BE49-F238E27FC236}">
                  <a16:creationId xmlns:a16="http://schemas.microsoft.com/office/drawing/2014/main" id="{AF4A6612-630A-465D-98E3-476F3F245634}"/>
                </a:ext>
              </a:extLst>
            </p:cNvPr>
            <p:cNvSpPr/>
            <p:nvPr/>
          </p:nvSpPr>
          <p:spPr bwMode="auto">
            <a:xfrm>
              <a:off x="5295902" y="464457"/>
              <a:ext cx="5682565"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Limited visibility Inconsistent governance</a:t>
              </a:r>
              <a:endParaRPr kumimoji="0" lang="en-US" sz="1568" b="0" i="0" u="none" strike="noStrike" kern="0" cap="none" spc="0" normalizeH="0" baseline="0" noProof="0">
                <a:ln>
                  <a:noFill/>
                </a:ln>
                <a:solidFill>
                  <a:srgbClr val="FFFFFF"/>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AF3432AC-48AB-4773-A5D0-9941D13B5BBB}"/>
                </a:ext>
              </a:extLst>
            </p:cNvPr>
            <p:cNvCxnSpPr>
              <a:cxnSpLocks/>
            </p:cNvCxnSpPr>
            <p:nvPr/>
          </p:nvCxnSpPr>
          <p:spPr>
            <a:xfrm>
              <a:off x="6242747" y="57609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CBF3CEDC-E6B6-4837-9315-7FD7C7CBAD6D}"/>
                </a:ext>
              </a:extLst>
            </p:cNvPr>
            <p:cNvGrpSpPr/>
            <p:nvPr/>
          </p:nvGrpSpPr>
          <p:grpSpPr>
            <a:xfrm>
              <a:off x="5492021" y="668692"/>
              <a:ext cx="549275" cy="480078"/>
              <a:chOff x="3337518" y="5012867"/>
              <a:chExt cx="549275" cy="480078"/>
            </a:xfrm>
          </p:grpSpPr>
          <p:grpSp>
            <p:nvGrpSpPr>
              <p:cNvPr id="102" name="Group 101">
                <a:extLst>
                  <a:ext uri="{FF2B5EF4-FFF2-40B4-BE49-F238E27FC236}">
                    <a16:creationId xmlns:a16="http://schemas.microsoft.com/office/drawing/2014/main" id="{E733A056-86D0-4B5C-8D17-A833BE9228B7}"/>
                  </a:ext>
                </a:extLst>
              </p:cNvPr>
              <p:cNvGrpSpPr/>
              <p:nvPr/>
            </p:nvGrpSpPr>
            <p:grpSpPr>
              <a:xfrm>
                <a:off x="3337518" y="5124645"/>
                <a:ext cx="549275" cy="368300"/>
                <a:chOff x="935038" y="5967414"/>
                <a:chExt cx="549275" cy="368300"/>
              </a:xfrm>
            </p:grpSpPr>
            <p:sp>
              <p:nvSpPr>
                <p:cNvPr id="121" name="Rectangle 5">
                  <a:extLst>
                    <a:ext uri="{FF2B5EF4-FFF2-40B4-BE49-F238E27FC236}">
                      <a16:creationId xmlns:a16="http://schemas.microsoft.com/office/drawing/2014/main" id="{82FE1358-DDE5-4D93-9802-9E040B08A4E9}"/>
                    </a:ext>
                  </a:extLst>
                </p:cNvPr>
                <p:cNvSpPr>
                  <a:spLocks noChangeArrowheads="1"/>
                </p:cNvSpPr>
                <p:nvPr/>
              </p:nvSpPr>
              <p:spPr bwMode="auto">
                <a:xfrm>
                  <a:off x="1389063" y="6034087"/>
                  <a:ext cx="95250" cy="301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6">
                  <a:extLst>
                    <a:ext uri="{FF2B5EF4-FFF2-40B4-BE49-F238E27FC236}">
                      <a16:creationId xmlns:a16="http://schemas.microsoft.com/office/drawing/2014/main" id="{5F2B586D-2DBF-48BF-BEF3-D4BFAECA16B6}"/>
                    </a:ext>
                  </a:extLst>
                </p:cNvPr>
                <p:cNvSpPr>
                  <a:spLocks noChangeArrowheads="1"/>
                </p:cNvSpPr>
                <p:nvPr/>
              </p:nvSpPr>
              <p:spPr bwMode="auto">
                <a:xfrm>
                  <a:off x="1236663" y="6153909"/>
                  <a:ext cx="95250" cy="1818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7">
                  <a:extLst>
                    <a:ext uri="{FF2B5EF4-FFF2-40B4-BE49-F238E27FC236}">
                      <a16:creationId xmlns:a16="http://schemas.microsoft.com/office/drawing/2014/main" id="{543BB7BA-8C01-480F-B934-E69AD9166BB1}"/>
                    </a:ext>
                  </a:extLst>
                </p:cNvPr>
                <p:cNvSpPr>
                  <a:spLocks noChangeArrowheads="1"/>
                </p:cNvSpPr>
                <p:nvPr/>
              </p:nvSpPr>
              <p:spPr bwMode="auto">
                <a:xfrm>
                  <a:off x="1085850" y="5967414"/>
                  <a:ext cx="95250" cy="3683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8">
                  <a:extLst>
                    <a:ext uri="{FF2B5EF4-FFF2-40B4-BE49-F238E27FC236}">
                      <a16:creationId xmlns:a16="http://schemas.microsoft.com/office/drawing/2014/main" id="{63C79D91-E3AA-44D7-AE04-876740666A63}"/>
                    </a:ext>
                  </a:extLst>
                </p:cNvPr>
                <p:cNvSpPr>
                  <a:spLocks/>
                </p:cNvSpPr>
                <p:nvPr/>
              </p:nvSpPr>
              <p:spPr bwMode="auto">
                <a:xfrm>
                  <a:off x="935038" y="6118225"/>
                  <a:ext cx="93662" cy="217487"/>
                </a:xfrm>
                <a:custGeom>
                  <a:avLst/>
                  <a:gdLst>
                    <a:gd name="T0" fmla="*/ 59 w 59"/>
                    <a:gd name="T1" fmla="*/ 0 h 137"/>
                    <a:gd name="T2" fmla="*/ 0 w 59"/>
                    <a:gd name="T3" fmla="*/ 0 h 137"/>
                    <a:gd name="T4" fmla="*/ 0 w 59"/>
                    <a:gd name="T5" fmla="*/ 137 h 137"/>
                    <a:gd name="T6" fmla="*/ 59 w 59"/>
                    <a:gd name="T7" fmla="*/ 137 h 137"/>
                    <a:gd name="T8" fmla="*/ 59 w 59"/>
                    <a:gd name="T9" fmla="*/ 0 h 137"/>
                    <a:gd name="T10" fmla="*/ 59 w 59"/>
                    <a:gd name="T11" fmla="*/ 0 h 137"/>
                  </a:gdLst>
                  <a:ahLst/>
                  <a:cxnLst>
                    <a:cxn ang="0">
                      <a:pos x="T0" y="T1"/>
                    </a:cxn>
                    <a:cxn ang="0">
                      <a:pos x="T2" y="T3"/>
                    </a:cxn>
                    <a:cxn ang="0">
                      <a:pos x="T4" y="T5"/>
                    </a:cxn>
                    <a:cxn ang="0">
                      <a:pos x="T6" y="T7"/>
                    </a:cxn>
                    <a:cxn ang="0">
                      <a:pos x="T8" y="T9"/>
                    </a:cxn>
                    <a:cxn ang="0">
                      <a:pos x="T10" y="T11"/>
                    </a:cxn>
                  </a:cxnLst>
                  <a:rect l="0" t="0" r="r" b="b"/>
                  <a:pathLst>
                    <a:path w="59" h="137">
                      <a:moveTo>
                        <a:pt x="59" y="0"/>
                      </a:moveTo>
                      <a:lnTo>
                        <a:pt x="0" y="0"/>
                      </a:lnTo>
                      <a:lnTo>
                        <a:pt x="0" y="137"/>
                      </a:lnTo>
                      <a:lnTo>
                        <a:pt x="59" y="137"/>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813EB68A-8EE3-4DCD-8873-2BC890F7D1D5}"/>
                  </a:ext>
                </a:extLst>
              </p:cNvPr>
              <p:cNvGrpSpPr/>
              <p:nvPr/>
            </p:nvGrpSpPr>
            <p:grpSpPr>
              <a:xfrm>
                <a:off x="3346563" y="5012867"/>
                <a:ext cx="540230" cy="259344"/>
                <a:chOff x="3346563" y="5012867"/>
                <a:chExt cx="540230" cy="259344"/>
              </a:xfrm>
            </p:grpSpPr>
            <p:sp>
              <p:nvSpPr>
                <p:cNvPr id="104" name="Oval 103">
                  <a:extLst>
                    <a:ext uri="{FF2B5EF4-FFF2-40B4-BE49-F238E27FC236}">
                      <a16:creationId xmlns:a16="http://schemas.microsoft.com/office/drawing/2014/main" id="{761877F8-E81F-4A3B-9A37-103177FED0A1}"/>
                    </a:ext>
                  </a:extLst>
                </p:cNvPr>
                <p:cNvSpPr/>
                <p:nvPr/>
              </p:nvSpPr>
              <p:spPr bwMode="auto">
                <a:xfrm>
                  <a:off x="3346563" y="5158765"/>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A8DA361-FAB6-4158-BAEB-B7AB5B0A7264}"/>
                    </a:ext>
                  </a:extLst>
                </p:cNvPr>
                <p:cNvSpPr/>
                <p:nvPr/>
              </p:nvSpPr>
              <p:spPr bwMode="auto">
                <a:xfrm>
                  <a:off x="3503817" y="5012867"/>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6FBA2B56-238A-4F37-8167-7CD14B498AD5}"/>
                    </a:ext>
                  </a:extLst>
                </p:cNvPr>
                <p:cNvSpPr/>
                <p:nvPr/>
              </p:nvSpPr>
              <p:spPr bwMode="auto">
                <a:xfrm>
                  <a:off x="3648325" y="5207935"/>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BA50CAC7-A2A4-4014-85EF-ECE47868DA15}"/>
                    </a:ext>
                  </a:extLst>
                </p:cNvPr>
                <p:cNvSpPr/>
                <p:nvPr/>
              </p:nvSpPr>
              <p:spPr bwMode="auto">
                <a:xfrm>
                  <a:off x="3822517" y="5081658"/>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D805CB8E-B0FB-4B40-B2D6-A1CE9FF23E42}"/>
                    </a:ext>
                  </a:extLst>
                </p:cNvPr>
                <p:cNvSpPr/>
                <p:nvPr/>
              </p:nvSpPr>
              <p:spPr bwMode="auto">
                <a:xfrm rot="19037803">
                  <a:off x="3365888" y="5109225"/>
                  <a:ext cx="182880" cy="9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0B5B47E0-09DE-4EB0-9209-20801CA207D4}"/>
                    </a:ext>
                  </a:extLst>
                </p:cNvPr>
                <p:cNvSpPr/>
                <p:nvPr/>
              </p:nvSpPr>
              <p:spPr bwMode="auto">
                <a:xfrm rot="3099974">
                  <a:off x="3520308" y="5136087"/>
                  <a:ext cx="182880" cy="9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67B46189-B994-494C-A01C-235B122BF857}"/>
                    </a:ext>
                  </a:extLst>
                </p:cNvPr>
                <p:cNvSpPr/>
                <p:nvPr/>
              </p:nvSpPr>
              <p:spPr bwMode="auto">
                <a:xfrm rot="8668081">
                  <a:off x="3676851" y="5168435"/>
                  <a:ext cx="182880" cy="9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27" name="Group 126">
            <a:extLst>
              <a:ext uri="{FF2B5EF4-FFF2-40B4-BE49-F238E27FC236}">
                <a16:creationId xmlns:a16="http://schemas.microsoft.com/office/drawing/2014/main" id="{7C9183E7-4CB5-4DB8-8E10-26536B584C43}"/>
              </a:ext>
              <a:ext uri="{C183D7F6-B498-43B3-948B-1728B52AA6E4}">
                <adec:decorative xmlns:adec="http://schemas.microsoft.com/office/drawing/2017/decorative" val="1"/>
              </a:ext>
            </a:extLst>
          </p:cNvPr>
          <p:cNvGrpSpPr/>
          <p:nvPr/>
        </p:nvGrpSpPr>
        <p:grpSpPr>
          <a:xfrm>
            <a:off x="5711218" y="2599635"/>
            <a:ext cx="6417593" cy="890894"/>
            <a:chOff x="5295901" y="1502677"/>
            <a:chExt cx="6546279" cy="908758"/>
          </a:xfrm>
        </p:grpSpPr>
        <p:sp>
          <p:nvSpPr>
            <p:cNvPr id="27" name="Rectangle 26">
              <a:extLst>
                <a:ext uri="{FF2B5EF4-FFF2-40B4-BE49-F238E27FC236}">
                  <a16:creationId xmlns:a16="http://schemas.microsoft.com/office/drawing/2014/main" id="{C703F7EA-A878-42BB-91DB-9A33E6B77982}"/>
                </a:ext>
              </a:extLst>
            </p:cNvPr>
            <p:cNvSpPr/>
            <p:nvPr/>
          </p:nvSpPr>
          <p:spPr bwMode="auto">
            <a:xfrm>
              <a:off x="5295901" y="1502677"/>
              <a:ext cx="6546279"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Tool incompatibility, skill variations, version control, DevOps</a:t>
              </a:r>
            </a:p>
          </p:txBody>
        </p:sp>
        <p:sp>
          <p:nvSpPr>
            <p:cNvPr id="80" name="AutoShape 174">
              <a:extLst>
                <a:ext uri="{FF2B5EF4-FFF2-40B4-BE49-F238E27FC236}">
                  <a16:creationId xmlns:a16="http://schemas.microsoft.com/office/drawing/2014/main" id="{232441A2-3C10-4B60-AE60-722DF218B6D8}"/>
                </a:ext>
              </a:extLst>
            </p:cNvPr>
            <p:cNvSpPr>
              <a:spLocks noChangeAspect="1" noChangeArrowheads="1" noTextEdit="1"/>
            </p:cNvSpPr>
            <p:nvPr/>
          </p:nvSpPr>
          <p:spPr bwMode="auto">
            <a:xfrm>
              <a:off x="5534190" y="1720266"/>
              <a:ext cx="473580" cy="4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8DA4A1D4-D6B9-4706-BBB4-A20BF20F4191}"/>
                </a:ext>
              </a:extLst>
            </p:cNvPr>
            <p:cNvCxnSpPr>
              <a:cxnSpLocks/>
            </p:cNvCxnSpPr>
            <p:nvPr/>
          </p:nvCxnSpPr>
          <p:spPr>
            <a:xfrm>
              <a:off x="6242747" y="161431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5" name="Graphic 40">
            <a:extLst>
              <a:ext uri="{FF2B5EF4-FFF2-40B4-BE49-F238E27FC236}">
                <a16:creationId xmlns:a16="http://schemas.microsoft.com/office/drawing/2014/main" id="{98AAB5AB-541D-41F6-B79B-72B4797E9D67}"/>
              </a:ext>
              <a:ext uri="{C183D7F6-B498-43B3-948B-1728B52AA6E4}">
                <adec:decorative xmlns:adec="http://schemas.microsoft.com/office/drawing/2017/decorative" val="1"/>
              </a:ext>
            </a:extLst>
          </p:cNvPr>
          <p:cNvGrpSpPr/>
          <p:nvPr/>
        </p:nvGrpSpPr>
        <p:grpSpPr>
          <a:xfrm>
            <a:off x="5917256" y="2790465"/>
            <a:ext cx="563825" cy="517049"/>
            <a:chOff x="3520657" y="3926981"/>
            <a:chExt cx="488041" cy="447553"/>
          </a:xfrm>
        </p:grpSpPr>
        <p:sp>
          <p:nvSpPr>
            <p:cNvPr id="129" name="Freeform: Shape 128">
              <a:extLst>
                <a:ext uri="{FF2B5EF4-FFF2-40B4-BE49-F238E27FC236}">
                  <a16:creationId xmlns:a16="http://schemas.microsoft.com/office/drawing/2014/main" id="{399687E0-A1DB-4A97-AF9D-428686C18DB0}"/>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3DC0BCE-5882-4982-A736-DAE7DCEE0547}"/>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10CEECE4-20B1-4C8B-BDE2-6D3F65CAC9EC}"/>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A54CCAC5-C69F-42A7-9E0F-9455CBEE9F15}"/>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DA654E2-1963-4CA6-9307-9072E919D86B}"/>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BEA4AFF-DFDC-4338-AED8-6B8B2398173B}"/>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CCA77AC-7C40-4E3C-85CA-9CFBAF9C46A8}"/>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7BBEA38-BF13-4BAE-8D35-A7D0EBF07CFA}"/>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9D3F78D-B0AD-48F3-9800-0A020E147A51}"/>
              </a:ext>
              <a:ext uri="{C183D7F6-B498-43B3-948B-1728B52AA6E4}">
                <adec:decorative xmlns:adec="http://schemas.microsoft.com/office/drawing/2017/decorative" val="1"/>
              </a:ext>
            </a:extLst>
          </p:cNvPr>
          <p:cNvGrpSpPr/>
          <p:nvPr/>
        </p:nvGrpSpPr>
        <p:grpSpPr>
          <a:xfrm>
            <a:off x="5711218" y="3617446"/>
            <a:ext cx="6411934" cy="890894"/>
            <a:chOff x="5295901" y="2540897"/>
            <a:chExt cx="6540506" cy="908758"/>
          </a:xfrm>
        </p:grpSpPr>
        <p:sp>
          <p:nvSpPr>
            <p:cNvPr id="28" name="Rectangle 27">
              <a:extLst>
                <a:ext uri="{FF2B5EF4-FFF2-40B4-BE49-F238E27FC236}">
                  <a16:creationId xmlns:a16="http://schemas.microsoft.com/office/drawing/2014/main" id="{B7BF42E5-8E6D-4D3A-8CD6-AA64771C7D09}"/>
                </a:ext>
              </a:extLst>
            </p:cNvPr>
            <p:cNvSpPr/>
            <p:nvPr/>
          </p:nvSpPr>
          <p:spPr bwMode="auto">
            <a:xfrm>
              <a:off x="5295901" y="2540897"/>
              <a:ext cx="6540506"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Time-intensive management of patching, backup, HA, etc.</a:t>
              </a:r>
            </a:p>
          </p:txBody>
        </p:sp>
        <p:cxnSp>
          <p:nvCxnSpPr>
            <p:cNvPr id="49" name="Straight Connector 48">
              <a:extLst>
                <a:ext uri="{FF2B5EF4-FFF2-40B4-BE49-F238E27FC236}">
                  <a16:creationId xmlns:a16="http://schemas.microsoft.com/office/drawing/2014/main" id="{9A817A56-B082-4EEC-A8E6-1F6259A53DAF}"/>
                </a:ext>
              </a:extLst>
            </p:cNvPr>
            <p:cNvCxnSpPr>
              <a:cxnSpLocks/>
            </p:cNvCxnSpPr>
            <p:nvPr/>
          </p:nvCxnSpPr>
          <p:spPr>
            <a:xfrm>
              <a:off x="6242747" y="265253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11895063-FA92-4AF4-8849-09E5F22C47AF}"/>
              </a:ext>
              <a:ext uri="{C183D7F6-B498-43B3-948B-1728B52AA6E4}">
                <adec:decorative xmlns:adec="http://schemas.microsoft.com/office/drawing/2017/decorative" val="1"/>
              </a:ext>
            </a:extLst>
          </p:cNvPr>
          <p:cNvGrpSpPr/>
          <p:nvPr/>
        </p:nvGrpSpPr>
        <p:grpSpPr>
          <a:xfrm>
            <a:off x="5711219" y="4635257"/>
            <a:ext cx="5843808" cy="890894"/>
            <a:chOff x="5295902" y="3579117"/>
            <a:chExt cx="5960988" cy="908758"/>
          </a:xfrm>
        </p:grpSpPr>
        <p:sp>
          <p:nvSpPr>
            <p:cNvPr id="29" name="Rectangle 28">
              <a:extLst>
                <a:ext uri="{FF2B5EF4-FFF2-40B4-BE49-F238E27FC236}">
                  <a16:creationId xmlns:a16="http://schemas.microsoft.com/office/drawing/2014/main" id="{51B13DAA-D099-4C27-B16B-01005A2C4043}"/>
                </a:ext>
              </a:extLst>
            </p:cNvPr>
            <p:cNvSpPr/>
            <p:nvPr/>
          </p:nvSpPr>
          <p:spPr bwMode="auto">
            <a:xfrm>
              <a:off x="5295902" y="3579117"/>
              <a:ext cx="5960988"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Purchasing inconsistency: Capex and </a:t>
              </a:r>
              <a:r>
                <a:rPr kumimoji="0" lang="en-US" sz="1568" b="0" i="0" u="none" strike="noStrike" kern="0" cap="none" spc="0" normalizeH="0" baseline="0" noProof="0" err="1">
                  <a:ln>
                    <a:noFill/>
                  </a:ln>
                  <a:solidFill>
                    <a:srgbClr val="FFFFFF"/>
                  </a:solidFill>
                  <a:effectLst/>
                  <a:uLnTx/>
                  <a:uFillTx/>
                  <a:latin typeface="Segoe UI"/>
                  <a:ea typeface="+mn-ea"/>
                  <a:cs typeface="Segoe UI Semibold" panose="020B0702040204020203" pitchFamily="34" charset="0"/>
                  <a:sym typeface="Arial"/>
                </a:rPr>
                <a:t>Opex</a:t>
              </a: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 | Traditional licensing and subscriptions</a:t>
              </a:r>
            </a:p>
          </p:txBody>
        </p:sp>
        <p:cxnSp>
          <p:nvCxnSpPr>
            <p:cNvPr id="50" name="Straight Connector 49">
              <a:extLst>
                <a:ext uri="{FF2B5EF4-FFF2-40B4-BE49-F238E27FC236}">
                  <a16:creationId xmlns:a16="http://schemas.microsoft.com/office/drawing/2014/main" id="{73761EAF-5F4C-4ABF-9074-CF3F20F227B5}"/>
                </a:ext>
              </a:extLst>
            </p:cNvPr>
            <p:cNvCxnSpPr>
              <a:cxnSpLocks/>
            </p:cNvCxnSpPr>
            <p:nvPr/>
          </p:nvCxnSpPr>
          <p:spPr>
            <a:xfrm>
              <a:off x="6242747" y="369075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aphic 7" descr="cost control">
              <a:extLst>
                <a:ext uri="{FF2B5EF4-FFF2-40B4-BE49-F238E27FC236}">
                  <a16:creationId xmlns:a16="http://schemas.microsoft.com/office/drawing/2014/main" id="{FDEB66FA-5791-491B-8263-32324ABEF9BC}"/>
                </a:ext>
              </a:extLst>
            </p:cNvPr>
            <p:cNvGrpSpPr/>
            <p:nvPr/>
          </p:nvGrpSpPr>
          <p:grpSpPr>
            <a:xfrm>
              <a:off x="5493291" y="3759765"/>
              <a:ext cx="543656" cy="543656"/>
              <a:chOff x="5336111" y="3021278"/>
              <a:chExt cx="411480" cy="411480"/>
            </a:xfrm>
          </p:grpSpPr>
          <p:sp>
            <p:nvSpPr>
              <p:cNvPr id="67" name="Freeform: Shape 66">
                <a:extLst>
                  <a:ext uri="{FF2B5EF4-FFF2-40B4-BE49-F238E27FC236}">
                    <a16:creationId xmlns:a16="http://schemas.microsoft.com/office/drawing/2014/main" id="{5B20E724-EBAE-4C5B-BDB6-F7592EE2F920}"/>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6D573231-EA08-40BA-B9EA-9ADF8EBFB862}"/>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 name="Arrow: Left 1">
            <a:extLst>
              <a:ext uri="{FF2B5EF4-FFF2-40B4-BE49-F238E27FC236}">
                <a16:creationId xmlns:a16="http://schemas.microsoft.com/office/drawing/2014/main" id="{5BEE9C04-EA47-4276-81BA-F03FD91444D1}"/>
              </a:ext>
              <a:ext uri="{C183D7F6-B498-43B3-948B-1728B52AA6E4}">
                <adec:decorative xmlns:adec="http://schemas.microsoft.com/office/drawing/2017/decorative" val="1"/>
              </a:ext>
            </a:extLst>
          </p:cNvPr>
          <p:cNvSpPr/>
          <p:nvPr/>
        </p:nvSpPr>
        <p:spPr bwMode="auto">
          <a:xfrm rot="3402904">
            <a:off x="5857549" y="3904635"/>
            <a:ext cx="365282" cy="28324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1" name="Arrow: Left 60">
            <a:extLst>
              <a:ext uri="{FF2B5EF4-FFF2-40B4-BE49-F238E27FC236}">
                <a16:creationId xmlns:a16="http://schemas.microsoft.com/office/drawing/2014/main" id="{A9D2D1B9-F02F-4CEA-AB91-DF4080AA6065}"/>
              </a:ext>
              <a:ext uri="{C183D7F6-B498-43B3-948B-1728B52AA6E4}">
                <adec:decorative xmlns:adec="http://schemas.microsoft.com/office/drawing/2017/decorative" val="1"/>
              </a:ext>
            </a:extLst>
          </p:cNvPr>
          <p:cNvSpPr/>
          <p:nvPr/>
        </p:nvSpPr>
        <p:spPr bwMode="auto">
          <a:xfrm rot="14202904">
            <a:off x="6114565" y="3986646"/>
            <a:ext cx="365282" cy="283248"/>
          </a:xfrm>
          <a:prstGeom prst="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673CCFD4-9FF1-4FCE-9076-E7D303D66594}"/>
              </a:ext>
              <a:ext uri="{C183D7F6-B498-43B3-948B-1728B52AA6E4}">
                <adec:decorative xmlns:adec="http://schemas.microsoft.com/office/drawing/2017/decorative" val="1"/>
              </a:ext>
            </a:extLst>
          </p:cNvPr>
          <p:cNvSpPr txBox="1"/>
          <p:nvPr/>
        </p:nvSpPr>
        <p:spPr>
          <a:xfrm>
            <a:off x="1111864" y="3426637"/>
            <a:ext cx="3851439" cy="369332"/>
          </a:xfrm>
          <a:prstGeom prst="rect">
            <a:avLst/>
          </a:prstGeom>
          <a:noFill/>
        </p:spPr>
        <p:txBody>
          <a:bodyPr wrap="squar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App modernization and innovation</a:t>
            </a:r>
          </a:p>
        </p:txBody>
      </p:sp>
      <p:sp>
        <p:nvSpPr>
          <p:cNvPr id="11" name="TextBox 10">
            <a:extLst>
              <a:ext uri="{FF2B5EF4-FFF2-40B4-BE49-F238E27FC236}">
                <a16:creationId xmlns:a16="http://schemas.microsoft.com/office/drawing/2014/main" id="{1FDB79A5-4414-40F4-8E47-6E3A267070DC}"/>
              </a:ext>
              <a:ext uri="{C183D7F6-B498-43B3-948B-1728B52AA6E4}">
                <adec:decorative xmlns:adec="http://schemas.microsoft.com/office/drawing/2017/decorative" val="1"/>
              </a:ext>
            </a:extLst>
          </p:cNvPr>
          <p:cNvSpPr txBox="1"/>
          <p:nvPr/>
        </p:nvSpPr>
        <p:spPr>
          <a:xfrm>
            <a:off x="2320748" y="2999354"/>
            <a:ext cx="1433670" cy="369332"/>
          </a:xfrm>
          <a:prstGeom prst="rect">
            <a:avLst/>
          </a:prstGeom>
          <a:noFill/>
        </p:spPr>
        <p:txBody>
          <a:bodyPr wrap="squar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Migration</a:t>
            </a:r>
          </a:p>
        </p:txBody>
      </p:sp>
      <p:sp>
        <p:nvSpPr>
          <p:cNvPr id="13" name="TextBox 12">
            <a:extLst>
              <a:ext uri="{FF2B5EF4-FFF2-40B4-BE49-F238E27FC236}">
                <a16:creationId xmlns:a16="http://schemas.microsoft.com/office/drawing/2014/main" id="{125EE44D-61DA-4FC1-BAD8-CD1438C2F03D}"/>
              </a:ext>
              <a:ext uri="{C183D7F6-B498-43B3-948B-1728B52AA6E4}">
                <adec:decorative xmlns:adec="http://schemas.microsoft.com/office/drawing/2017/decorative" val="1"/>
              </a:ext>
            </a:extLst>
          </p:cNvPr>
          <p:cNvSpPr txBox="1"/>
          <p:nvPr/>
        </p:nvSpPr>
        <p:spPr>
          <a:xfrm>
            <a:off x="1235150" y="4376426"/>
            <a:ext cx="3594016" cy="369332"/>
          </a:xfrm>
          <a:prstGeom prst="rect">
            <a:avLst/>
          </a:prstGeom>
          <a:noFill/>
        </p:spPr>
        <p:txBody>
          <a:bodyPr wrap="squar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Data modernization</a:t>
            </a:r>
          </a:p>
        </p:txBody>
      </p:sp>
      <p:sp>
        <p:nvSpPr>
          <p:cNvPr id="15" name="TextBox 14">
            <a:extLst>
              <a:ext uri="{FF2B5EF4-FFF2-40B4-BE49-F238E27FC236}">
                <a16:creationId xmlns:a16="http://schemas.microsoft.com/office/drawing/2014/main" id="{72B730AC-1C68-4F29-98C9-6F3362095898}"/>
              </a:ext>
              <a:ext uri="{C183D7F6-B498-43B3-948B-1728B52AA6E4}">
                <adec:decorative xmlns:adec="http://schemas.microsoft.com/office/drawing/2017/decorative" val="1"/>
              </a:ext>
            </a:extLst>
          </p:cNvPr>
          <p:cNvSpPr txBox="1"/>
          <p:nvPr/>
        </p:nvSpPr>
        <p:spPr>
          <a:xfrm>
            <a:off x="1111864" y="4826578"/>
            <a:ext cx="3999743" cy="369332"/>
          </a:xfrm>
          <a:prstGeom prst="rect">
            <a:avLst/>
          </a:prstGeom>
          <a:noFill/>
        </p:spPr>
        <p:txBody>
          <a:bodyPr wrap="square">
            <a:spAutoFit/>
          </a:bodyPr>
          <a:lstStyle>
            <a:defPPr>
              <a:defRPr lang="en-US"/>
            </a:defPPr>
            <a:lvl1pPr marR="0" lvl="0" indent="0" defTabSz="914102" fontAlgn="base">
              <a:lnSpc>
                <a:spcPct val="100000"/>
              </a:lnSpc>
              <a:spcBef>
                <a:spcPct val="0"/>
              </a:spcBef>
              <a:spcAft>
                <a:spcPct val="0"/>
              </a:spcAft>
              <a:buClrTx/>
              <a:buSzTx/>
              <a:buFontTx/>
              <a:buNone/>
              <a:tabLst/>
              <a:defRPr>
                <a:solidFill>
                  <a:schemeClr val="accent2"/>
                </a:solidFill>
                <a:latin typeface="Segoe UI Symbol" panose="020B0502040204020203" pitchFamily="34" charset="0"/>
                <a:ea typeface="Segoe UI Symbol" panose="020B0502040204020203" pitchFamily="34" charset="0"/>
              </a:defRPr>
            </a:lvl1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Governance, compliance, and security</a:t>
            </a:r>
          </a:p>
        </p:txBody>
      </p:sp>
      <p:sp>
        <p:nvSpPr>
          <p:cNvPr id="71" name="TextBox 70">
            <a:extLst>
              <a:ext uri="{FF2B5EF4-FFF2-40B4-BE49-F238E27FC236}">
                <a16:creationId xmlns:a16="http://schemas.microsoft.com/office/drawing/2014/main" id="{4C85C65E-CEAD-4C41-B540-6E76F02F2932}"/>
              </a:ext>
              <a:ext uri="{C183D7F6-B498-43B3-948B-1728B52AA6E4}">
                <adec:decorative xmlns:adec="http://schemas.microsoft.com/office/drawing/2017/decorative" val="1"/>
              </a:ext>
            </a:extLst>
          </p:cNvPr>
          <p:cNvSpPr txBox="1"/>
          <p:nvPr/>
        </p:nvSpPr>
        <p:spPr>
          <a:xfrm>
            <a:off x="980747" y="3902561"/>
            <a:ext cx="4195944" cy="369332"/>
          </a:xfrm>
          <a:prstGeom prst="rect">
            <a:avLst/>
          </a:prstGeom>
          <a:noFill/>
        </p:spPr>
        <p:txBody>
          <a:bodyPr wrap="squar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sym typeface="Arial"/>
              </a:rPr>
              <a:t>Cloud and infrastructure management </a:t>
            </a:r>
          </a:p>
        </p:txBody>
      </p:sp>
      <p:sp>
        <p:nvSpPr>
          <p:cNvPr id="16" name="Rectangle 15">
            <a:extLst>
              <a:ext uri="{FF2B5EF4-FFF2-40B4-BE49-F238E27FC236}">
                <a16:creationId xmlns:a16="http://schemas.microsoft.com/office/drawing/2014/main" id="{6210AD7A-49F9-4A1B-9E42-A10934BA0AA1}"/>
              </a:ext>
              <a:ext uri="{C183D7F6-B498-43B3-948B-1728B52AA6E4}">
                <adec:decorative xmlns:adec="http://schemas.microsoft.com/office/drawing/2017/decorative" val="1"/>
              </a:ext>
            </a:extLst>
          </p:cNvPr>
          <p:cNvSpPr/>
          <p:nvPr/>
        </p:nvSpPr>
        <p:spPr bwMode="auto">
          <a:xfrm>
            <a:off x="878834" y="1186284"/>
            <a:ext cx="4476066" cy="4533048"/>
          </a:xfrm>
          <a:prstGeom prst="rect">
            <a:avLst/>
          </a:prstGeom>
          <a:noFill/>
          <a:ln>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77402840"/>
      </p:ext>
    </p:extLst>
  </p:cSld>
  <p:clrMapOvr>
    <a:masterClrMapping/>
  </p:clrMapOvr>
  <p:transition>
    <p:fade/>
  </p:transition>
</p:sld>
</file>

<file path=ppt/theme/theme1.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0f8f4fb2-33a1-4035-88ae-a81b86509e2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70E3FFC43F4AD47BF8F06D6E52C9D11" ma:contentTypeVersion="15" ma:contentTypeDescription="Create a new document." ma:contentTypeScope="" ma:versionID="d346fa2690748753eb5c1e7a0acc2980">
  <xsd:schema xmlns:xsd="http://www.w3.org/2001/XMLSchema" xmlns:xs="http://www.w3.org/2001/XMLSchema" xmlns:p="http://schemas.microsoft.com/office/2006/metadata/properties" xmlns:ns2="0f8f4fb2-33a1-4035-88ae-a81b86509e26" xmlns:ns3="7bb4da52-0d06-4273-98be-c362f48288c8" xmlns:ns4="230e9df3-be65-4c73-a93b-d1236ebd677e" targetNamespace="http://schemas.microsoft.com/office/2006/metadata/properties" ma:root="true" ma:fieldsID="5ee1beeee12cc9268c83826ebcd9c52f" ns2:_="" ns3:_="" ns4:_="">
    <xsd:import namespace="0f8f4fb2-33a1-4035-88ae-a81b86509e26"/>
    <xsd:import namespace="7bb4da52-0d06-4273-98be-c362f48288c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f4fb2-33a1-4035-88ae-a81b86509e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bb4da52-0d06-4273-98be-c362f48288c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a8b680ab-9bd2-455f-a88f-69720de771d2}" ma:internalName="TaxCatchAll" ma:showField="CatchAllData" ma:web="7bb4da52-0d06-4273-98be-c362f48288c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79B234-E82F-48AD-96AE-C2AD14441124}">
  <ds:schemaRefs>
    <ds:schemaRef ds:uri="http://schemas.microsoft.com/sharepoint/v3/contenttype/forms"/>
  </ds:schemaRefs>
</ds:datastoreItem>
</file>

<file path=customXml/itemProps2.xml><?xml version="1.0" encoding="utf-8"?>
<ds:datastoreItem xmlns:ds="http://schemas.openxmlformats.org/officeDocument/2006/customXml" ds:itemID="{4C9AFC4B-0F26-4787-86C4-80D5BA4675C8}">
  <ds:schemaRefs>
    <ds:schemaRef ds:uri="http://purl.org/dc/elements/1.1/"/>
    <ds:schemaRef ds:uri="7bb4da52-0d06-4273-98be-c362f48288c8"/>
    <ds:schemaRef ds:uri="http://schemas.microsoft.com/office/2006/documentManagement/types"/>
    <ds:schemaRef ds:uri="http://schemas.microsoft.com/office/2006/metadata/properties"/>
    <ds:schemaRef ds:uri="http://www.w3.org/XML/1998/namespace"/>
    <ds:schemaRef ds:uri="http://purl.org/dc/dcmitype/"/>
    <ds:schemaRef ds:uri="http://purl.org/dc/terms/"/>
    <ds:schemaRef ds:uri="http://schemas.openxmlformats.org/package/2006/metadata/core-properties"/>
    <ds:schemaRef ds:uri="http://schemas.microsoft.com/office/infopath/2007/PartnerControls"/>
    <ds:schemaRef ds:uri="230e9df3-be65-4c73-a93b-d1236ebd677e"/>
    <ds:schemaRef ds:uri="0f8f4fb2-33a1-4035-88ae-a81b86509e26"/>
  </ds:schemaRefs>
</ds:datastoreItem>
</file>

<file path=customXml/itemProps3.xml><?xml version="1.0" encoding="utf-8"?>
<ds:datastoreItem xmlns:ds="http://schemas.openxmlformats.org/officeDocument/2006/customXml" ds:itemID="{5460A93C-0C85-48AC-AF75-71CF4ABA40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8f4fb2-33a1-4035-88ae-a81b86509e26"/>
    <ds:schemaRef ds:uri="7bb4da52-0d06-4273-98be-c362f48288c8"/>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9793</TotalTime>
  <Words>4704</Words>
  <Application>Microsoft Office PowerPoint</Application>
  <PresentationFormat>Widescreen</PresentationFormat>
  <Paragraphs>642</Paragraphs>
  <Slides>31</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31</vt:i4>
      </vt:variant>
    </vt:vector>
  </HeadingPairs>
  <TitlesOfParts>
    <vt:vector size="45" baseType="lpstr">
      <vt:lpstr>Arial</vt:lpstr>
      <vt:lpstr>Arial,Sans-Serif</vt:lpstr>
      <vt:lpstr>Calibri</vt:lpstr>
      <vt:lpstr>Consolas</vt:lpstr>
      <vt:lpstr>Leelawadee UI Semilight</vt:lpstr>
      <vt:lpstr>Open Sans</vt:lpstr>
      <vt:lpstr>Roboto</vt:lpstr>
      <vt:lpstr>Segoe UI</vt:lpstr>
      <vt:lpstr>Segoe UI Body</vt:lpstr>
      <vt:lpstr>Segoe UI Semibold</vt:lpstr>
      <vt:lpstr>Segoe UI Semilight</vt:lpstr>
      <vt:lpstr>Segoe UI Symbol</vt:lpstr>
      <vt:lpstr>Wingdings</vt:lpstr>
      <vt:lpstr>Azure Global</vt:lpstr>
      <vt:lpstr>Extend your Azure practice anywhere with Azure Arc and Azure Stack HCI</vt:lpstr>
      <vt:lpstr>Agenda</vt:lpstr>
      <vt:lpstr>Durable customer reality</vt:lpstr>
      <vt:lpstr>The future of infrastructure is hybrid</vt:lpstr>
      <vt:lpstr>Extending the cloud opportunity everywhere  Large TAM; millions of on-premises servers, double digit growth in containers</vt:lpstr>
      <vt:lpstr>Hyperconverged is the bridge to Hybrid Cloud</vt:lpstr>
      <vt:lpstr>Hyperconverged Infrastructure Market Revenue</vt:lpstr>
      <vt:lpstr>Improved Productivity &amp; Reduced CAPEX Top Areas of Budget Savings Directly Attributable to HCI Deployments</vt:lpstr>
      <vt:lpstr>Hybrid and multicloud change everything</vt:lpstr>
      <vt:lpstr>Innovation anywhere with Azure</vt:lpstr>
      <vt:lpstr>Modernize datacenters with Azure Stack HCI </vt:lpstr>
      <vt:lpstr>Flexibility with Azure to do it all</vt:lpstr>
      <vt:lpstr>Azure Arc</vt:lpstr>
      <vt:lpstr>Example Opportunities</vt:lpstr>
      <vt:lpstr>Optimize Migration, governance, compliance, management, and security</vt:lpstr>
      <vt:lpstr>Optimize Migration, governance, compliance, management, and security (cont.)</vt:lpstr>
      <vt:lpstr>Innovate Customer requirements: Solution migration, modernization, and development </vt:lpstr>
      <vt:lpstr>Innovate Partner opportunity: Solution migration, modernization, and development </vt:lpstr>
      <vt:lpstr>Opportunity Qualification</vt:lpstr>
      <vt:lpstr>Azure Stack HCI Licensing</vt:lpstr>
      <vt:lpstr>What does Azure Stack HCI charge for?</vt:lpstr>
      <vt:lpstr>Costs scale predictably from edge to datacenter</vt:lpstr>
      <vt:lpstr>Virtual machine licensing opportunities</vt:lpstr>
      <vt:lpstr>Azure Arc enabled server pricing update Azure Arc can manage Windows Servers and Linux Servers on-premises, edge, and multi-cloud</vt:lpstr>
      <vt:lpstr>Azure Stack HCI Partner Training &amp; Resources</vt:lpstr>
      <vt:lpstr>Microsoft Learning Paths</vt:lpstr>
      <vt:lpstr>Azure Stack Partner Program </vt:lpstr>
      <vt:lpstr>Hybrid Infrastructure with Microsoft Azure Stack HCI advanced specialization</vt:lpstr>
      <vt:lpstr>Azure Stack HCI Accelerator Program (ASAP)</vt:lpstr>
      <vt:lpstr>Hybrid Accelerator Program (HAP) for Azure Stack</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your Azure Practice anywhere with Azure Arc and Azure Stack HCI</dc:title>
  <dc:creator>Andrew Zeller</dc:creator>
  <cp:lastModifiedBy>Lisa Usitalo (BRIDGE PARTNERS LLC)</cp:lastModifiedBy>
  <cp:revision>18</cp:revision>
  <dcterms:created xsi:type="dcterms:W3CDTF">2021-05-10T16:30:45Z</dcterms:created>
  <dcterms:modified xsi:type="dcterms:W3CDTF">2021-11-09T23:21:36Z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0x010100C70E3FFC43F4AD47BF8F06D6E52C9D11</vt:lpwstr>
  </property>
  <property fmtid="{D5CDD505-2E9C-101B-9397-08002B2CF9AE}" pid="3" name="MediaServiceImageTags">
    <vt:lpwstr/>
  </property>
</Properties>
</file>